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33"/>
  </p:notesMasterIdLst>
  <p:handoutMasterIdLst>
    <p:handoutMasterId r:id="rId134"/>
  </p:handoutMasterIdLst>
  <p:sldIdLst>
    <p:sldId id="256" r:id="rId2"/>
    <p:sldId id="945" r:id="rId3"/>
    <p:sldId id="975" r:id="rId4"/>
    <p:sldId id="913" r:id="rId5"/>
    <p:sldId id="897" r:id="rId6"/>
    <p:sldId id="898" r:id="rId7"/>
    <p:sldId id="628" r:id="rId8"/>
    <p:sldId id="633" r:id="rId9"/>
    <p:sldId id="634" r:id="rId10"/>
    <p:sldId id="635" r:id="rId11"/>
    <p:sldId id="636" r:id="rId12"/>
    <p:sldId id="637" r:id="rId13"/>
    <p:sldId id="886" r:id="rId14"/>
    <p:sldId id="894" r:id="rId15"/>
    <p:sldId id="944" r:id="rId16"/>
    <p:sldId id="639" r:id="rId17"/>
    <p:sldId id="888" r:id="rId18"/>
    <p:sldId id="875" r:id="rId19"/>
    <p:sldId id="889" r:id="rId20"/>
    <p:sldId id="891" r:id="rId21"/>
    <p:sldId id="892" r:id="rId22"/>
    <p:sldId id="949" r:id="rId23"/>
    <p:sldId id="893" r:id="rId24"/>
    <p:sldId id="950" r:id="rId25"/>
    <p:sldId id="793" r:id="rId26"/>
    <p:sldId id="951" r:id="rId27"/>
    <p:sldId id="887" r:id="rId28"/>
    <p:sldId id="899" r:id="rId29"/>
    <p:sldId id="977" r:id="rId30"/>
    <p:sldId id="853" r:id="rId31"/>
    <p:sldId id="855" r:id="rId32"/>
    <p:sldId id="622" r:id="rId33"/>
    <p:sldId id="854" r:id="rId34"/>
    <p:sldId id="848" r:id="rId35"/>
    <p:sldId id="902" r:id="rId36"/>
    <p:sldId id="903" r:id="rId37"/>
    <p:sldId id="953" r:id="rId38"/>
    <p:sldId id="932" r:id="rId39"/>
    <p:sldId id="487" r:id="rId40"/>
    <p:sldId id="483" r:id="rId41"/>
    <p:sldId id="546" r:id="rId42"/>
    <p:sldId id="978" r:id="rId43"/>
    <p:sldId id="896" r:id="rId44"/>
    <p:sldId id="909" r:id="rId45"/>
    <p:sldId id="910" r:id="rId46"/>
    <p:sldId id="974" r:id="rId47"/>
    <p:sldId id="954" r:id="rId48"/>
    <p:sldId id="912" r:id="rId49"/>
    <p:sldId id="914" r:id="rId50"/>
    <p:sldId id="915" r:id="rId51"/>
    <p:sldId id="917" r:id="rId52"/>
    <p:sldId id="918" r:id="rId53"/>
    <p:sldId id="916" r:id="rId54"/>
    <p:sldId id="919" r:id="rId55"/>
    <p:sldId id="905" r:id="rId56"/>
    <p:sldId id="920" r:id="rId57"/>
    <p:sldId id="921" r:id="rId58"/>
    <p:sldId id="922" r:id="rId59"/>
    <p:sldId id="878" r:id="rId60"/>
    <p:sldId id="644" r:id="rId61"/>
    <p:sldId id="645" r:id="rId62"/>
    <p:sldId id="646" r:id="rId63"/>
    <p:sldId id="956" r:id="rId64"/>
    <p:sldId id="924" r:id="rId65"/>
    <p:sldId id="925" r:id="rId66"/>
    <p:sldId id="629" r:id="rId67"/>
    <p:sldId id="631" r:id="rId68"/>
    <p:sldId id="649" r:id="rId69"/>
    <p:sldId id="650" r:id="rId70"/>
    <p:sldId id="927" r:id="rId71"/>
    <p:sldId id="929" r:id="rId72"/>
    <p:sldId id="933" r:id="rId73"/>
    <p:sldId id="934" r:id="rId74"/>
    <p:sldId id="939" r:id="rId75"/>
    <p:sldId id="976" r:id="rId76"/>
    <p:sldId id="865" r:id="rId77"/>
    <p:sldId id="872" r:id="rId78"/>
    <p:sldId id="958" r:id="rId79"/>
    <p:sldId id="936" r:id="rId80"/>
    <p:sldId id="964" r:id="rId81"/>
    <p:sldId id="940" r:id="rId82"/>
    <p:sldId id="965" r:id="rId83"/>
    <p:sldId id="971" r:id="rId84"/>
    <p:sldId id="972" r:id="rId85"/>
    <p:sldId id="966" r:id="rId86"/>
    <p:sldId id="935" r:id="rId87"/>
    <p:sldId id="957" r:id="rId88"/>
    <p:sldId id="941" r:id="rId89"/>
    <p:sldId id="947" r:id="rId90"/>
    <p:sldId id="960" r:id="rId91"/>
    <p:sldId id="938" r:id="rId92"/>
    <p:sldId id="879" r:id="rId93"/>
    <p:sldId id="959" r:id="rId94"/>
    <p:sldId id="880" r:id="rId95"/>
    <p:sldId id="883" r:id="rId96"/>
    <p:sldId id="884" r:id="rId97"/>
    <p:sldId id="942" r:id="rId98"/>
    <p:sldId id="943" r:id="rId99"/>
    <p:sldId id="573" r:id="rId100"/>
    <p:sldId id="931" r:id="rId101"/>
    <p:sldId id="582" r:id="rId102"/>
    <p:sldId id="583" r:id="rId103"/>
    <p:sldId id="584" r:id="rId104"/>
    <p:sldId id="585" r:id="rId105"/>
    <p:sldId id="930" r:id="rId106"/>
    <p:sldId id="648" r:id="rId107"/>
    <p:sldId id="651" r:id="rId108"/>
    <p:sldId id="652" r:id="rId109"/>
    <p:sldId id="653" r:id="rId110"/>
    <p:sldId id="863" r:id="rId111"/>
    <p:sldId id="862" r:id="rId112"/>
    <p:sldId id="614" r:id="rId113"/>
    <p:sldId id="864" r:id="rId114"/>
    <p:sldId id="890" r:id="rId115"/>
    <p:sldId id="882" r:id="rId116"/>
    <p:sldId id="874" r:id="rId117"/>
    <p:sldId id="641" r:id="rId118"/>
    <p:sldId id="643" r:id="rId119"/>
    <p:sldId id="638" r:id="rId120"/>
    <p:sldId id="627" r:id="rId121"/>
    <p:sldId id="866" r:id="rId122"/>
    <p:sldId id="867" r:id="rId123"/>
    <p:sldId id="868" r:id="rId124"/>
    <p:sldId id="869" r:id="rId125"/>
    <p:sldId id="871" r:id="rId126"/>
    <p:sldId id="937" r:id="rId127"/>
    <p:sldId id="870" r:id="rId128"/>
    <p:sldId id="968" r:id="rId129"/>
    <p:sldId id="955" r:id="rId130"/>
    <p:sldId id="533" r:id="rId131"/>
    <p:sldId id="904" r:id="rId132"/>
  </p:sldIdLst>
  <p:sldSz cx="9144000" cy="6858000" type="screen4x3"/>
  <p:notesSz cx="6735763" cy="9866313"/>
  <p:defaultTextStyle>
    <a:defPPr>
      <a:defRPr lang="ja-JP"/>
    </a:defPPr>
    <a:lvl1pPr algn="l" rtl="0" fontAlgn="base">
      <a:spcBef>
        <a:spcPct val="0"/>
      </a:spcBef>
      <a:spcAft>
        <a:spcPct val="0"/>
      </a:spcAft>
      <a:defRPr kumimoji="1" kern="1200">
        <a:solidFill>
          <a:schemeClr val="tx1"/>
        </a:solidFill>
        <a:latin typeface="Arial" pitchFamily="34" charset="0"/>
        <a:ea typeface="HGゴシックE"/>
        <a:cs typeface="HGゴシックE"/>
      </a:defRPr>
    </a:lvl1pPr>
    <a:lvl2pPr marL="457200" algn="l" rtl="0" fontAlgn="base">
      <a:spcBef>
        <a:spcPct val="0"/>
      </a:spcBef>
      <a:spcAft>
        <a:spcPct val="0"/>
      </a:spcAft>
      <a:defRPr kumimoji="1" kern="1200">
        <a:solidFill>
          <a:schemeClr val="tx1"/>
        </a:solidFill>
        <a:latin typeface="Arial" pitchFamily="34" charset="0"/>
        <a:ea typeface="HGゴシックE"/>
        <a:cs typeface="HGゴシックE"/>
      </a:defRPr>
    </a:lvl2pPr>
    <a:lvl3pPr marL="914400" algn="l" rtl="0" fontAlgn="base">
      <a:spcBef>
        <a:spcPct val="0"/>
      </a:spcBef>
      <a:spcAft>
        <a:spcPct val="0"/>
      </a:spcAft>
      <a:defRPr kumimoji="1" kern="1200">
        <a:solidFill>
          <a:schemeClr val="tx1"/>
        </a:solidFill>
        <a:latin typeface="Arial" pitchFamily="34" charset="0"/>
        <a:ea typeface="HGゴシックE"/>
        <a:cs typeface="HGゴシックE"/>
      </a:defRPr>
    </a:lvl3pPr>
    <a:lvl4pPr marL="1371600" algn="l" rtl="0" fontAlgn="base">
      <a:spcBef>
        <a:spcPct val="0"/>
      </a:spcBef>
      <a:spcAft>
        <a:spcPct val="0"/>
      </a:spcAft>
      <a:defRPr kumimoji="1" kern="1200">
        <a:solidFill>
          <a:schemeClr val="tx1"/>
        </a:solidFill>
        <a:latin typeface="Arial" pitchFamily="34" charset="0"/>
        <a:ea typeface="HGゴシックE"/>
        <a:cs typeface="HGゴシックE"/>
      </a:defRPr>
    </a:lvl4pPr>
    <a:lvl5pPr marL="1828800" algn="l" rtl="0" fontAlgn="base">
      <a:spcBef>
        <a:spcPct val="0"/>
      </a:spcBef>
      <a:spcAft>
        <a:spcPct val="0"/>
      </a:spcAft>
      <a:defRPr kumimoji="1" kern="1200">
        <a:solidFill>
          <a:schemeClr val="tx1"/>
        </a:solidFill>
        <a:latin typeface="Arial" pitchFamily="34" charset="0"/>
        <a:ea typeface="HGゴシックE"/>
        <a:cs typeface="HGゴシックE"/>
      </a:defRPr>
    </a:lvl5pPr>
    <a:lvl6pPr marL="2286000" algn="l" defTabSz="914400" rtl="0" eaLnBrk="1" latinLnBrk="0" hangingPunct="1">
      <a:defRPr kumimoji="1" kern="1200">
        <a:solidFill>
          <a:schemeClr val="tx1"/>
        </a:solidFill>
        <a:latin typeface="Arial" pitchFamily="34" charset="0"/>
        <a:ea typeface="HGゴシックE"/>
        <a:cs typeface="HGゴシックE"/>
      </a:defRPr>
    </a:lvl6pPr>
    <a:lvl7pPr marL="2743200" algn="l" defTabSz="914400" rtl="0" eaLnBrk="1" latinLnBrk="0" hangingPunct="1">
      <a:defRPr kumimoji="1" kern="1200">
        <a:solidFill>
          <a:schemeClr val="tx1"/>
        </a:solidFill>
        <a:latin typeface="Arial" pitchFamily="34" charset="0"/>
        <a:ea typeface="HGゴシックE"/>
        <a:cs typeface="HGゴシックE"/>
      </a:defRPr>
    </a:lvl7pPr>
    <a:lvl8pPr marL="3200400" algn="l" defTabSz="914400" rtl="0" eaLnBrk="1" latinLnBrk="0" hangingPunct="1">
      <a:defRPr kumimoji="1" kern="1200">
        <a:solidFill>
          <a:schemeClr val="tx1"/>
        </a:solidFill>
        <a:latin typeface="Arial" pitchFamily="34" charset="0"/>
        <a:ea typeface="HGゴシックE"/>
        <a:cs typeface="HGゴシックE"/>
      </a:defRPr>
    </a:lvl8pPr>
    <a:lvl9pPr marL="3657600" algn="l" defTabSz="914400" rtl="0" eaLnBrk="1" latinLnBrk="0" hangingPunct="1">
      <a:defRPr kumimoji="1" kern="1200">
        <a:solidFill>
          <a:schemeClr val="tx1"/>
        </a:solidFill>
        <a:latin typeface="Arial" pitchFamily="34" charset="0"/>
        <a:ea typeface="HGゴシックE"/>
        <a:cs typeface="HGゴシックE"/>
      </a:defRPr>
    </a:lvl9pPr>
  </p:defaultTextStyle>
  <p:extLst>
    <p:ext uri="{521415D9-36F7-43E2-AB2F-B90AF26B5E84}">
      <p14:sectionLst xmlns:p14="http://schemas.microsoft.com/office/powerpoint/2010/main">
        <p14:section name="既定のセクション" id="{258D8DB3-0E60-464F-991D-033F37F00994}">
          <p14:sldIdLst>
            <p14:sldId id="256"/>
            <p14:sldId id="945"/>
            <p14:sldId id="975"/>
            <p14:sldId id="913"/>
            <p14:sldId id="897"/>
            <p14:sldId id="898"/>
            <p14:sldId id="628"/>
            <p14:sldId id="633"/>
            <p14:sldId id="634"/>
            <p14:sldId id="635"/>
            <p14:sldId id="636"/>
            <p14:sldId id="637"/>
            <p14:sldId id="886"/>
            <p14:sldId id="894"/>
            <p14:sldId id="944"/>
            <p14:sldId id="639"/>
            <p14:sldId id="888"/>
            <p14:sldId id="875"/>
            <p14:sldId id="889"/>
            <p14:sldId id="891"/>
            <p14:sldId id="892"/>
            <p14:sldId id="949"/>
            <p14:sldId id="893"/>
            <p14:sldId id="950"/>
            <p14:sldId id="793"/>
            <p14:sldId id="951"/>
            <p14:sldId id="887"/>
            <p14:sldId id="899"/>
            <p14:sldId id="977"/>
            <p14:sldId id="853"/>
            <p14:sldId id="855"/>
            <p14:sldId id="622"/>
            <p14:sldId id="854"/>
            <p14:sldId id="848"/>
            <p14:sldId id="902"/>
            <p14:sldId id="903"/>
            <p14:sldId id="953"/>
            <p14:sldId id="932"/>
            <p14:sldId id="487"/>
            <p14:sldId id="483"/>
            <p14:sldId id="546"/>
            <p14:sldId id="978"/>
            <p14:sldId id="896"/>
            <p14:sldId id="909"/>
            <p14:sldId id="910"/>
            <p14:sldId id="974"/>
            <p14:sldId id="954"/>
            <p14:sldId id="912"/>
            <p14:sldId id="914"/>
            <p14:sldId id="915"/>
            <p14:sldId id="917"/>
            <p14:sldId id="918"/>
            <p14:sldId id="916"/>
            <p14:sldId id="919"/>
            <p14:sldId id="905"/>
            <p14:sldId id="920"/>
            <p14:sldId id="921"/>
            <p14:sldId id="922"/>
            <p14:sldId id="878"/>
            <p14:sldId id="644"/>
            <p14:sldId id="645"/>
            <p14:sldId id="646"/>
            <p14:sldId id="956"/>
            <p14:sldId id="924"/>
            <p14:sldId id="925"/>
            <p14:sldId id="629"/>
            <p14:sldId id="631"/>
            <p14:sldId id="649"/>
            <p14:sldId id="650"/>
            <p14:sldId id="927"/>
            <p14:sldId id="929"/>
            <p14:sldId id="933"/>
            <p14:sldId id="934"/>
            <p14:sldId id="939"/>
            <p14:sldId id="976"/>
            <p14:sldId id="865"/>
            <p14:sldId id="872"/>
            <p14:sldId id="958"/>
            <p14:sldId id="936"/>
            <p14:sldId id="964"/>
            <p14:sldId id="940"/>
            <p14:sldId id="965"/>
            <p14:sldId id="971"/>
            <p14:sldId id="972"/>
            <p14:sldId id="966"/>
            <p14:sldId id="935"/>
            <p14:sldId id="957"/>
            <p14:sldId id="941"/>
            <p14:sldId id="947"/>
            <p14:sldId id="960"/>
            <p14:sldId id="938"/>
            <p14:sldId id="879"/>
            <p14:sldId id="959"/>
            <p14:sldId id="880"/>
            <p14:sldId id="883"/>
            <p14:sldId id="884"/>
            <p14:sldId id="942"/>
            <p14:sldId id="943"/>
            <p14:sldId id="573"/>
          </p14:sldIdLst>
        </p14:section>
        <p14:section name="ロードマップ" id="{3AE79E69-29D6-4A44-8096-082A759DA609}">
          <p14:sldIdLst>
            <p14:sldId id="931"/>
            <p14:sldId id="582"/>
            <p14:sldId id="583"/>
            <p14:sldId id="584"/>
            <p14:sldId id="585"/>
            <p14:sldId id="930"/>
          </p14:sldIdLst>
        </p14:section>
        <p14:section name="シミュレーションと機械学習" id="{99BA7505-B9C8-42D7-99B8-627A3A6FFE23}">
          <p14:sldIdLst>
            <p14:sldId id="648"/>
            <p14:sldId id="651"/>
            <p14:sldId id="652"/>
            <p14:sldId id="653"/>
            <p14:sldId id="863"/>
            <p14:sldId id="862"/>
            <p14:sldId id="614"/>
            <p14:sldId id="864"/>
            <p14:sldId id="890"/>
            <p14:sldId id="882"/>
            <p14:sldId id="874"/>
            <p14:sldId id="641"/>
            <p14:sldId id="643"/>
            <p14:sldId id="638"/>
            <p14:sldId id="627"/>
          </p14:sldIdLst>
        </p14:section>
        <p14:section name="画像" id="{91347392-29DA-437F-ACE4-D4568B12D58A}">
          <p14:sldIdLst>
            <p14:sldId id="866"/>
            <p14:sldId id="867"/>
            <p14:sldId id="868"/>
            <p14:sldId id="869"/>
            <p14:sldId id="871"/>
            <p14:sldId id="937"/>
            <p14:sldId id="870"/>
          </p14:sldIdLst>
        </p14:section>
        <p14:section name="SASについて" id="{8C84A4E3-7A92-4209-B718-192B1A759407}">
          <p14:sldIdLst>
            <p14:sldId id="968"/>
            <p14:sldId id="955"/>
            <p14:sldId id="533"/>
            <p14:sldId id="9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58167" autoAdjust="0"/>
  </p:normalViewPr>
  <p:slideViewPr>
    <p:cSldViewPr>
      <p:cViewPr varScale="1">
        <p:scale>
          <a:sx n="46" d="100"/>
          <a:sy n="46" d="100"/>
        </p:scale>
        <p:origin x="2088" y="-2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notesViewPr>
    <p:cSldViewPr>
      <p:cViewPr varScale="1">
        <p:scale>
          <a:sx n="47" d="100"/>
          <a:sy n="47" d="100"/>
        </p:scale>
        <p:origin x="3054" y="6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Sheet2!$B$2:$B$9</c:f>
              <c:numCache>
                <c:formatCode>General</c:formatCode>
                <c:ptCount val="8"/>
                <c:pt idx="0">
                  <c:v>1.1000000000000001</c:v>
                </c:pt>
                <c:pt idx="1">
                  <c:v>5</c:v>
                </c:pt>
                <c:pt idx="2">
                  <c:v>3</c:v>
                </c:pt>
                <c:pt idx="3">
                  <c:v>7</c:v>
                </c:pt>
                <c:pt idx="4">
                  <c:v>12</c:v>
                </c:pt>
                <c:pt idx="5">
                  <c:v>4.5</c:v>
                </c:pt>
                <c:pt idx="6">
                  <c:v>6</c:v>
                </c:pt>
                <c:pt idx="7">
                  <c:v>8</c:v>
                </c:pt>
              </c:numCache>
            </c:numRef>
          </c:xVal>
          <c:yVal>
            <c:numRef>
              <c:f>Sheet2!$C$2:$C$9</c:f>
              <c:numCache>
                <c:formatCode>General</c:formatCode>
                <c:ptCount val="8"/>
                <c:pt idx="0">
                  <c:v>2.5853760942081649</c:v>
                </c:pt>
                <c:pt idx="1">
                  <c:v>10.777224968142177</c:v>
                </c:pt>
                <c:pt idx="2">
                  <c:v>6.2850483494182567</c:v>
                </c:pt>
                <c:pt idx="3">
                  <c:v>15.389598871486097</c:v>
                </c:pt>
                <c:pt idx="4">
                  <c:v>25.441612864305302</c:v>
                </c:pt>
                <c:pt idx="5">
                  <c:v>9.342378209697566</c:v>
                </c:pt>
                <c:pt idx="6">
                  <c:v>13.162942295063141</c:v>
                </c:pt>
                <c:pt idx="7">
                  <c:v>17.577335573897219</c:v>
                </c:pt>
              </c:numCache>
            </c:numRef>
          </c:yVal>
          <c:smooth val="0"/>
          <c:extLst>
            <c:ext xmlns:c16="http://schemas.microsoft.com/office/drawing/2014/chart" uri="{C3380CC4-5D6E-409C-BE32-E72D297353CC}">
              <c16:uniqueId val="{00000001-31AF-49D2-98DA-362C141EA692}"/>
            </c:ext>
          </c:extLst>
        </c:ser>
        <c:dLbls>
          <c:showLegendKey val="0"/>
          <c:showVal val="0"/>
          <c:showCatName val="0"/>
          <c:showSerName val="0"/>
          <c:showPercent val="0"/>
          <c:showBubbleSize val="0"/>
        </c:dLbls>
        <c:axId val="410786984"/>
        <c:axId val="410787312"/>
      </c:scatterChart>
      <c:valAx>
        <c:axId val="410786984"/>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10787312"/>
        <c:crosses val="autoZero"/>
        <c:crossBetween val="midCat"/>
      </c:valAx>
      <c:valAx>
        <c:axId val="41078731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10786984"/>
        <c:crosses val="autoZero"/>
        <c:crossBetween val="midCat"/>
      </c:valAx>
      <c:spPr>
        <a:noFill/>
        <a:ln>
          <a:solidFill>
            <a:schemeClr val="bg1">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ja-JP" altLang="en-US"/>
          </a:p>
        </p:txBody>
      </p:sp>
      <p:sp>
        <p:nvSpPr>
          <p:cNvPr id="3" name="日付プレースホルダ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E19308A5-C66B-46B0-88A3-E8E27FB0A87E}" type="datetimeFigureOut">
              <a:rPr lang="ja-JP" altLang="en-US"/>
              <a:pPr>
                <a:defRPr/>
              </a:pPr>
              <a:t>2019/12/12</a:t>
            </a:fld>
            <a:endParaRPr lang="ja-JP" altLang="en-US"/>
          </a:p>
        </p:txBody>
      </p:sp>
      <p:sp>
        <p:nvSpPr>
          <p:cNvPr id="4" name="フッター プレースホルダ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ja-JP" altLang="en-US"/>
          </a:p>
        </p:txBody>
      </p:sp>
      <p:sp>
        <p:nvSpPr>
          <p:cNvPr id="5" name="スライド番号プレースホルダ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C2531E1-FF93-4DB5-A033-CC6ED747AA1F}" type="slidenum">
              <a:rPr lang="ja-JP" altLang="en-US"/>
              <a:pPr>
                <a:defRPr/>
              </a:pPr>
              <a:t>‹#›</a:t>
            </a:fld>
            <a:endParaRPr lang="ja-JP" altLang="en-US"/>
          </a:p>
        </p:txBody>
      </p:sp>
    </p:spTree>
    <p:extLst>
      <p:ext uri="{BB962C8B-B14F-4D97-AF65-F5344CB8AC3E}">
        <p14:creationId xmlns:p14="http://schemas.microsoft.com/office/powerpoint/2010/main" val="13957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ja-JP" altLang="en-US"/>
          </a:p>
        </p:txBody>
      </p:sp>
      <p:sp>
        <p:nvSpPr>
          <p:cNvPr id="3" name="日付プレースホルダ 2"/>
          <p:cNvSpPr>
            <a:spLocks noGrp="1"/>
          </p:cNvSpPr>
          <p:nvPr>
            <p:ph type="dt"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E99F6F2-74FE-461B-9697-C64AC0D19A3B}" type="datetimeFigureOut">
              <a:rPr lang="ja-JP" altLang="en-US"/>
              <a:pPr>
                <a:defRPr/>
              </a:pPr>
              <a:t>2019/12/12</a:t>
            </a:fld>
            <a:endParaRPr lang="ja-JP" altLang="en-US"/>
          </a:p>
        </p:txBody>
      </p:sp>
      <p:sp>
        <p:nvSpPr>
          <p:cNvPr id="4" name="スライド イメージ プレースホルダ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 4"/>
          <p:cNvSpPr>
            <a:spLocks noGrp="1"/>
          </p:cNvSpPr>
          <p:nvPr>
            <p:ph type="body" sz="quarter" idx="3"/>
          </p:nvPr>
        </p:nvSpPr>
        <p:spPr>
          <a:xfrm>
            <a:off x="673100" y="4686300"/>
            <a:ext cx="5389563" cy="4440238"/>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ja-JP" altLang="en-US"/>
          </a:p>
        </p:txBody>
      </p:sp>
      <p:sp>
        <p:nvSpPr>
          <p:cNvPr id="7" name="スライド番号プレースホルダ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B0F52601-D97D-4E0D-8D25-E6F0E1412BCC}" type="slidenum">
              <a:rPr lang="ja-JP" altLang="en-US"/>
              <a:pPr>
                <a:defRPr/>
              </a:pPr>
              <a:t>‹#›</a:t>
            </a:fld>
            <a:endParaRPr lang="ja-JP" altLang="en-US"/>
          </a:p>
        </p:txBody>
      </p:sp>
    </p:spTree>
    <p:extLst>
      <p:ext uri="{BB962C8B-B14F-4D97-AF65-F5344CB8AC3E}">
        <p14:creationId xmlns:p14="http://schemas.microsoft.com/office/powerpoint/2010/main" val="28606038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6627"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ja-JP" altLang="en-US" dirty="0"/>
              <a:t>それでは、データサイエンスの実際の事例について、お話しします。</a:t>
            </a:r>
            <a:endParaRPr lang="en-US" altLang="ja-JP" dirty="0"/>
          </a:p>
        </p:txBody>
      </p:sp>
      <p:sp>
        <p:nvSpPr>
          <p:cNvPr id="11268"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523EDD-3E97-4C86-8714-DAE0AFDB3C8A}" type="slidenum">
              <a:rPr lang="ja-JP" altLang="en-US" smtClean="0">
                <a:ea typeface="HGゴシックE"/>
                <a:cs typeface="HGゴシックE"/>
              </a:rPr>
              <a:pPr fontAlgn="base">
                <a:spcBef>
                  <a:spcPct val="0"/>
                </a:spcBef>
                <a:spcAft>
                  <a:spcPct val="0"/>
                </a:spcAft>
                <a:defRPr/>
              </a:pPr>
              <a:t>0</a:t>
            </a:fld>
            <a:endParaRPr lang="ja-JP" altLang="en-US">
              <a:ea typeface="HGゴシックE"/>
              <a:cs typeface="HGゴシックE"/>
            </a:endParaRPr>
          </a:p>
        </p:txBody>
      </p:sp>
    </p:spTree>
    <p:extLst>
      <p:ext uri="{BB962C8B-B14F-4D97-AF65-F5344CB8AC3E}">
        <p14:creationId xmlns:p14="http://schemas.microsoft.com/office/powerpoint/2010/main" val="2575100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画像以外での有名な例が囲碁です。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2016</a:t>
            </a:r>
            <a:r>
              <a:rPr kumimoji="1" lang="ja-JP" altLang="en-US" dirty="0"/>
              <a:t>年に世界のトップ騎士のイセドルを破り、一躍有名になりました。</a:t>
            </a:r>
          </a:p>
          <a:p>
            <a:endParaRPr kumimoji="1" lang="en-US" altLang="ja-JP" dirty="0"/>
          </a:p>
          <a:p>
            <a:r>
              <a:rPr kumimoji="1" lang="ja-JP" altLang="en-US" dirty="0"/>
              <a:t>白と黒の碁石が並んだ盤面は画像とほぼ同じ構造なのがわかると思います。</a:t>
            </a:r>
            <a:endParaRPr kumimoji="1" lang="en-US" altLang="ja-JP" dirty="0"/>
          </a:p>
          <a:p>
            <a:endParaRPr kumimoji="1" lang="en-US" altLang="ja-JP" dirty="0"/>
          </a:p>
          <a:p>
            <a:r>
              <a:rPr kumimoji="1" lang="ja-JP" altLang="en-US" dirty="0"/>
              <a:t>たった数か月で</a:t>
            </a:r>
            <a:r>
              <a:rPr kumimoji="1" lang="en-US" altLang="ja-JP" dirty="0"/>
              <a:t>AI</a:t>
            </a:r>
            <a:r>
              <a:rPr kumimoji="1" lang="ja-JP" altLang="en-US" dirty="0"/>
              <a:t>が人間を追い越してしまった例です。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a:t>
            </a:fld>
            <a:endParaRPr lang="ja-JP" altLang="en-US"/>
          </a:p>
        </p:txBody>
      </p:sp>
    </p:spTree>
    <p:extLst>
      <p:ext uri="{BB962C8B-B14F-4D97-AF65-F5344CB8AC3E}">
        <p14:creationId xmlns:p14="http://schemas.microsoft.com/office/powerpoint/2010/main" val="14344805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92500" lnSpcReduction="20000"/>
          </a:bodyPr>
          <a:lstStyle/>
          <a:p>
            <a:r>
              <a:rPr kumimoji="1" lang="ja-JP" altLang="en-US" dirty="0"/>
              <a:t>表に</a:t>
            </a:r>
            <a:endParaRPr kumimoji="1" lang="en-US" altLang="ja-JP" dirty="0"/>
          </a:p>
          <a:p>
            <a:endParaRPr kumimoji="1" lang="en-US" altLang="ja-JP" dirty="0"/>
          </a:p>
          <a:p>
            <a:r>
              <a:rPr kumimoji="1" lang="ja-JP" altLang="en-US" dirty="0"/>
              <a:t>硫化ニッケル有・無の場合と</a:t>
            </a:r>
            <a:endParaRPr kumimoji="1" lang="en-US" altLang="ja-JP" dirty="0"/>
          </a:p>
          <a:p>
            <a:r>
              <a:rPr kumimoji="1" lang="en-US" altLang="ja-JP" dirty="0"/>
              <a:t>AI</a:t>
            </a:r>
            <a:r>
              <a:rPr kumimoji="1" lang="ja-JP" altLang="en-US" dirty="0"/>
              <a:t>の判定による硫化ニッケル有無を　示しています。</a:t>
            </a:r>
            <a:endParaRPr kumimoji="1" lang="en-US" altLang="ja-JP" dirty="0"/>
          </a:p>
          <a:p>
            <a:endParaRPr kumimoji="1" lang="en-US" altLang="ja-JP" dirty="0"/>
          </a:p>
          <a:p>
            <a:endParaRPr kumimoji="1" lang="en-US" altLang="ja-JP" dirty="0"/>
          </a:p>
          <a:p>
            <a:r>
              <a:rPr kumimoji="1" lang="ja-JP" altLang="en-US" dirty="0"/>
              <a:t>左上：硫化ニッケル有を</a:t>
            </a:r>
            <a:r>
              <a:rPr kumimoji="1" lang="en-US" altLang="ja-JP" dirty="0"/>
              <a:t>AI</a:t>
            </a:r>
            <a:r>
              <a:rPr kumimoji="1" lang="ja-JP" altLang="en-US" dirty="0"/>
              <a:t>が有りだと判定する　ことには何の問題もありません。</a:t>
            </a:r>
            <a:endParaRPr kumimoji="1" lang="en-US" altLang="ja-JP" dirty="0"/>
          </a:p>
          <a:p>
            <a:r>
              <a:rPr kumimoji="1" lang="ja-JP" altLang="en-US" dirty="0"/>
              <a:t>顧客は保証されて</a:t>
            </a:r>
            <a:r>
              <a:rPr kumimoji="1" lang="en-US" altLang="ja-JP" dirty="0"/>
              <a:t>Win</a:t>
            </a:r>
            <a:r>
              <a:rPr kumimoji="1" lang="ja-JP" altLang="en-US" dirty="0" err="1"/>
              <a:t>、</a:t>
            </a:r>
            <a:r>
              <a:rPr kumimoji="1" lang="ja-JP" altLang="en-US" dirty="0"/>
              <a:t>　当社も工数削減できて</a:t>
            </a:r>
            <a:r>
              <a:rPr kumimoji="1" lang="en-US" altLang="ja-JP" dirty="0"/>
              <a:t>Win</a:t>
            </a:r>
            <a:r>
              <a:rPr kumimoji="1" lang="ja-JP" altLang="en-US" dirty="0"/>
              <a:t>　の</a:t>
            </a:r>
            <a:r>
              <a:rPr kumimoji="1" lang="en-US" altLang="ja-JP" dirty="0" err="1"/>
              <a:t>WinWin</a:t>
            </a:r>
            <a:r>
              <a:rPr kumimoji="1" lang="ja-JP" altLang="en-US" dirty="0"/>
              <a:t>の関係</a:t>
            </a:r>
            <a:endParaRPr kumimoji="1" lang="en-US" altLang="ja-JP" dirty="0"/>
          </a:p>
          <a:p>
            <a:endParaRPr kumimoji="1" lang="en-US" altLang="ja-JP" dirty="0"/>
          </a:p>
          <a:p>
            <a:r>
              <a:rPr kumimoji="1" lang="ja-JP" altLang="en-US" dirty="0"/>
              <a:t>一方で、本当は硫化ニッケルがあるのに、　</a:t>
            </a:r>
            <a:r>
              <a:rPr kumimoji="1" lang="en-US" altLang="ja-JP" dirty="0"/>
              <a:t>AI</a:t>
            </a:r>
            <a:r>
              <a:rPr kumimoji="1" lang="ja-JP" altLang="en-US" dirty="0"/>
              <a:t>が硫化ニッケル無し　と判定した場合</a:t>
            </a:r>
            <a:endParaRPr kumimoji="1" lang="en-US" altLang="ja-JP" dirty="0"/>
          </a:p>
          <a:p>
            <a:endParaRPr kumimoji="1" lang="en-US" altLang="ja-JP" dirty="0"/>
          </a:p>
          <a:p>
            <a:r>
              <a:rPr kumimoji="1" lang="ja-JP" altLang="en-US" dirty="0"/>
              <a:t>これは明らかに許されない誤判定で、顧客は当然納得できませんし、当社としても誤判定は信用問題になります。</a:t>
            </a:r>
            <a:endParaRPr kumimoji="1" lang="en-US" altLang="ja-JP" dirty="0"/>
          </a:p>
          <a:p>
            <a:endParaRPr kumimoji="1" lang="en-US" altLang="ja-JP" dirty="0"/>
          </a:p>
          <a:p>
            <a:r>
              <a:rPr kumimoji="1" lang="ja-JP" altLang="en-US" dirty="0"/>
              <a:t>また、その隣にいって、硫化ニッケルがないものを正しく、硫化ニッケルなしと</a:t>
            </a:r>
            <a:r>
              <a:rPr kumimoji="1" lang="en-US" altLang="ja-JP" dirty="0"/>
              <a:t>AI</a:t>
            </a:r>
            <a:r>
              <a:rPr kumimoji="1" lang="ja-JP" altLang="en-US" dirty="0"/>
              <a:t>が判定した場合</a:t>
            </a:r>
            <a:endParaRPr kumimoji="1" lang="en-US" altLang="ja-JP" dirty="0"/>
          </a:p>
          <a:p>
            <a:r>
              <a:rPr kumimoji="1" lang="ja-JP" altLang="en-US" dirty="0"/>
              <a:t>これも顧客からすれば、</a:t>
            </a:r>
            <a:r>
              <a:rPr kumimoji="1" lang="en-US" altLang="ja-JP" dirty="0"/>
              <a:t>AI</a:t>
            </a:r>
            <a:r>
              <a:rPr kumimoji="1" lang="ja-JP" altLang="en-US" dirty="0"/>
              <a:t>が判定しました。　というのだけでは不安で信頼できません。</a:t>
            </a:r>
            <a:endParaRPr kumimoji="1" lang="en-US" altLang="ja-JP" dirty="0"/>
          </a:p>
          <a:p>
            <a:endParaRPr kumimoji="1" lang="en-US" altLang="ja-JP" dirty="0"/>
          </a:p>
          <a:p>
            <a:endParaRPr kumimoji="1" lang="en-US" altLang="ja-JP" dirty="0"/>
          </a:p>
          <a:p>
            <a:r>
              <a:rPr kumimoji="1" lang="ja-JP" altLang="en-US" dirty="0"/>
              <a:t>一方で右上、ニッケル無</a:t>
            </a:r>
            <a:r>
              <a:rPr kumimoji="1" lang="ja-JP" altLang="en-US" dirty="0" err="1"/>
              <a:t>しを</a:t>
            </a:r>
            <a:r>
              <a:rPr kumimoji="1" lang="en-US" altLang="ja-JP" dirty="0"/>
              <a:t>AI</a:t>
            </a:r>
            <a:r>
              <a:rPr kumimoji="1" lang="ja-JP" altLang="en-US" dirty="0"/>
              <a:t>がニッケル有と判定した場合</a:t>
            </a:r>
            <a:endParaRPr kumimoji="1" lang="en-US" altLang="ja-JP" dirty="0"/>
          </a:p>
          <a:p>
            <a:r>
              <a:rPr kumimoji="1" lang="ja-JP" altLang="en-US" dirty="0"/>
              <a:t>これは顧客からすればラッキーで特に文句は出ません。</a:t>
            </a:r>
            <a:endParaRPr kumimoji="1" lang="en-US" altLang="ja-JP" dirty="0"/>
          </a:p>
          <a:p>
            <a:endParaRPr kumimoji="1" lang="en-US" altLang="ja-JP" dirty="0"/>
          </a:p>
          <a:p>
            <a:r>
              <a:rPr kumimoji="1" lang="ja-JP" altLang="en-US" dirty="0"/>
              <a:t>また、当社は誤保証というお金の</a:t>
            </a:r>
            <a:r>
              <a:rPr kumimoji="1" lang="en-US" altLang="ja-JP" dirty="0"/>
              <a:t>Loss</a:t>
            </a:r>
            <a:r>
              <a:rPr kumimoji="1" lang="ja-JP" altLang="en-US" dirty="0"/>
              <a:t>がありますが、実は破損片でニッケルが含まれないものは５％しかなく、全体の工数削減の</a:t>
            </a:r>
            <a:r>
              <a:rPr kumimoji="1" lang="en-US" altLang="ja-JP" dirty="0"/>
              <a:t>Win</a:t>
            </a:r>
            <a:r>
              <a:rPr kumimoji="1" lang="ja-JP" altLang="en-US" dirty="0"/>
              <a:t>と相殺できる可能性があります。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123</a:t>
            </a:fld>
            <a:endParaRPr lang="ja-JP" altLang="en-US"/>
          </a:p>
        </p:txBody>
      </p:sp>
    </p:spTree>
    <p:extLst>
      <p:ext uri="{BB962C8B-B14F-4D97-AF65-F5344CB8AC3E}">
        <p14:creationId xmlns:p14="http://schemas.microsoft.com/office/powerpoint/2010/main" val="176783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要するに今回のタスクでは　保証範囲の製品を保証外と判定してはいけません。</a:t>
            </a:r>
            <a:endParaRPr kumimoji="1" lang="en-US" altLang="ja-JP" dirty="0"/>
          </a:p>
          <a:p>
            <a:endParaRPr kumimoji="1" lang="en-US" altLang="ja-JP" dirty="0"/>
          </a:p>
          <a:p>
            <a:r>
              <a:rPr kumimoji="1" lang="ja-JP" altLang="en-US" dirty="0"/>
              <a:t>よって、硫化ニッケル有の判定はそのまま採用すればよく、</a:t>
            </a:r>
            <a:endParaRPr kumimoji="1" lang="en-US" altLang="ja-JP" dirty="0"/>
          </a:p>
          <a:p>
            <a:r>
              <a:rPr kumimoji="1" lang="ja-JP" altLang="en-US" dirty="0"/>
              <a:t>無しの判定の場合はやはり改めて組成分析をするフローが望まれると考えられます。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124</a:t>
            </a:fld>
            <a:endParaRPr lang="ja-JP" altLang="en-US"/>
          </a:p>
        </p:txBody>
      </p:sp>
    </p:spTree>
    <p:extLst>
      <p:ext uri="{BB962C8B-B14F-4D97-AF65-F5344CB8AC3E}">
        <p14:creationId xmlns:p14="http://schemas.microsoft.com/office/powerpoint/2010/main" val="35759395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そうすると、先ほどの表がこう変わり、ほぼ全て</a:t>
            </a:r>
            <a:r>
              <a:rPr kumimoji="1" lang="en-US" altLang="ja-JP" dirty="0" err="1"/>
              <a:t>WinWin</a:t>
            </a:r>
            <a:r>
              <a:rPr kumimoji="1" lang="ja-JP" altLang="en-US" dirty="0"/>
              <a:t>の関係にすることができます。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125</a:t>
            </a:fld>
            <a:endParaRPr lang="ja-JP" altLang="en-US"/>
          </a:p>
        </p:txBody>
      </p:sp>
    </p:spTree>
    <p:extLst>
      <p:ext uri="{BB962C8B-B14F-4D97-AF65-F5344CB8AC3E}">
        <p14:creationId xmlns:p14="http://schemas.microsoft.com/office/powerpoint/2010/main" val="2955517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a:t>
            </a:r>
            <a:r>
              <a:rPr kumimoji="1" lang="en-US" altLang="ja-JP" dirty="0"/>
              <a:t>AI</a:t>
            </a:r>
            <a:r>
              <a:rPr kumimoji="1" lang="ja-JP" altLang="en-US" dirty="0"/>
              <a:t>は必ず失敗するものだ。と考えて、人間がフォローできるような仕組みが重要だと考えています。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126</a:t>
            </a:fld>
            <a:endParaRPr lang="ja-JP" altLang="en-US"/>
          </a:p>
        </p:txBody>
      </p:sp>
    </p:spTree>
    <p:extLst>
      <p:ext uri="{BB962C8B-B14F-4D97-AF65-F5344CB8AC3E}">
        <p14:creationId xmlns:p14="http://schemas.microsoft.com/office/powerpoint/2010/main" val="34758434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初年度参考価格は</a:t>
            </a:r>
            <a:r>
              <a:rPr kumimoji="1" lang="en-US" altLang="ja-JP" sz="1200" b="0" i="0" kern="1200" dirty="0">
                <a:solidFill>
                  <a:schemeClr val="tx1"/>
                </a:solidFill>
                <a:effectLst/>
                <a:latin typeface="+mn-lt"/>
                <a:ea typeface="+mn-ea"/>
                <a:cs typeface="+mn-cs"/>
              </a:rPr>
              <a:t>95</a:t>
            </a:r>
            <a:r>
              <a:rPr kumimoji="1" lang="ja-JP" altLang="en-US" sz="1200" b="0" i="0" kern="1200" dirty="0">
                <a:solidFill>
                  <a:schemeClr val="tx1"/>
                </a:solidFill>
                <a:effectLst/>
                <a:latin typeface="+mn-lt"/>
                <a:ea typeface="+mn-ea"/>
                <a:cs typeface="+mn-cs"/>
              </a:rPr>
              <a:t>万</a:t>
            </a:r>
            <a:r>
              <a:rPr kumimoji="1" lang="en-US" altLang="ja-JP" sz="1200" b="0" i="0" kern="1200" dirty="0">
                <a:solidFill>
                  <a:schemeClr val="tx1"/>
                </a:solidFill>
                <a:effectLst/>
                <a:latin typeface="+mn-lt"/>
                <a:ea typeface="+mn-ea"/>
                <a:cs typeface="+mn-cs"/>
              </a:rPr>
              <a:t>2000</a:t>
            </a:r>
            <a:r>
              <a:rPr kumimoji="1" lang="ja-JP" altLang="en-US" sz="1200" b="0" i="0" kern="1200" dirty="0">
                <a:solidFill>
                  <a:schemeClr val="tx1"/>
                </a:solidFill>
                <a:effectLst/>
                <a:latin typeface="+mn-lt"/>
                <a:ea typeface="+mn-ea"/>
                <a:cs typeface="+mn-cs"/>
              </a:rPr>
              <a:t>円から（税抜、ソフトウェアライセンスと技術サポート、バージョンアップ権を含む）。これまでの最小構成価格は</a:t>
            </a:r>
            <a:r>
              <a:rPr kumimoji="1" lang="en-US" altLang="ja-JP" sz="1200" b="0" i="0" kern="1200" dirty="0">
                <a:solidFill>
                  <a:schemeClr val="tx1"/>
                </a:solidFill>
                <a:effectLst/>
                <a:latin typeface="+mn-lt"/>
                <a:ea typeface="+mn-ea"/>
                <a:cs typeface="+mn-cs"/>
              </a:rPr>
              <a:t>850</a:t>
            </a:r>
            <a:r>
              <a:rPr kumimoji="1" lang="ja-JP" altLang="en-US" sz="1200" b="0" i="0" kern="1200" dirty="0">
                <a:solidFill>
                  <a:schemeClr val="tx1"/>
                </a:solidFill>
                <a:effectLst/>
                <a:latin typeface="+mn-lt"/>
                <a:ea typeface="+mn-ea"/>
                <a:cs typeface="+mn-cs"/>
              </a:rPr>
              <a:t>万円からだった。</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伊藤忠テクノソリューションズ株式会社（以下、</a:t>
            </a:r>
            <a:r>
              <a:rPr kumimoji="1" lang="en-US" altLang="ja-JP" sz="1200" b="0" i="0" kern="1200" dirty="0">
                <a:solidFill>
                  <a:schemeClr val="tx1"/>
                </a:solidFill>
                <a:effectLst/>
                <a:latin typeface="+mn-lt"/>
                <a:ea typeface="+mn-ea"/>
                <a:cs typeface="+mn-cs"/>
              </a:rPr>
              <a:t>CTC</a:t>
            </a:r>
            <a:r>
              <a:rPr kumimoji="1" lang="ja-JP" altLang="en-US" sz="1200" b="0" i="0" kern="1200" dirty="0">
                <a:solidFill>
                  <a:schemeClr val="tx1"/>
                </a:solidFill>
                <a:effectLst/>
                <a:latin typeface="+mn-lt"/>
                <a:ea typeface="+mn-ea"/>
                <a:cs typeface="+mn-cs"/>
              </a:rPr>
              <a:t>）は</a:t>
            </a:r>
            <a:r>
              <a:rPr kumimoji="1" lang="en-US" altLang="ja-JP" sz="1200" b="0" i="0" kern="1200" dirty="0">
                <a:solidFill>
                  <a:schemeClr val="tx1"/>
                </a:solidFill>
                <a:effectLst/>
                <a:latin typeface="+mn-lt"/>
                <a:ea typeface="+mn-ea"/>
                <a:cs typeface="+mn-cs"/>
              </a:rPr>
              <a:t>22</a:t>
            </a:r>
            <a:r>
              <a:rPr kumimoji="1" lang="ja-JP" altLang="en-US" sz="1200" b="0" i="0" kern="1200" dirty="0">
                <a:solidFill>
                  <a:schemeClr val="tx1"/>
                </a:solidFill>
                <a:effectLst/>
                <a:latin typeface="+mn-lt"/>
                <a:ea typeface="+mn-ea"/>
                <a:cs typeface="+mn-cs"/>
              </a:rPr>
              <a:t>日、クラウド型のデータ分析環境「</a:t>
            </a:r>
            <a:r>
              <a:rPr kumimoji="1" lang="en-US" altLang="ja-JP" sz="1200" b="0" i="0" kern="1200" dirty="0" err="1">
                <a:solidFill>
                  <a:schemeClr val="tx1"/>
                </a:solidFill>
                <a:effectLst/>
                <a:latin typeface="+mn-lt"/>
                <a:ea typeface="+mn-ea"/>
                <a:cs typeface="+mn-cs"/>
              </a:rPr>
              <a:t>cloudage</a:t>
            </a:r>
            <a:r>
              <a:rPr kumimoji="1" lang="en-US" altLang="ja-JP" sz="1200" b="0" i="0" kern="1200" dirty="0">
                <a:solidFill>
                  <a:schemeClr val="tx1"/>
                </a:solidFill>
                <a:effectLst/>
                <a:latin typeface="+mn-lt"/>
                <a:ea typeface="+mn-ea"/>
                <a:cs typeface="+mn-cs"/>
              </a:rPr>
              <a:t> works by Microsoft Azure -SAS Analytics Services-</a:t>
            </a:r>
            <a:r>
              <a:rPr kumimoji="1" lang="ja-JP" altLang="en-US" sz="1200" b="0" i="0" kern="1200" dirty="0">
                <a:solidFill>
                  <a:schemeClr val="tx1"/>
                </a:solidFill>
                <a:effectLst/>
                <a:latin typeface="+mn-lt"/>
                <a:ea typeface="+mn-ea"/>
                <a:cs typeface="+mn-cs"/>
              </a:rPr>
              <a:t>」を提供開始すると発表した。</a:t>
            </a:r>
            <a:r>
              <a:rPr kumimoji="1" lang="en-US" altLang="ja-JP" sz="1200" b="0" i="0" kern="1200" dirty="0">
                <a:solidFill>
                  <a:schemeClr val="tx1"/>
                </a:solidFill>
                <a:effectLst/>
                <a:latin typeface="+mn-lt"/>
                <a:ea typeface="+mn-ea"/>
                <a:cs typeface="+mn-cs"/>
              </a:rPr>
              <a:t>SAS Institute Japan</a:t>
            </a:r>
            <a:r>
              <a:rPr kumimoji="1" lang="ja-JP" altLang="en-US" sz="1200" b="0" i="0" kern="1200" dirty="0">
                <a:solidFill>
                  <a:schemeClr val="tx1"/>
                </a:solidFill>
                <a:effectLst/>
                <a:latin typeface="+mn-lt"/>
                <a:ea typeface="+mn-ea"/>
                <a:cs typeface="+mn-cs"/>
              </a:rPr>
              <a:t>の</a:t>
            </a:r>
            <a:r>
              <a:rPr kumimoji="1" lang="en-US" altLang="ja-JP" sz="1200" b="0" i="0" kern="1200" dirty="0">
                <a:solidFill>
                  <a:schemeClr val="tx1"/>
                </a:solidFill>
                <a:effectLst/>
                <a:latin typeface="+mn-lt"/>
                <a:ea typeface="+mn-ea"/>
                <a:cs typeface="+mn-cs"/>
              </a:rPr>
              <a:t>BI</a:t>
            </a:r>
            <a:r>
              <a:rPr kumimoji="1" lang="ja-JP" altLang="en-US" sz="1200" b="0" i="0" kern="1200" dirty="0">
                <a:solidFill>
                  <a:schemeClr val="tx1"/>
                </a:solidFill>
                <a:effectLst/>
                <a:latin typeface="+mn-lt"/>
                <a:ea typeface="+mn-ea"/>
                <a:cs typeface="+mn-cs"/>
              </a:rPr>
              <a:t>ツール「</a:t>
            </a:r>
            <a:r>
              <a:rPr kumimoji="1" lang="en-US" altLang="ja-JP" sz="1200" b="0" i="0" kern="1200" dirty="0">
                <a:solidFill>
                  <a:schemeClr val="tx1"/>
                </a:solidFill>
                <a:effectLst/>
                <a:latin typeface="+mn-lt"/>
                <a:ea typeface="+mn-ea"/>
                <a:cs typeface="+mn-cs"/>
              </a:rPr>
              <a:t>SAS Visual Analytics</a:t>
            </a:r>
            <a:r>
              <a:rPr kumimoji="1" lang="ja-JP" altLang="en-US" sz="1200" b="0" i="0" kern="1200" dirty="0">
                <a:solidFill>
                  <a:schemeClr val="tx1"/>
                </a:solidFill>
                <a:effectLst/>
                <a:latin typeface="+mn-lt"/>
                <a:ea typeface="+mn-ea"/>
                <a:cs typeface="+mn-cs"/>
              </a:rPr>
              <a:t>」を、</a:t>
            </a:r>
            <a:r>
              <a:rPr kumimoji="1" lang="en-US" altLang="ja-JP" sz="1200" b="0" i="0" kern="1200" dirty="0">
                <a:solidFill>
                  <a:schemeClr val="tx1"/>
                </a:solidFill>
                <a:effectLst/>
                <a:latin typeface="+mn-lt"/>
                <a:ea typeface="+mn-ea"/>
                <a:cs typeface="+mn-cs"/>
              </a:rPr>
              <a:t>Microsoft Azure</a:t>
            </a:r>
            <a:r>
              <a:rPr kumimoji="1" lang="ja-JP" altLang="en-US" sz="1200" b="0" i="0" kern="1200" dirty="0">
                <a:solidFill>
                  <a:schemeClr val="tx1"/>
                </a:solidFill>
                <a:effectLst/>
                <a:latin typeface="+mn-lt"/>
                <a:ea typeface="+mn-ea"/>
                <a:cs typeface="+mn-cs"/>
              </a:rPr>
              <a:t>上で提供する。価格は年間</a:t>
            </a:r>
            <a:r>
              <a:rPr kumimoji="1" lang="en-US" altLang="ja-JP" sz="1200" b="0" i="0" kern="1200" dirty="0">
                <a:solidFill>
                  <a:schemeClr val="tx1"/>
                </a:solidFill>
                <a:effectLst/>
                <a:latin typeface="+mn-lt"/>
                <a:ea typeface="+mn-ea"/>
                <a:cs typeface="+mn-cs"/>
              </a:rPr>
              <a:t>360</a:t>
            </a:r>
            <a:r>
              <a:rPr kumimoji="1" lang="ja-JP" altLang="en-US" sz="1200" b="0" i="0" kern="1200" dirty="0">
                <a:solidFill>
                  <a:schemeClr val="tx1"/>
                </a:solidFill>
                <a:effectLst/>
                <a:latin typeface="+mn-lt"/>
                <a:ea typeface="+mn-ea"/>
                <a:cs typeface="+mn-cs"/>
              </a:rPr>
              <a:t>万円（税別）から。</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127</a:t>
            </a:fld>
            <a:endParaRPr lang="ja-JP" altLang="en-US"/>
          </a:p>
        </p:txBody>
      </p:sp>
    </p:spTree>
    <p:extLst>
      <p:ext uri="{BB962C8B-B14F-4D97-AF65-F5344CB8AC3E}">
        <p14:creationId xmlns:p14="http://schemas.microsoft.com/office/powerpoint/2010/main" val="16674923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https://www.sas.com/ja_jp/insights/analytics/machine-learning.html</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128</a:t>
            </a:fld>
            <a:endParaRPr lang="ja-JP" altLang="en-US"/>
          </a:p>
        </p:txBody>
      </p:sp>
    </p:spTree>
    <p:extLst>
      <p:ext uri="{BB962C8B-B14F-4D97-AF65-F5344CB8AC3E}">
        <p14:creationId xmlns:p14="http://schemas.microsoft.com/office/powerpoint/2010/main" val="15353578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B0F52601-D97D-4E0D-8D25-E6F0E1412BCC}" type="slidenum">
              <a:rPr lang="ja-JP" altLang="en-US" smtClean="0"/>
              <a:pPr>
                <a:defRPr/>
              </a:pPr>
              <a:t>129</a:t>
            </a:fld>
            <a:endParaRPr lang="ja-JP" altLang="en-US"/>
          </a:p>
        </p:txBody>
      </p:sp>
    </p:spTree>
    <p:extLst>
      <p:ext uri="{BB962C8B-B14F-4D97-AF65-F5344CB8AC3E}">
        <p14:creationId xmlns:p14="http://schemas.microsoft.com/office/powerpoint/2010/main" val="33918492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今後も溶融炉の設計業務は進んでいきますが、新しい案件のたびにシミュレーションは８研が担当し、機械学習は私が担当していると、やはり非効率です。</a:t>
            </a:r>
            <a:endParaRPr kumimoji="1" lang="en-US" altLang="ja-JP" dirty="0"/>
          </a:p>
          <a:p>
            <a:endParaRPr kumimoji="1" lang="en-US" altLang="ja-JP" dirty="0"/>
          </a:p>
          <a:p>
            <a:r>
              <a:rPr kumimoji="1" lang="ja-JP" altLang="en-US" dirty="0"/>
              <a:t>そこで、８研の保有するＰＣに機械学習用のソフトを入れ、作成したプログラムの改造方法を共有。　担当者自らが機械学習を実行できるようになった成功事例だと考えています。</a:t>
            </a:r>
            <a:endParaRPr kumimoji="1" lang="en-US" altLang="ja-JP" dirty="0"/>
          </a:p>
          <a:p>
            <a:endParaRPr kumimoji="1" lang="en-US" altLang="ja-JP" dirty="0"/>
          </a:p>
          <a:p>
            <a:r>
              <a:rPr kumimoji="1" lang="ja-JP" altLang="en-US" dirty="0"/>
              <a:t>このように生データに近い人間がデータサイエンスをツールとして使える必要があると考えています。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130</a:t>
            </a:fld>
            <a:endParaRPr lang="ja-JP" altLang="en-US"/>
          </a:p>
        </p:txBody>
      </p:sp>
    </p:spTree>
    <p:extLst>
      <p:ext uri="{BB962C8B-B14F-4D97-AF65-F5344CB8AC3E}">
        <p14:creationId xmlns:p14="http://schemas.microsoft.com/office/powerpoint/2010/main" val="164076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画像分野以外では、有機化合物も注目されています。</a:t>
            </a:r>
            <a:endParaRPr kumimoji="1" lang="en-US" altLang="ja-JP" dirty="0"/>
          </a:p>
          <a:p>
            <a:endParaRPr kumimoji="1" lang="en-US" altLang="ja-JP" dirty="0"/>
          </a:p>
          <a:p>
            <a:r>
              <a:rPr kumimoji="1" lang="ja-JP" altLang="en-US" dirty="0"/>
              <a:t>化合物の特性も、ある炭素原子の隣に酸素があるのか、塩素があるのかといった隣接原子の影響が非常に重要です。</a:t>
            </a:r>
            <a:endParaRPr kumimoji="1" lang="en-US" altLang="ja-JP" dirty="0"/>
          </a:p>
          <a:p>
            <a:endParaRPr kumimoji="1" lang="en-US" altLang="ja-JP" dirty="0"/>
          </a:p>
          <a:p>
            <a:r>
              <a:rPr kumimoji="1" lang="ja-JP" altLang="en-US" dirty="0"/>
              <a:t>これをグラフ畳み込みという技術で解析されています。</a:t>
            </a:r>
            <a:endParaRPr kumimoji="1" lang="en-US" altLang="ja-JP" dirty="0"/>
          </a:p>
          <a:p>
            <a:r>
              <a:rPr kumimoji="1" lang="ja-JP" altLang="en-US" dirty="0"/>
              <a:t>後程また触れます</a:t>
            </a:r>
            <a:endParaRPr kumimoji="1" lang="en-US" altLang="ja-JP" dirty="0"/>
          </a:p>
          <a:p>
            <a:endParaRPr kumimoji="1" lang="en-US" altLang="ja-JP" dirty="0"/>
          </a:p>
          <a:p>
            <a:endParaRPr kumimoji="1" lang="en-US" altLang="ja-JP" dirty="0"/>
          </a:p>
          <a:p>
            <a:r>
              <a:rPr kumimoji="1" lang="ja-JP" altLang="en-US" dirty="0"/>
              <a:t>他にも文章やセンサーデータのような時系列データでも、その前後関係に畳み込みが活用されて、威力を発揮しています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10</a:t>
            </a:fld>
            <a:endParaRPr lang="ja-JP" altLang="en-US"/>
          </a:p>
        </p:txBody>
      </p:sp>
    </p:spTree>
    <p:extLst>
      <p:ext uri="{BB962C8B-B14F-4D97-AF65-F5344CB8AC3E}">
        <p14:creationId xmlns:p14="http://schemas.microsoft.com/office/powerpoint/2010/main" val="209375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に期待できる分野は、畳み込みが活用できる画像や文章、化合物であり、</a:t>
            </a:r>
            <a:endParaRPr kumimoji="1" lang="en-US" altLang="ja-JP" dirty="0"/>
          </a:p>
          <a:p>
            <a:r>
              <a:rPr kumimoji="1" lang="ja-JP" altLang="en-US" dirty="0"/>
              <a:t>製造業では、製品の欠陥画像の分析であったり、翻訳や特許調査などで活用事例が報告されています。</a:t>
            </a:r>
            <a:endParaRPr kumimoji="1" lang="en-US" altLang="ja-JP" dirty="0"/>
          </a:p>
          <a:p>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では、畳み込みが使えない分野ではどうでしょうか。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11</a:t>
            </a:fld>
            <a:endParaRPr lang="ja-JP" altLang="en-US"/>
          </a:p>
        </p:txBody>
      </p:sp>
    </p:spTree>
    <p:extLst>
      <p:ext uri="{BB962C8B-B14F-4D97-AF65-F5344CB8AC3E}">
        <p14:creationId xmlns:p14="http://schemas.microsoft.com/office/powerpoint/2010/main" val="138259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kumimoji="1" lang="ja-JP" altLang="en-US" dirty="0"/>
              <a:t>たとえば</a:t>
            </a:r>
            <a:r>
              <a:rPr kumimoji="1" lang="en-US" altLang="ja-JP" dirty="0"/>
              <a:t>2018</a:t>
            </a:r>
            <a:r>
              <a:rPr kumimoji="1" lang="ja-JP" altLang="en-US" dirty="0"/>
              <a:t>年の日経新聞のニュースで、材料開発における</a:t>
            </a:r>
            <a:r>
              <a:rPr kumimoji="1" lang="en-US" altLang="ja-JP" dirty="0"/>
              <a:t>AI</a:t>
            </a:r>
            <a:r>
              <a:rPr kumimoji="1" lang="ja-JP" altLang="en-US" dirty="0"/>
              <a:t>の成功例としていくつか挙げられています。</a:t>
            </a:r>
            <a:endParaRPr kumimoji="1" lang="en-US" altLang="ja-JP" dirty="0"/>
          </a:p>
          <a:p>
            <a:endParaRPr kumimoji="1" lang="en-US" altLang="ja-JP" dirty="0"/>
          </a:p>
          <a:p>
            <a:r>
              <a:rPr kumimoji="1" lang="ja-JP" altLang="en-US" dirty="0"/>
              <a:t>たとえばキシダ化学ではリチウムイオン電池向け電解液を開発。容量向上、長寿命を実現。</a:t>
            </a:r>
            <a:endParaRPr kumimoji="1" lang="en-US" altLang="ja-JP" dirty="0"/>
          </a:p>
          <a:p>
            <a:r>
              <a:rPr kumimoji="1" lang="ja-JP" altLang="en-US" dirty="0"/>
              <a:t>これは</a:t>
            </a:r>
            <a:r>
              <a:rPr kumimoji="1" lang="en-US" altLang="ja-JP" dirty="0"/>
              <a:t>AI</a:t>
            </a:r>
            <a:r>
              <a:rPr kumimoji="1" lang="ja-JP" altLang="en-US" dirty="0"/>
              <a:t>で電解液の組み合わせを最適化したというというニュースですが、明らかに畳み込みは使っていません。</a:t>
            </a:r>
            <a:endParaRPr kumimoji="1" lang="en-US" altLang="ja-JP" dirty="0"/>
          </a:p>
          <a:p>
            <a:endParaRPr kumimoji="1" lang="en-US" altLang="ja-JP" dirty="0"/>
          </a:p>
          <a:p>
            <a:r>
              <a:rPr kumimoji="1" lang="ja-JP" altLang="en-US" dirty="0"/>
              <a:t>代わりに用いた</a:t>
            </a:r>
            <a:r>
              <a:rPr kumimoji="1" lang="en-US" altLang="ja-JP" dirty="0"/>
              <a:t>AI</a:t>
            </a:r>
            <a:r>
              <a:rPr kumimoji="1" lang="ja-JP" altLang="en-US" dirty="0"/>
              <a:t>技術はベイズ最適化、モンテカルロ木探索、スパースモデリングとあります。</a:t>
            </a:r>
            <a:endParaRPr kumimoji="1" lang="en-US" altLang="ja-JP" dirty="0"/>
          </a:p>
          <a:p>
            <a:endParaRPr kumimoji="1" lang="en-US" altLang="ja-JP" dirty="0"/>
          </a:p>
          <a:p>
            <a:r>
              <a:rPr kumimoji="1" lang="ja-JP" altLang="en-US" dirty="0"/>
              <a:t>他の例を見ても、遺伝的アルゴリズムやニューラルネットワーク、アンサンブル回帰木などの技術が記載されています。</a:t>
            </a:r>
            <a:endParaRPr kumimoji="1" lang="en-US" altLang="ja-JP" dirty="0"/>
          </a:p>
          <a:p>
            <a:endParaRPr kumimoji="1" lang="en-US" altLang="ja-JP" dirty="0"/>
          </a:p>
          <a:p>
            <a:r>
              <a:rPr kumimoji="1" lang="ja-JP" altLang="en-US" dirty="0"/>
              <a:t>実はこれらの統計学な手法が開発されたのはすべて</a:t>
            </a:r>
            <a:r>
              <a:rPr kumimoji="1" lang="en-US" altLang="ja-JP" dirty="0"/>
              <a:t>20</a:t>
            </a:r>
            <a:r>
              <a:rPr kumimoji="1" lang="ja-JP" altLang="en-US" dirty="0"/>
              <a:t>世紀で</a:t>
            </a:r>
            <a:r>
              <a:rPr kumimoji="1" lang="en-US" altLang="ja-JP" dirty="0"/>
              <a:t>20</a:t>
            </a:r>
            <a:r>
              <a:rPr kumimoji="1" lang="ja-JP" altLang="en-US" dirty="0"/>
              <a:t>年、</a:t>
            </a:r>
            <a:r>
              <a:rPr kumimoji="1" lang="en-US" altLang="ja-JP" dirty="0"/>
              <a:t>30</a:t>
            </a:r>
            <a:r>
              <a:rPr kumimoji="1" lang="ja-JP" altLang="en-US" dirty="0"/>
              <a:t>年以上前の話です。</a:t>
            </a:r>
            <a:endParaRPr kumimoji="1" lang="en-US" altLang="ja-JP" dirty="0"/>
          </a:p>
          <a:p>
            <a:r>
              <a:rPr kumimoji="1" lang="ja-JP" altLang="en-US" dirty="0"/>
              <a:t>もちろん、日々技術の改良は進んでいますが、ここ１０年で際立って大きな進歩があったわけではありません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a:t>
            </a:fld>
            <a:endParaRPr lang="ja-JP" altLang="en-US"/>
          </a:p>
        </p:txBody>
      </p:sp>
    </p:spTree>
    <p:extLst>
      <p:ext uri="{BB962C8B-B14F-4D97-AF65-F5344CB8AC3E}">
        <p14:creationId xmlns:p14="http://schemas.microsoft.com/office/powerpoint/2010/main" val="233578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つまり</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材料開発に使える、万能ですごいＡＩ技術が、最近発見されたわけではなく、</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古い統計学の成果をようやく材料科学にも使い始めたというのが、</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材料開発における</a:t>
            </a:r>
            <a:r>
              <a:rPr kumimoji="1" lang="en-US" altLang="ja-JP" dirty="0"/>
              <a:t>AI</a:t>
            </a:r>
            <a:r>
              <a:rPr kumimoji="1" lang="ja-JP" altLang="en-US" dirty="0"/>
              <a:t>ブームの正体です。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13</a:t>
            </a:fld>
            <a:endParaRPr lang="ja-JP" altLang="en-US"/>
          </a:p>
        </p:txBody>
      </p:sp>
    </p:spTree>
    <p:extLst>
      <p:ext uri="{BB962C8B-B14F-4D97-AF65-F5344CB8AC3E}">
        <p14:creationId xmlns:p14="http://schemas.microsoft.com/office/powerpoint/2010/main" val="3262444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ということで、畳み込みが使えない分野においては、従来の統計学を活用しているだけといえます。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14</a:t>
            </a:fld>
            <a:endParaRPr lang="ja-JP" altLang="en-US"/>
          </a:p>
        </p:txBody>
      </p:sp>
    </p:spTree>
    <p:extLst>
      <p:ext uri="{BB962C8B-B14F-4D97-AF65-F5344CB8AC3E}">
        <p14:creationId xmlns:p14="http://schemas.microsoft.com/office/powerpoint/2010/main" val="383225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一度まとめますと</a:t>
            </a:r>
            <a:endParaRPr kumimoji="1" lang="en-US" altLang="ja-JP" dirty="0"/>
          </a:p>
          <a:p>
            <a:endParaRPr kumimoji="1" lang="en-US" altLang="ja-JP" dirty="0"/>
          </a:p>
          <a:p>
            <a:r>
              <a:rPr kumimoji="1" lang="en-US" altLang="ja-JP" dirty="0"/>
              <a:t>AI</a:t>
            </a:r>
            <a:r>
              <a:rPr kumimoji="1" lang="ja-JP" altLang="en-US" dirty="0"/>
              <a:t>ブームというのは、</a:t>
            </a:r>
            <a:endParaRPr kumimoji="1" lang="en-US" altLang="ja-JP" dirty="0"/>
          </a:p>
          <a:p>
            <a:r>
              <a:rPr kumimoji="1" lang="ja-JP" altLang="en-US" dirty="0"/>
              <a:t>畳み込みニューラルネットワークの画期的な進歩か</a:t>
            </a:r>
            <a:endParaRPr kumimoji="1" lang="en-US" altLang="ja-JP" dirty="0"/>
          </a:p>
          <a:p>
            <a:endParaRPr kumimoji="1" lang="en-US" altLang="ja-JP" dirty="0"/>
          </a:p>
          <a:p>
            <a:r>
              <a:rPr kumimoji="1" lang="ja-JP" altLang="en-US" dirty="0"/>
              <a:t>無視してきた統計学の活用　だといえます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15</a:t>
            </a:fld>
            <a:endParaRPr lang="ja-JP" altLang="en-US"/>
          </a:p>
        </p:txBody>
      </p:sp>
    </p:spTree>
    <p:extLst>
      <p:ext uri="{BB962C8B-B14F-4D97-AF65-F5344CB8AC3E}">
        <p14:creationId xmlns:p14="http://schemas.microsoft.com/office/powerpoint/2010/main" val="413966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ここまで導入部分が長くなりましたが、</a:t>
            </a:r>
            <a:endParaRPr kumimoji="1" lang="en-US" altLang="ja-JP" dirty="0"/>
          </a:p>
          <a:p>
            <a:r>
              <a:rPr kumimoji="1" lang="ja-JP" altLang="en-US" dirty="0"/>
              <a:t>重要なのは</a:t>
            </a:r>
            <a:endParaRPr kumimoji="1" lang="en-US" altLang="ja-JP" dirty="0"/>
          </a:p>
          <a:p>
            <a:r>
              <a:rPr kumimoji="1" lang="ja-JP" altLang="en-US" dirty="0"/>
              <a:t>ＡＩにデータを入れれば何でも予想できるというのは誤解だ。　　</a:t>
            </a:r>
            <a:endParaRPr kumimoji="1" lang="en-US" altLang="ja-JP" dirty="0"/>
          </a:p>
          <a:p>
            <a:r>
              <a:rPr kumimoji="1" lang="ja-JP" altLang="en-US" dirty="0"/>
              <a:t>ということで、</a:t>
            </a:r>
            <a:endParaRPr kumimoji="1" lang="en-US" altLang="ja-JP" dirty="0"/>
          </a:p>
          <a:p>
            <a:endParaRPr kumimoji="1" lang="en-US" altLang="ja-JP" dirty="0"/>
          </a:p>
          <a:p>
            <a:r>
              <a:rPr kumimoji="1" lang="ja-JP" altLang="en-US" dirty="0"/>
              <a:t>何でも出来る技術ではなく、何に使っていくべきかを</a:t>
            </a:r>
            <a:endParaRPr kumimoji="1" lang="en-US" altLang="ja-JP" dirty="0"/>
          </a:p>
          <a:p>
            <a:r>
              <a:rPr kumimoji="1" lang="ja-JP" altLang="en-US" dirty="0"/>
              <a:t>ここから具体例を交えながら、</a:t>
            </a:r>
            <a:r>
              <a:rPr kumimoji="1" lang="en-US" altLang="ja-JP" dirty="0"/>
              <a:t>AI</a:t>
            </a:r>
            <a:r>
              <a:rPr kumimoji="1" lang="ja-JP" altLang="en-US" dirty="0"/>
              <a:t>の活用法を紹介していきます。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16</a:t>
            </a:fld>
            <a:endParaRPr lang="ja-JP" altLang="en-US"/>
          </a:p>
        </p:txBody>
      </p:sp>
    </p:spTree>
    <p:extLst>
      <p:ext uri="{BB962C8B-B14F-4D97-AF65-F5344CB8AC3E}">
        <p14:creationId xmlns:p14="http://schemas.microsoft.com/office/powerpoint/2010/main" val="142629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kumimoji="1" lang="ja-JP" altLang="en-US" dirty="0"/>
              <a:t>まず、ＡＩとは何か？　ですが、</a:t>
            </a:r>
            <a:endParaRPr kumimoji="1" lang="en-US" altLang="ja-JP" dirty="0"/>
          </a:p>
          <a:p>
            <a:endParaRPr kumimoji="1" lang="en-US" altLang="ja-JP" dirty="0"/>
          </a:p>
          <a:p>
            <a:r>
              <a:rPr kumimoji="1" lang="ja-JP" altLang="en-US" dirty="0"/>
              <a:t>基本は数値から数値を予測する技術ということになります。</a:t>
            </a:r>
            <a:endParaRPr kumimoji="1" lang="en-US" altLang="ja-JP" dirty="0"/>
          </a:p>
          <a:p>
            <a:endParaRPr kumimoji="1" lang="en-US" altLang="ja-JP" dirty="0"/>
          </a:p>
          <a:p>
            <a:r>
              <a:rPr kumimoji="1" lang="ja-JP" altLang="en-US" dirty="0"/>
              <a:t>有名な例では、ボストンにある住宅価格を、部屋の数やその地域の犯罪率、ＮＯＸの濃度、教師の数から予想しようという例です。</a:t>
            </a:r>
            <a:endParaRPr kumimoji="1" lang="en-US" altLang="ja-JP" dirty="0"/>
          </a:p>
          <a:p>
            <a:endParaRPr kumimoji="1" lang="en-US" altLang="ja-JP" dirty="0"/>
          </a:p>
          <a:p>
            <a:r>
              <a:rPr kumimoji="1" lang="ja-JP" altLang="en-US" dirty="0"/>
              <a:t>ここでは６つの説明変数を入力データとして、何らかの関数に基づき、家の値段を予想するというＡＩです。</a:t>
            </a:r>
            <a:endParaRPr kumimoji="1" lang="en-US" altLang="ja-JP" dirty="0"/>
          </a:p>
          <a:p>
            <a:endParaRPr kumimoji="1" lang="en-US" altLang="ja-JP" dirty="0"/>
          </a:p>
          <a:p>
            <a:r>
              <a:rPr kumimoji="1" lang="ja-JP" altLang="en-US" dirty="0"/>
              <a:t>この関数</a:t>
            </a:r>
            <a:r>
              <a:rPr kumimoji="1" lang="ja-JP" altLang="en-US" dirty="0" err="1"/>
              <a:t>ｆ</a:t>
            </a:r>
            <a:r>
              <a:rPr kumimoji="1" lang="ja-JP" altLang="en-US" dirty="0"/>
              <a:t>に、重回帰を用いるのか、スパースモデリングにするのか、ディープラーニングを使うのか　。というだけの話になります。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17</a:t>
            </a:fld>
            <a:endParaRPr lang="ja-JP" altLang="en-US"/>
          </a:p>
        </p:txBody>
      </p:sp>
    </p:spTree>
    <p:extLst>
      <p:ext uri="{BB962C8B-B14F-4D97-AF65-F5344CB8AC3E}">
        <p14:creationId xmlns:p14="http://schemas.microsoft.com/office/powerpoint/2010/main" val="293520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同様の例をもう一つ挙げています。</a:t>
            </a:r>
            <a:endParaRPr kumimoji="1" lang="en-US" altLang="ja-JP" dirty="0"/>
          </a:p>
          <a:p>
            <a:endParaRPr kumimoji="1" lang="en-US" altLang="ja-JP" dirty="0"/>
          </a:p>
          <a:p>
            <a:r>
              <a:rPr kumimoji="1" lang="ja-JP" altLang="en-US" dirty="0"/>
              <a:t>これは、ガラスの組成データから特性（ここではアッベ数）の例です。　これも同様にＳｉＯ２が何％、Ａｌ２Ｏ３が何％という組成とそれぞれのアッベ数のデータから</a:t>
            </a:r>
            <a:endParaRPr kumimoji="1" lang="en-US" altLang="ja-JP" dirty="0"/>
          </a:p>
          <a:p>
            <a:r>
              <a:rPr kumimoji="1" lang="ja-JP" altLang="en-US" dirty="0"/>
              <a:t>予測できる関数を作っています。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18</a:t>
            </a:fld>
            <a:endParaRPr lang="ja-JP" altLang="en-US"/>
          </a:p>
        </p:txBody>
      </p:sp>
    </p:spTree>
    <p:extLst>
      <p:ext uri="{BB962C8B-B14F-4D97-AF65-F5344CB8AC3E}">
        <p14:creationId xmlns:p14="http://schemas.microsoft.com/office/powerpoint/2010/main" val="52956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まずアウトラインです。</a:t>
            </a:r>
            <a:endParaRPr kumimoji="1" lang="en-US" altLang="ja-JP" dirty="0"/>
          </a:p>
          <a:p>
            <a:r>
              <a:rPr kumimoji="1" lang="ja-JP" altLang="en-US" dirty="0"/>
              <a:t>ＡＩ、人工知能とはそもそもなにか　から始まり</a:t>
            </a:r>
            <a:endParaRPr kumimoji="1" lang="en-US" altLang="ja-JP" dirty="0"/>
          </a:p>
          <a:p>
            <a:r>
              <a:rPr kumimoji="1" lang="ja-JP" altLang="en-US" dirty="0"/>
              <a:t>これまでの活用事例や</a:t>
            </a:r>
            <a:endParaRPr kumimoji="1" lang="en-US" altLang="ja-JP" dirty="0"/>
          </a:p>
          <a:p>
            <a:r>
              <a:rPr kumimoji="1" lang="ja-JP" altLang="en-US" dirty="0"/>
              <a:t>今後の研究開発への応用を考えていきたいと思います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a:t>
            </a:fld>
            <a:endParaRPr lang="ja-JP" altLang="en-US"/>
          </a:p>
        </p:txBody>
      </p:sp>
    </p:spTree>
    <p:extLst>
      <p:ext uri="{BB962C8B-B14F-4D97-AF65-F5344CB8AC3E}">
        <p14:creationId xmlns:p14="http://schemas.microsoft.com/office/powerpoint/2010/main" val="21274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材料系の例では、たとえば化合物の様に、非数値のデータをどう扱うか。という問題ですが、</a:t>
            </a:r>
            <a:endParaRPr kumimoji="1" lang="en-US" altLang="ja-JP" dirty="0"/>
          </a:p>
          <a:p>
            <a:endParaRPr kumimoji="1" lang="en-US" altLang="ja-JP" dirty="0"/>
          </a:p>
          <a:p>
            <a:r>
              <a:rPr kumimoji="1" lang="ja-JP" altLang="en-US" dirty="0"/>
              <a:t>答えは簡単で、数値じゃないものは、何らかの方法で数値に置き換えれば良い。　　ということです。</a:t>
            </a:r>
            <a:endParaRPr kumimoji="1" lang="en-US" altLang="ja-JP" dirty="0"/>
          </a:p>
          <a:p>
            <a:endParaRPr kumimoji="1" lang="en-US" altLang="ja-JP" dirty="0"/>
          </a:p>
          <a:p>
            <a:r>
              <a:rPr kumimoji="1" lang="ja-JP" altLang="en-US" dirty="0"/>
              <a:t>古くからある手法では、化合物の部分構造に着目して、ピロールの有無、ベンゼン環の有無、酸素の有無、窒素の有無　といった情報を０・１の値に置き換えるフィンガープリント法などが知られています。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19</a:t>
            </a:fld>
            <a:endParaRPr lang="ja-JP" altLang="en-US"/>
          </a:p>
        </p:txBody>
      </p:sp>
    </p:spTree>
    <p:extLst>
      <p:ext uri="{BB962C8B-B14F-4D97-AF65-F5344CB8AC3E}">
        <p14:creationId xmlns:p14="http://schemas.microsoft.com/office/powerpoint/2010/main" val="346131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これが結晶になっても同じです。　詳細は省きますが、たとえば結合角や結合の長さ、含まれる原子の数　で数値化しています。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20</a:t>
            </a:fld>
            <a:endParaRPr lang="ja-JP" altLang="en-US"/>
          </a:p>
        </p:txBody>
      </p:sp>
    </p:spTree>
    <p:extLst>
      <p:ext uri="{BB962C8B-B14F-4D97-AF65-F5344CB8AC3E}">
        <p14:creationId xmlns:p14="http://schemas.microsoft.com/office/powerpoint/2010/main" val="177543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対象物をどうやって数値化するか　というのを記述子と呼ぶのですが、</a:t>
            </a:r>
            <a:r>
              <a:rPr kumimoji="1" lang="en-US" altLang="ja-JP" dirty="0"/>
              <a:t>AI</a:t>
            </a:r>
            <a:r>
              <a:rPr kumimoji="1" lang="ja-JP" altLang="en-US" dirty="0"/>
              <a:t>の予測モデルを作るうえで非常に重要です。</a:t>
            </a:r>
            <a:endParaRPr kumimoji="1" lang="en-US" altLang="ja-JP" dirty="0"/>
          </a:p>
          <a:p>
            <a:endParaRPr kumimoji="1" lang="en-US" altLang="ja-JP" dirty="0"/>
          </a:p>
          <a:p>
            <a:r>
              <a:rPr kumimoji="1" lang="ja-JP" altLang="en-US" dirty="0"/>
              <a:t>建物の例でも、住宅そのものはデジタルデータではありませんが、それを部屋数だとかＮＯＸ濃度といった観点で数値化して扱っているわけですが、</a:t>
            </a:r>
            <a:endParaRPr kumimoji="1" lang="en-US" altLang="ja-JP" dirty="0"/>
          </a:p>
          <a:p>
            <a:r>
              <a:rPr kumimoji="1" lang="ja-JP" altLang="en-US" dirty="0"/>
              <a:t>例えば家の面積という記述子を使わなければ、明らかに予測精度は下がります。</a:t>
            </a:r>
            <a:endParaRPr kumimoji="1" lang="en-US" altLang="ja-JP" dirty="0"/>
          </a:p>
          <a:p>
            <a:endParaRPr kumimoji="1" lang="en-US" altLang="ja-JP" dirty="0"/>
          </a:p>
          <a:p>
            <a:r>
              <a:rPr kumimoji="1" lang="ja-JP" altLang="en-US" dirty="0"/>
              <a:t>化合物も同じで、よりよい記述子を選ぶことが</a:t>
            </a:r>
            <a:r>
              <a:rPr kumimoji="1" lang="en-US" altLang="ja-JP" dirty="0"/>
              <a:t>AI</a:t>
            </a:r>
            <a:r>
              <a:rPr kumimoji="1" lang="ja-JP" altLang="en-US" dirty="0"/>
              <a:t>の予測精度を高めるポイントになります。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21</a:t>
            </a:fld>
            <a:endParaRPr lang="ja-JP" altLang="en-US"/>
          </a:p>
        </p:txBody>
      </p:sp>
    </p:spTree>
    <p:extLst>
      <p:ext uri="{BB962C8B-B14F-4D97-AF65-F5344CB8AC3E}">
        <p14:creationId xmlns:p14="http://schemas.microsoft.com/office/powerpoint/2010/main" val="2398947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実際、化合物に関しても十種類以上のフィンガープリントが開発されています。</a:t>
            </a:r>
            <a:endParaRPr kumimoji="1" lang="en-US" altLang="ja-JP" dirty="0"/>
          </a:p>
          <a:p>
            <a:endParaRPr kumimoji="1" lang="en-US" altLang="ja-JP" dirty="0"/>
          </a:p>
          <a:p>
            <a:r>
              <a:rPr kumimoji="1" lang="en-US" altLang="ja-JP" dirty="0"/>
              <a:t>http://lan496.hatenadiary.jp/entry/2018/02/16/091521</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22</a:t>
            </a:fld>
            <a:endParaRPr lang="ja-JP" altLang="en-US"/>
          </a:p>
        </p:txBody>
      </p:sp>
    </p:spTree>
    <p:extLst>
      <p:ext uri="{BB962C8B-B14F-4D97-AF65-F5344CB8AC3E}">
        <p14:creationId xmlns:p14="http://schemas.microsoft.com/office/powerpoint/2010/main" val="97466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もう一つ重要なポイントは</a:t>
            </a:r>
            <a:endParaRPr kumimoji="1" lang="en-US" altLang="ja-JP" dirty="0"/>
          </a:p>
          <a:p>
            <a:r>
              <a:rPr kumimoji="1" lang="ja-JP" altLang="en-US" dirty="0"/>
              <a:t>そうやって数値化した入力</a:t>
            </a:r>
            <a:r>
              <a:rPr kumimoji="1" lang="ja-JP" altLang="en-US" dirty="0" err="1"/>
              <a:t>データとと出力</a:t>
            </a:r>
            <a:r>
              <a:rPr kumimoji="1" lang="ja-JP" altLang="en-US" dirty="0"/>
              <a:t>データを繋ぐ関数に何を使うか。です。</a:t>
            </a:r>
            <a:endParaRPr kumimoji="1" lang="en-US" altLang="ja-JP" dirty="0"/>
          </a:p>
          <a:p>
            <a:endParaRPr kumimoji="1" lang="en-US" altLang="ja-JP" dirty="0"/>
          </a:p>
          <a:p>
            <a:r>
              <a:rPr kumimoji="1" lang="ja-JP" altLang="en-US" dirty="0"/>
              <a:t>これも様々な手法が開発されています。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23</a:t>
            </a:fld>
            <a:endParaRPr lang="ja-JP" altLang="en-US"/>
          </a:p>
        </p:txBody>
      </p:sp>
    </p:spTree>
    <p:extLst>
      <p:ext uri="{BB962C8B-B14F-4D97-AF65-F5344CB8AC3E}">
        <p14:creationId xmlns:p14="http://schemas.microsoft.com/office/powerpoint/2010/main" val="86149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皆さんよくご存じの重回帰分析をはじめとして、ディープラーニング、ランダムフォレスト、</a:t>
            </a:r>
            <a:r>
              <a:rPr kumimoji="1" lang="en-US" altLang="ja-JP" dirty="0" err="1"/>
              <a:t>LassoRidge</a:t>
            </a:r>
            <a:r>
              <a:rPr kumimoji="1" lang="ja-JP" altLang="en-US" dirty="0"/>
              <a:t>など色々ありますが</a:t>
            </a:r>
            <a:endParaRPr kumimoji="1" lang="en-US" altLang="ja-JP" dirty="0"/>
          </a:p>
          <a:p>
            <a:r>
              <a:rPr kumimoji="1" lang="ja-JP" altLang="en-US" dirty="0"/>
              <a:t>これを使えば完璧。　という手法はありません。　ケースバイケースで最適な手法は変わってきます。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24</a:t>
            </a:fld>
            <a:endParaRPr lang="ja-JP" altLang="en-US"/>
          </a:p>
        </p:txBody>
      </p:sp>
    </p:spTree>
    <p:extLst>
      <p:ext uri="{BB962C8B-B14F-4D97-AF65-F5344CB8AC3E}">
        <p14:creationId xmlns:p14="http://schemas.microsoft.com/office/powerpoint/2010/main" val="2076085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これまでの活用事例について触れていきます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25</a:t>
            </a:fld>
            <a:endParaRPr lang="ja-JP" altLang="en-US"/>
          </a:p>
        </p:txBody>
      </p:sp>
    </p:spTree>
    <p:extLst>
      <p:ext uri="{BB962C8B-B14F-4D97-AF65-F5344CB8AC3E}">
        <p14:creationId xmlns:p14="http://schemas.microsoft.com/office/powerpoint/2010/main" val="3819088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ＡＩ技術について触れてきましたが、じゃぁセントラルとしてどんなテーマに使っていこうか　と</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26</a:t>
            </a:fld>
            <a:endParaRPr lang="ja-JP" altLang="en-US"/>
          </a:p>
        </p:txBody>
      </p:sp>
    </p:spTree>
    <p:extLst>
      <p:ext uri="{BB962C8B-B14F-4D97-AF65-F5344CB8AC3E}">
        <p14:creationId xmlns:p14="http://schemas.microsoft.com/office/powerpoint/2010/main" val="201923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これまでの自己研修での成果です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27</a:t>
            </a:fld>
            <a:endParaRPr lang="ja-JP" altLang="en-US"/>
          </a:p>
        </p:txBody>
      </p:sp>
    </p:spTree>
    <p:extLst>
      <p:ext uri="{BB962C8B-B14F-4D97-AF65-F5344CB8AC3E}">
        <p14:creationId xmlns:p14="http://schemas.microsoft.com/office/powerpoint/2010/main" val="723711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ここでデータサイエンスの流れ　を示します。</a:t>
            </a:r>
            <a:endParaRPr kumimoji="1" lang="en-US" altLang="ja-JP" dirty="0"/>
          </a:p>
          <a:p>
            <a:endParaRPr kumimoji="1" lang="en-US" altLang="ja-JP" dirty="0"/>
          </a:p>
          <a:p>
            <a:r>
              <a:rPr kumimoji="1" lang="ja-JP" altLang="en-US" dirty="0"/>
              <a:t>まず、最大のハードルはデータを集めるところです。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28</a:t>
            </a:fld>
            <a:endParaRPr lang="ja-JP" altLang="en-US"/>
          </a:p>
        </p:txBody>
      </p:sp>
    </p:spTree>
    <p:extLst>
      <p:ext uri="{BB962C8B-B14F-4D97-AF65-F5344CB8AC3E}">
        <p14:creationId xmlns:p14="http://schemas.microsoft.com/office/powerpoint/2010/main" val="2739118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まず最初にＡＩの歴史を振り返っていきます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a:t>
            </a:fld>
            <a:endParaRPr lang="ja-JP" altLang="en-US"/>
          </a:p>
        </p:txBody>
      </p:sp>
    </p:spTree>
    <p:extLst>
      <p:ext uri="{BB962C8B-B14F-4D97-AF65-F5344CB8AC3E}">
        <p14:creationId xmlns:p14="http://schemas.microsoft.com/office/powerpoint/2010/main" val="379172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2016</a:t>
            </a:r>
            <a:r>
              <a:rPr kumimoji="1" lang="ja-JP" altLang="en-US" dirty="0"/>
              <a:t>年はガラスのデータベースを解析しました。</a:t>
            </a:r>
            <a:endParaRPr kumimoji="1" lang="en-US" altLang="ja-JP" dirty="0"/>
          </a:p>
          <a:p>
            <a:endParaRPr kumimoji="1" lang="en-US" altLang="ja-JP" dirty="0"/>
          </a:p>
          <a:p>
            <a:r>
              <a:rPr kumimoji="1" lang="ja-JP" altLang="en-US" dirty="0"/>
              <a:t>データベースが充実していること</a:t>
            </a:r>
            <a:endParaRPr kumimoji="1" lang="en-US" altLang="ja-JP" dirty="0"/>
          </a:p>
          <a:p>
            <a:r>
              <a:rPr kumimoji="1" lang="ja-JP" altLang="en-US" dirty="0"/>
              <a:t>ガラスは組成変化に対して基本的に相転移を有さない。　つまり特異点が存在しないこと</a:t>
            </a:r>
            <a:endParaRPr kumimoji="1" lang="en-US" altLang="ja-JP" dirty="0"/>
          </a:p>
          <a:p>
            <a:endParaRPr kumimoji="1" lang="en-US" altLang="ja-JP" dirty="0"/>
          </a:p>
          <a:p>
            <a:r>
              <a:rPr kumimoji="1" lang="ja-JP" altLang="en-US" dirty="0"/>
              <a:t>よって、ガラスはデータサイエンスに非常に適した材料系だといえます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29</a:t>
            </a:fld>
            <a:endParaRPr lang="ja-JP" altLang="en-US"/>
          </a:p>
        </p:txBody>
      </p:sp>
    </p:spTree>
    <p:extLst>
      <p:ext uri="{BB962C8B-B14F-4D97-AF65-F5344CB8AC3E}">
        <p14:creationId xmlns:p14="http://schemas.microsoft.com/office/powerpoint/2010/main" val="366173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実際にディープラーニングで破壊靭性値を解析した結果です。　参考に重回帰分析を黄色の点で示しています。</a:t>
            </a:r>
            <a:endParaRPr kumimoji="1" lang="en-US" altLang="ja-JP" dirty="0"/>
          </a:p>
          <a:p>
            <a:endParaRPr kumimoji="1" lang="en-US" altLang="ja-JP" dirty="0"/>
          </a:p>
          <a:p>
            <a:r>
              <a:rPr kumimoji="1" lang="ja-JP" altLang="en-US" dirty="0"/>
              <a:t>文献値を正しく予測できれば、直線に乗るはずですが、重回帰分析では精度はあまりよくないことがわかります。</a:t>
            </a:r>
            <a:endParaRPr kumimoji="1" lang="en-US" altLang="ja-JP" dirty="0"/>
          </a:p>
          <a:p>
            <a:r>
              <a:rPr kumimoji="1" lang="ja-JP" altLang="en-US" dirty="0"/>
              <a:t>４層のＮＮ、つまりディープラーニングでは、かなり精度よく直線に乗ることがわかりました。</a:t>
            </a:r>
            <a:endParaRPr kumimoji="1" lang="en-US" altLang="ja-JP" dirty="0"/>
          </a:p>
          <a:p>
            <a:endParaRPr kumimoji="1" lang="en-US" altLang="ja-JP" dirty="0"/>
          </a:p>
          <a:p>
            <a:r>
              <a:rPr kumimoji="1" lang="ja-JP" altLang="en-US" dirty="0"/>
              <a:t>完全な初心者から始めましたが、だいたい２か月くらいでプログラムを作成できたように記憶しています。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30</a:t>
            </a:fld>
            <a:endParaRPr lang="ja-JP" altLang="en-US"/>
          </a:p>
        </p:txBody>
      </p:sp>
    </p:spTree>
    <p:extLst>
      <p:ext uri="{BB962C8B-B14F-4D97-AF65-F5344CB8AC3E}">
        <p14:creationId xmlns:p14="http://schemas.microsoft.com/office/powerpoint/2010/main" val="249103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続いて探索についてです。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31</a:t>
            </a:fld>
            <a:endParaRPr lang="ja-JP" altLang="en-US"/>
          </a:p>
        </p:txBody>
      </p:sp>
    </p:spTree>
    <p:extLst>
      <p:ext uri="{BB962C8B-B14F-4D97-AF65-F5344CB8AC3E}">
        <p14:creationId xmlns:p14="http://schemas.microsoft.com/office/powerpoint/2010/main" val="3879335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研究者がデータサイエンスに期待するのは、この物質の特性は？　　ではなくて、　こんな特性の物質が欲しい　とうピンポイントの要求です。</a:t>
            </a:r>
            <a:endParaRPr kumimoji="1" lang="en-US" altLang="ja-JP" b="1" dirty="0"/>
          </a:p>
          <a:p>
            <a:endParaRPr kumimoji="1" lang="en-US" altLang="ja-JP" b="1" dirty="0"/>
          </a:p>
          <a:p>
            <a:r>
              <a:rPr kumimoji="1" lang="ja-JP" altLang="en-US" b="1" dirty="0"/>
              <a:t>一方で、組成から特性を予測する　物性予測は比較的容易ですが、</a:t>
            </a:r>
            <a:endParaRPr kumimoji="1" lang="en-US" altLang="ja-JP" b="1" dirty="0"/>
          </a:p>
          <a:p>
            <a:r>
              <a:rPr kumimoji="1" lang="ja-JP" altLang="en-US" b="1" dirty="0"/>
              <a:t>その逆の　特性から組成を発見するのは一般に困難です。</a:t>
            </a:r>
            <a:endParaRPr kumimoji="1" lang="en-US" altLang="ja-JP" b="1" dirty="0"/>
          </a:p>
          <a:p>
            <a:endParaRPr kumimoji="1" lang="en-US" altLang="ja-JP" b="1" dirty="0"/>
          </a:p>
          <a:p>
            <a:r>
              <a:rPr kumimoji="1" lang="ja-JP" altLang="en-US" b="1" dirty="0"/>
              <a:t>それは逆問題で、探索空間が広く、総当たりで探せるとは限らないためです。</a:t>
            </a:r>
            <a:endParaRPr kumimoji="1" lang="en-US" altLang="ja-JP" b="1" dirty="0"/>
          </a:p>
          <a:p>
            <a:endParaRPr kumimoji="1" lang="en-US" altLang="ja-JP" b="1" dirty="0"/>
          </a:p>
          <a:p>
            <a:r>
              <a:rPr kumimoji="1" lang="ja-JP" altLang="en-US" b="1" dirty="0"/>
              <a:t>探索したい組み合わせの候補が１００万通り程度なら、全探索が可能です。</a:t>
            </a:r>
            <a:endParaRPr kumimoji="1" lang="en-US" altLang="ja-JP" b="1" dirty="0"/>
          </a:p>
          <a:p>
            <a:endParaRPr kumimoji="1" lang="en-US" altLang="ja-JP" b="1" dirty="0"/>
          </a:p>
          <a:p>
            <a:r>
              <a:rPr kumimoji="1" lang="ja-JP" altLang="en-US" b="1" dirty="0"/>
              <a:t>先ほどのモンテカルロ木探索や遺伝的アルゴリズム、ベイズ最適化などが挙げられます。</a:t>
            </a:r>
          </a:p>
        </p:txBody>
      </p:sp>
      <p:sp>
        <p:nvSpPr>
          <p:cNvPr id="4" name="スライド番号プレースホルダー 3"/>
          <p:cNvSpPr>
            <a:spLocks noGrp="1"/>
          </p:cNvSpPr>
          <p:nvPr>
            <p:ph type="sldNum" sz="quarter" idx="5"/>
          </p:nvPr>
        </p:nvSpPr>
        <p:spPr/>
        <p:txBody>
          <a:bodyPr/>
          <a:lstStyle/>
          <a:p>
            <a:fld id="{0C73DD5D-D736-447A-9810-26FA9A6EFDBC}" type="slidenum">
              <a:rPr kumimoji="1" lang="ja-JP" altLang="en-US" smtClean="0"/>
              <a:pPr/>
              <a:t>32</a:t>
            </a:fld>
            <a:endParaRPr kumimoji="1" lang="ja-JP" altLang="en-US"/>
          </a:p>
        </p:txBody>
      </p:sp>
    </p:spTree>
    <p:extLst>
      <p:ext uri="{BB962C8B-B14F-4D97-AF65-F5344CB8AC3E}">
        <p14:creationId xmlns:p14="http://schemas.microsoft.com/office/powerpoint/2010/main" val="2592023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硝子繊維の溶融炉です。　</a:t>
            </a:r>
            <a:endParaRPr kumimoji="1" lang="en-US" altLang="ja-JP" dirty="0"/>
          </a:p>
          <a:p>
            <a:endParaRPr kumimoji="1" lang="en-US" altLang="ja-JP" dirty="0"/>
          </a:p>
          <a:p>
            <a:r>
              <a:rPr kumimoji="1" lang="ja-JP" altLang="en-US" dirty="0"/>
              <a:t>溶融炉の中でガラスに温度分布が生じてしまうと、硝子繊維の品質に影響します。</a:t>
            </a:r>
            <a:endParaRPr kumimoji="1" lang="en-US" altLang="ja-JP" dirty="0"/>
          </a:p>
          <a:p>
            <a:endParaRPr kumimoji="1" lang="en-US" altLang="ja-JP" dirty="0"/>
          </a:p>
          <a:p>
            <a:r>
              <a:rPr kumimoji="1" lang="ja-JP" altLang="en-US" dirty="0"/>
              <a:t>温度分布はＣＯＭＳＯＬによるシミュレーションでかなり精度よく計算できるのですが、</a:t>
            </a:r>
            <a:r>
              <a:rPr kumimoji="1" lang="ja-JP" altLang="en-US" dirty="0" err="1"/>
              <a:t>そこそこ</a:t>
            </a:r>
            <a:r>
              <a:rPr kumimoji="1" lang="ja-JP" altLang="en-US" dirty="0"/>
              <a:t>重たい計算でせいぜい１日に１００計算程度しかできません。</a:t>
            </a:r>
            <a:endParaRPr kumimoji="1" lang="en-US" altLang="ja-JP" dirty="0"/>
          </a:p>
          <a:p>
            <a:endParaRPr kumimoji="1" lang="en-US" altLang="ja-JP" dirty="0"/>
          </a:p>
          <a:p>
            <a:r>
              <a:rPr kumimoji="1" lang="ja-JP" altLang="en-US" dirty="0"/>
              <a:t>一方で、炉の形状は主に、６つの変数からなり、仮にそれぞれ１０水準調査すると１００００００で１００万通り。</a:t>
            </a:r>
            <a:endParaRPr kumimoji="1" lang="en-US" altLang="ja-JP" dirty="0"/>
          </a:p>
          <a:p>
            <a:endParaRPr kumimoji="1" lang="en-US" altLang="ja-JP" dirty="0"/>
          </a:p>
          <a:p>
            <a:endParaRPr kumimoji="1" lang="en-US" altLang="ja-JP" dirty="0"/>
          </a:p>
          <a:p>
            <a:r>
              <a:rPr kumimoji="1" lang="ja-JP" altLang="en-US" dirty="0"/>
              <a:t>シミュレーションでは３０年近くかかってしまうのですべての候補を計算することは不可能です。</a:t>
            </a:r>
            <a:endParaRPr kumimoji="1" lang="en-US" altLang="ja-JP" dirty="0"/>
          </a:p>
          <a:p>
            <a:endParaRPr kumimoji="1" lang="en-US" altLang="ja-JP" dirty="0"/>
          </a:p>
          <a:p>
            <a:r>
              <a:rPr kumimoji="1" lang="ja-JP" altLang="en-US" dirty="0"/>
              <a:t>そこで機械学習を活用して、硝子溶融炉の最適化に取り組みました。</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33</a:t>
            </a:fld>
            <a:endParaRPr lang="ja-JP" altLang="en-US"/>
          </a:p>
        </p:txBody>
      </p:sp>
    </p:spTree>
    <p:extLst>
      <p:ext uri="{BB962C8B-B14F-4D97-AF65-F5344CB8AC3E}">
        <p14:creationId xmlns:p14="http://schemas.microsoft.com/office/powerpoint/2010/main" val="3216247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今回の例では、データを集めるのはシミュレーションを用いました。</a:t>
            </a:r>
            <a:endParaRPr kumimoji="1" lang="en-US" altLang="ja-JP" dirty="0"/>
          </a:p>
          <a:p>
            <a:endParaRPr kumimoji="1" lang="en-US" altLang="ja-JP" dirty="0"/>
          </a:p>
          <a:p>
            <a:r>
              <a:rPr kumimoji="1" lang="ja-JP" altLang="en-US" dirty="0"/>
              <a:t>１４４件の形状データから、溶融炉内の温度分布をＣＯＭＳＯＬの伝熱・流体シミュレーションで計算したものをデータベースとしています。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34</a:t>
            </a:fld>
            <a:endParaRPr lang="ja-JP" altLang="en-US"/>
          </a:p>
        </p:txBody>
      </p:sp>
    </p:spTree>
    <p:extLst>
      <p:ext uri="{BB962C8B-B14F-4D97-AF65-F5344CB8AC3E}">
        <p14:creationId xmlns:p14="http://schemas.microsoft.com/office/powerpoint/2010/main" val="185667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ja-JP" altLang="en-US" dirty="0" err="1"/>
              <a:t>このの</a:t>
            </a:r>
            <a:r>
              <a:rPr kumimoji="1" lang="ja-JP" altLang="en-US" dirty="0"/>
              <a:t>データベースを基に、　形状と温度分布の関係を予測できる関数ｆをモデル化しました。</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35</a:t>
            </a:fld>
            <a:endParaRPr lang="ja-JP" altLang="en-US"/>
          </a:p>
        </p:txBody>
      </p:sp>
    </p:spTree>
    <p:extLst>
      <p:ext uri="{BB962C8B-B14F-4D97-AF65-F5344CB8AC3E}">
        <p14:creationId xmlns:p14="http://schemas.microsoft.com/office/powerpoint/2010/main" val="2616880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関数</a:t>
            </a:r>
            <a:r>
              <a:rPr kumimoji="1" lang="ja-JP" altLang="en-US" dirty="0" err="1"/>
              <a:t>ｆ</a:t>
            </a:r>
            <a:r>
              <a:rPr kumimoji="1" lang="ja-JP" altLang="en-US" dirty="0"/>
              <a:t>が手に入ったので、次は未知データの探索です。</a:t>
            </a:r>
            <a:endParaRPr kumimoji="1" lang="en-US" altLang="ja-JP" dirty="0"/>
          </a:p>
          <a:p>
            <a:endParaRPr kumimoji="1" lang="en-US" altLang="ja-JP" dirty="0"/>
          </a:p>
          <a:p>
            <a:r>
              <a:rPr kumimoji="1" lang="ja-JP" altLang="en-US" dirty="0"/>
              <a:t>先ほどは６変数を各１０水準としていましたが、少しだけ工夫をしています。</a:t>
            </a:r>
            <a:endParaRPr kumimoji="1" lang="en-US" altLang="ja-JP" dirty="0"/>
          </a:p>
          <a:p>
            <a:endParaRPr kumimoji="1" lang="en-US" altLang="ja-JP" dirty="0"/>
          </a:p>
          <a:p>
            <a:r>
              <a:rPr kumimoji="1" lang="ja-JP" altLang="en-US" dirty="0"/>
              <a:t>それは、あらかじめランダムフォレストという手法で、どの変数が重要かを導出しています。　その結果がこれで、重要なのはこの３つ、縦と横とメッシュの変数で他の３つはさほど重要ではないことがわかりました。</a:t>
            </a:r>
            <a:endParaRPr kumimoji="1" lang="en-US" altLang="ja-JP" dirty="0"/>
          </a:p>
          <a:p>
            <a:endParaRPr kumimoji="1" lang="en-US" altLang="ja-JP" dirty="0"/>
          </a:p>
          <a:p>
            <a:r>
              <a:rPr kumimoji="1" lang="ja-JP" altLang="en-US" dirty="0"/>
              <a:t>よって、重要な変数は１５水準、他は５水準と傾斜をかけて探索しています。</a:t>
            </a:r>
            <a:endParaRPr kumimoji="1" lang="en-US" altLang="ja-JP" dirty="0"/>
          </a:p>
          <a:p>
            <a:endParaRPr kumimoji="1" lang="en-US" altLang="ja-JP" dirty="0"/>
          </a:p>
          <a:p>
            <a:r>
              <a:rPr kumimoji="1" lang="ja-JP" altLang="en-US" dirty="0"/>
              <a:t>１０６乗の形状について、全て温度分布を予測　。だいたい１分くらいで計算ができるので、これらから最も温度分布の少ない形状を見つけることができました。</a:t>
            </a:r>
            <a:endParaRPr kumimoji="1" lang="en-US" altLang="ja-JP" dirty="0"/>
          </a:p>
          <a:p>
            <a:endParaRPr kumimoji="1" lang="en-US" altLang="ja-JP" dirty="0"/>
          </a:p>
          <a:p>
            <a:r>
              <a:rPr kumimoji="1" lang="ja-JP" altLang="en-US" dirty="0"/>
              <a:t>これは比較的組み合わせが少なく、全探索で発見できた例になります。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36</a:t>
            </a:fld>
            <a:endParaRPr lang="ja-JP" altLang="en-US"/>
          </a:p>
        </p:txBody>
      </p:sp>
    </p:spTree>
    <p:extLst>
      <p:ext uri="{BB962C8B-B14F-4D97-AF65-F5344CB8AC3E}">
        <p14:creationId xmlns:p14="http://schemas.microsoft.com/office/powerpoint/2010/main" val="684532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たとえばガラス組成の設計を考えたとき、</a:t>
            </a:r>
            <a:endParaRPr kumimoji="1" lang="en-US" altLang="ja-JP" dirty="0"/>
          </a:p>
          <a:p>
            <a:endParaRPr kumimoji="1" lang="en-US" altLang="ja-JP" dirty="0"/>
          </a:p>
          <a:p>
            <a:r>
              <a:rPr kumimoji="1" lang="ja-JP" altLang="en-US" dirty="0"/>
              <a:t>ガラス組成１０成分を３％ずつ組成を振って、探索しようとすると、</a:t>
            </a:r>
            <a:r>
              <a:rPr kumimoji="1" lang="en-US" altLang="ja-JP" dirty="0"/>
              <a:t>1000</a:t>
            </a:r>
            <a:r>
              <a:rPr kumimoji="1" lang="ja-JP" altLang="en-US" dirty="0"/>
              <a:t>兆とおりとなります。</a:t>
            </a:r>
            <a:endParaRPr kumimoji="1" lang="en-US" altLang="ja-JP" dirty="0"/>
          </a:p>
          <a:p>
            <a:r>
              <a:rPr kumimoji="1" lang="ja-JP" altLang="en-US" dirty="0"/>
              <a:t>１００万とおりくらいまでは機械学習でも１日以内に計算できますが、これでは事実上不可能です。</a:t>
            </a:r>
            <a:endParaRPr kumimoji="1" lang="en-US" altLang="ja-JP" dirty="0"/>
          </a:p>
          <a:p>
            <a:endParaRPr kumimoji="1" lang="en-US" altLang="ja-JP" dirty="0"/>
          </a:p>
          <a:p>
            <a:endParaRPr kumimoji="1" lang="en-US" altLang="ja-JP" dirty="0"/>
          </a:p>
          <a:p>
            <a:r>
              <a:rPr kumimoji="1" lang="ja-JP" altLang="en-US" dirty="0"/>
              <a:t>よって、全探索ではなく、効率的に目的な探索手法が必要となります。</a:t>
            </a:r>
            <a:endParaRPr kumimoji="1" lang="en-US" altLang="ja-JP" dirty="0"/>
          </a:p>
          <a:p>
            <a:r>
              <a:rPr kumimoji="1" lang="ja-JP" altLang="en-US" dirty="0"/>
              <a:t>その一つとして、遺伝的アルゴリズムが知られています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37</a:t>
            </a:fld>
            <a:endParaRPr lang="ja-JP" altLang="en-US"/>
          </a:p>
        </p:txBody>
      </p:sp>
    </p:spTree>
    <p:extLst>
      <p:ext uri="{BB962C8B-B14F-4D97-AF65-F5344CB8AC3E}">
        <p14:creationId xmlns:p14="http://schemas.microsoft.com/office/powerpoint/2010/main" val="2592280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遺伝的アルゴリズムとは生物の進化を模倣したアルゴリズムであり、</a:t>
            </a:r>
            <a:endParaRPr kumimoji="1" lang="en-US" altLang="ja-JP" dirty="0"/>
          </a:p>
          <a:p>
            <a:endParaRPr kumimoji="1" lang="en-US" altLang="ja-JP" dirty="0"/>
          </a:p>
          <a:p>
            <a:r>
              <a:rPr kumimoji="1" lang="ja-JP" altLang="en-US" dirty="0"/>
              <a:t>優秀なものは生き残り、そうでないものは淘汰されていきます。</a:t>
            </a:r>
            <a:endParaRPr kumimoji="1" lang="en-US" altLang="ja-JP" dirty="0"/>
          </a:p>
          <a:p>
            <a:endParaRPr kumimoji="1" lang="en-US" altLang="ja-JP" dirty="0"/>
          </a:p>
          <a:p>
            <a:r>
              <a:rPr kumimoji="1" lang="ja-JP" altLang="en-US" dirty="0"/>
              <a:t>簡単に説明すると</a:t>
            </a:r>
            <a:endParaRPr kumimoji="1" lang="en-US" altLang="ja-JP" dirty="0"/>
          </a:p>
          <a:p>
            <a:r>
              <a:rPr kumimoji="1" lang="ja-JP" altLang="en-US" dirty="0"/>
              <a:t>まず、ランダムに作成した第一世代のガラスから子のガラスを生成します。</a:t>
            </a:r>
            <a:endParaRPr kumimoji="1" lang="en-US" altLang="ja-JP" dirty="0"/>
          </a:p>
          <a:p>
            <a:endParaRPr kumimoji="1" lang="en-US" altLang="ja-JP" dirty="0"/>
          </a:p>
          <a:p>
            <a:r>
              <a:rPr kumimoji="1" lang="ja-JP" altLang="en-US" dirty="0"/>
              <a:t>親と子の優秀さを機械学習、ディープラーニングなどで予想します。</a:t>
            </a:r>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B0F52601-D97D-4E0D-8D25-E6F0E1412BCC}" type="slidenum">
              <a:rPr lang="ja-JP" altLang="en-US" smtClean="0"/>
              <a:pPr>
                <a:defRPr/>
              </a:pPr>
              <a:t>38</a:t>
            </a:fld>
            <a:endParaRPr lang="ja-JP" altLang="en-US"/>
          </a:p>
        </p:txBody>
      </p:sp>
    </p:spTree>
    <p:extLst>
      <p:ext uri="{BB962C8B-B14F-4D97-AF65-F5344CB8AC3E}">
        <p14:creationId xmlns:p14="http://schemas.microsoft.com/office/powerpoint/2010/main" val="424615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ブームはこれまでも繰り返されてきて</a:t>
            </a:r>
            <a:r>
              <a:rPr kumimoji="1" lang="en-US" altLang="ja-JP" dirty="0"/>
              <a:t>1950</a:t>
            </a:r>
            <a:r>
              <a:rPr kumimoji="1" lang="ja-JP" altLang="en-US" dirty="0"/>
              <a:t>年代と</a:t>
            </a:r>
            <a:r>
              <a:rPr kumimoji="1" lang="en-US" altLang="ja-JP" dirty="0"/>
              <a:t>1980</a:t>
            </a:r>
            <a:r>
              <a:rPr kumimoji="1" lang="ja-JP" altLang="en-US" dirty="0"/>
              <a:t>年代に二度ブームがあり、現在のブームは３回目のブームです。</a:t>
            </a:r>
            <a:endParaRPr kumimoji="1" lang="en-US" altLang="ja-JP" dirty="0"/>
          </a:p>
          <a:p>
            <a:endParaRPr kumimoji="1" lang="en-US" altLang="ja-JP" dirty="0"/>
          </a:p>
          <a:p>
            <a:r>
              <a:rPr kumimoji="1" lang="ja-JP" altLang="en-US" dirty="0"/>
              <a:t>今回のブームは</a:t>
            </a:r>
            <a:r>
              <a:rPr kumimoji="1" lang="en-US" altLang="ja-JP" dirty="0"/>
              <a:t>2012</a:t>
            </a:r>
            <a:r>
              <a:rPr kumimoji="1" lang="ja-JP" altLang="en-US" dirty="0"/>
              <a:t>年の画像認識大会がきっかけでした。</a:t>
            </a:r>
            <a:endParaRPr kumimoji="1" lang="en-US" altLang="ja-JP" dirty="0"/>
          </a:p>
          <a:p>
            <a:endParaRPr kumimoji="1" lang="en-US" altLang="ja-JP" dirty="0"/>
          </a:p>
          <a:p>
            <a:r>
              <a:rPr kumimoji="1" lang="ja-JP" altLang="en-US" dirty="0"/>
              <a:t>従来手法では、正解率</a:t>
            </a:r>
            <a:r>
              <a:rPr kumimoji="1" lang="en-US" altLang="ja-JP" dirty="0"/>
              <a:t>75%</a:t>
            </a:r>
            <a:r>
              <a:rPr kumimoji="1" lang="ja-JP" altLang="en-US" dirty="0" err="1"/>
              <a:t>だったの</a:t>
            </a:r>
            <a:r>
              <a:rPr kumimoji="1" lang="ja-JP" altLang="en-US" dirty="0"/>
              <a:t>が、ディープラーニングが正解率</a:t>
            </a:r>
            <a:r>
              <a:rPr kumimoji="1" lang="en-US" altLang="ja-JP" dirty="0"/>
              <a:t>83%</a:t>
            </a:r>
            <a:r>
              <a:rPr kumimoji="1" lang="ja-JP" altLang="en-US" dirty="0"/>
              <a:t>と従来手法を大きく上回り、一大ディープラーニングブームに。</a:t>
            </a:r>
            <a:endParaRPr kumimoji="1" lang="en-US" altLang="ja-JP" dirty="0"/>
          </a:p>
          <a:p>
            <a:r>
              <a:rPr kumimoji="1" lang="ja-JP" altLang="en-US" dirty="0"/>
              <a:t>その後、</a:t>
            </a:r>
            <a:r>
              <a:rPr kumimoji="1" lang="en-US" altLang="ja-JP" dirty="0"/>
              <a:t>2017</a:t>
            </a:r>
            <a:r>
              <a:rPr kumimoji="1" lang="ja-JP" altLang="en-US" dirty="0"/>
              <a:t>年には</a:t>
            </a:r>
            <a:r>
              <a:rPr kumimoji="1" lang="en-US" altLang="ja-JP" dirty="0"/>
              <a:t>98%</a:t>
            </a:r>
            <a:r>
              <a:rPr kumimoji="1" lang="ja-JP" altLang="en-US" dirty="0"/>
              <a:t>を達成しており、熟練した人間でも</a:t>
            </a:r>
            <a:r>
              <a:rPr kumimoji="1" lang="en-US" altLang="ja-JP" dirty="0"/>
              <a:t>95%</a:t>
            </a:r>
            <a:r>
              <a:rPr kumimoji="1" lang="ja-JP" altLang="en-US" dirty="0"/>
              <a:t>なので、すでに人間を上回っています。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0C73DD5D-D736-447A-9810-26FA9A6EFDBC}" type="slidenum">
              <a:rPr kumimoji="1" lang="ja-JP" altLang="en-US" smtClean="0"/>
              <a:pPr/>
              <a:t>3</a:t>
            </a:fld>
            <a:endParaRPr kumimoji="1" lang="ja-JP" altLang="en-US"/>
          </a:p>
        </p:txBody>
      </p:sp>
    </p:spTree>
    <p:extLst>
      <p:ext uri="{BB962C8B-B14F-4D97-AF65-F5344CB8AC3E}">
        <p14:creationId xmlns:p14="http://schemas.microsoft.com/office/powerpoint/2010/main" val="3587355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イメージとしては、こういったガラスの特性値をニューラルネットワークで評価します。</a:t>
            </a:r>
            <a:endParaRPr kumimoji="1" lang="en-US" altLang="ja-JP" dirty="0"/>
          </a:p>
          <a:p>
            <a:r>
              <a:rPr kumimoji="1" lang="ja-JP" altLang="en-US" dirty="0"/>
              <a:t>目標特性との誤差も計算しており、</a:t>
            </a:r>
            <a:endParaRPr kumimoji="1" lang="en-US" altLang="ja-JP" dirty="0"/>
          </a:p>
          <a:p>
            <a:r>
              <a:rPr kumimoji="1" lang="ja-JP" altLang="en-US" dirty="0"/>
              <a:t>目標値との誤差が小さいほど優秀なガラスとなります。</a:t>
            </a:r>
          </a:p>
        </p:txBody>
      </p:sp>
      <p:sp>
        <p:nvSpPr>
          <p:cNvPr id="4" name="スライド番号プレースホルダ 3"/>
          <p:cNvSpPr>
            <a:spLocks noGrp="1"/>
          </p:cNvSpPr>
          <p:nvPr>
            <p:ph type="sldNum" sz="quarter" idx="10"/>
          </p:nvPr>
        </p:nvSpPr>
        <p:spPr/>
        <p:txBody>
          <a:bodyPr/>
          <a:lstStyle/>
          <a:p>
            <a:pPr>
              <a:defRPr/>
            </a:pPr>
            <a:fld id="{B0F52601-D97D-4E0D-8D25-E6F0E1412BCC}" type="slidenum">
              <a:rPr lang="ja-JP" altLang="en-US" smtClean="0"/>
              <a:pPr>
                <a:defRPr/>
              </a:pPr>
              <a:t>39</a:t>
            </a:fld>
            <a:endParaRPr lang="ja-JP" altLang="en-US"/>
          </a:p>
        </p:txBody>
      </p:sp>
    </p:spTree>
    <p:extLst>
      <p:ext uri="{BB962C8B-B14F-4D97-AF65-F5344CB8AC3E}">
        <p14:creationId xmlns:p14="http://schemas.microsoft.com/office/powerpoint/2010/main" val="1816081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全てのガラスの誤差を評価し、</a:t>
            </a:r>
            <a:endParaRPr kumimoji="1" lang="en-US" altLang="ja-JP" dirty="0"/>
          </a:p>
          <a:p>
            <a:r>
              <a:rPr kumimoji="1" lang="ja-JP" altLang="en-US" dirty="0"/>
              <a:t>誤差が小さいガラスを選択して第二世代とします。</a:t>
            </a:r>
            <a:endParaRPr kumimoji="1" lang="en-US" altLang="ja-JP" dirty="0"/>
          </a:p>
          <a:p>
            <a:endParaRPr kumimoji="1" lang="en-US" altLang="ja-JP" dirty="0"/>
          </a:p>
          <a:p>
            <a:r>
              <a:rPr kumimoji="1" lang="ja-JP" altLang="en-US" dirty="0"/>
              <a:t>第二世代でも更に交叉を続けて、数十回繰り返すと、目標特性に近いガラス組成が生き残って、目的の特性が得られるようになっていきます。</a:t>
            </a:r>
          </a:p>
        </p:txBody>
      </p:sp>
      <p:sp>
        <p:nvSpPr>
          <p:cNvPr id="4" name="スライド番号プレースホルダー 3"/>
          <p:cNvSpPr>
            <a:spLocks noGrp="1"/>
          </p:cNvSpPr>
          <p:nvPr>
            <p:ph type="sldNum" sz="quarter" idx="10"/>
          </p:nvPr>
        </p:nvSpPr>
        <p:spPr/>
        <p:txBody>
          <a:bodyPr/>
          <a:lstStyle/>
          <a:p>
            <a:pPr>
              <a:defRPr/>
            </a:pPr>
            <a:fld id="{B0F52601-D97D-4E0D-8D25-E6F0E1412BCC}" type="slidenum">
              <a:rPr lang="ja-JP" altLang="en-US" smtClean="0"/>
              <a:pPr>
                <a:defRPr/>
              </a:pPr>
              <a:t>40</a:t>
            </a:fld>
            <a:endParaRPr lang="ja-JP" altLang="en-US"/>
          </a:p>
        </p:txBody>
      </p:sp>
    </p:spTree>
    <p:extLst>
      <p:ext uri="{BB962C8B-B14F-4D97-AF65-F5344CB8AC3E}">
        <p14:creationId xmlns:p14="http://schemas.microsoft.com/office/powerpoint/2010/main" val="186178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ここまで述べたように、データサイエンスの活用例としては、</a:t>
            </a:r>
            <a:endParaRPr kumimoji="1" lang="en-US" altLang="ja-JP" dirty="0"/>
          </a:p>
          <a:p>
            <a:r>
              <a:rPr kumimoji="1" lang="ja-JP" altLang="en-US" dirty="0"/>
              <a:t>こうした組み合わせ実験の予測と探索があげられます。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41</a:t>
            </a:fld>
            <a:endParaRPr lang="ja-JP" altLang="en-US"/>
          </a:p>
        </p:txBody>
      </p:sp>
    </p:spTree>
    <p:extLst>
      <p:ext uri="{BB962C8B-B14F-4D97-AF65-F5344CB8AC3E}">
        <p14:creationId xmlns:p14="http://schemas.microsoft.com/office/powerpoint/2010/main" val="4117736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何らかの実験データを集めてきて、その傾向を知りたいときには、エクセルでグラフを描くと思います。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それが変数１つで特性も１つであればエクセルでグラフを描けます。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変数が２つになっても工夫すればかけます。</a:t>
            </a:r>
            <a:endParaRPr kumimoji="1" lang="en-US" altLang="ja-JP" dirty="0"/>
          </a:p>
          <a:p>
            <a:endParaRPr kumimoji="1" lang="en-US" altLang="ja-JP" dirty="0"/>
          </a:p>
          <a:p>
            <a:endParaRPr kumimoji="1" lang="en-US" altLang="ja-JP" dirty="0"/>
          </a:p>
          <a:p>
            <a:r>
              <a:rPr kumimoji="1" lang="ja-JP" altLang="en-US" dirty="0"/>
              <a:t>それが、３、４，５と変数が増えた際にエクセルではグラフはかいて関係性を見いだせない。　じゃぁ、機械学習でデータを分析しようというのが基本的な考え方になります。</a:t>
            </a:r>
            <a:endParaRPr kumimoji="1" lang="en-US" altLang="ja-JP" dirty="0"/>
          </a:p>
          <a:p>
            <a:endParaRPr kumimoji="1" lang="en-US" altLang="ja-JP" dirty="0"/>
          </a:p>
          <a:p>
            <a:r>
              <a:rPr kumimoji="1" lang="ja-JP" altLang="en-US" dirty="0"/>
              <a:t>このように、データサイエンスというのは専門の人だけが使うツールではなく、すべての研究者がデータサイエンスを使う時代だと私は考えています。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データサイエンスを導入すべきかどうか、といった議論がされるときもありますが、</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それは、エクセルを導入すべきかどうかを議論しているようなものであって</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データサイエンスはエクセルの延長にある技術であって、必要になれば使えばいいだけの話です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42</a:t>
            </a:fld>
            <a:endParaRPr lang="ja-JP" altLang="en-US"/>
          </a:p>
        </p:txBody>
      </p:sp>
    </p:spTree>
    <p:extLst>
      <p:ext uri="{BB962C8B-B14F-4D97-AF65-F5344CB8AC3E}">
        <p14:creationId xmlns:p14="http://schemas.microsoft.com/office/powerpoint/2010/main" val="3566558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このようにすべての研究者はデータサイエンスを扱えるべきですが、</a:t>
            </a:r>
            <a:endParaRPr kumimoji="1" lang="en-US" altLang="ja-JP" dirty="0"/>
          </a:p>
          <a:p>
            <a:r>
              <a:rPr kumimoji="1" lang="ja-JP" altLang="en-US" dirty="0"/>
              <a:t>一方で誰しもがプログラミングをできるわけではありません。</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43</a:t>
            </a:fld>
            <a:endParaRPr lang="ja-JP" altLang="en-US"/>
          </a:p>
        </p:txBody>
      </p:sp>
    </p:spTree>
    <p:extLst>
      <p:ext uri="{BB962C8B-B14F-4D97-AF65-F5344CB8AC3E}">
        <p14:creationId xmlns:p14="http://schemas.microsoft.com/office/powerpoint/2010/main" val="2089138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kumimoji="1" lang="ja-JP" altLang="en-US" dirty="0"/>
              <a:t>ひとつの選択肢としては、ＳＡＳやｊｍｐのような商用の汎用ソフトです。</a:t>
            </a:r>
            <a:endParaRPr kumimoji="1" lang="en-US" altLang="ja-JP" dirty="0"/>
          </a:p>
          <a:p>
            <a:r>
              <a:rPr kumimoji="1" lang="ja-JP" altLang="en-US" dirty="0"/>
              <a:t>グラフィカルで使いやすく、だれでもハードル低く扱えます</a:t>
            </a:r>
            <a:r>
              <a:rPr kumimoji="1" lang="ja-JP" altLang="en-US" dirty="0" err="1"/>
              <a:t>。。</a:t>
            </a:r>
            <a:endParaRPr kumimoji="1" lang="en-US" altLang="ja-JP" dirty="0"/>
          </a:p>
          <a:p>
            <a:endParaRPr kumimoji="1" lang="en-US" altLang="ja-JP" dirty="0"/>
          </a:p>
          <a:p>
            <a:r>
              <a:rPr kumimoji="1" lang="ja-JP" altLang="en-US" dirty="0"/>
              <a:t>ただし、化学に特化した分析、　たとえば化合物のフィンガープリント法やグラフ畳み込みなど専門的な解析はできません。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44</a:t>
            </a:fld>
            <a:endParaRPr lang="ja-JP" altLang="en-US"/>
          </a:p>
        </p:txBody>
      </p:sp>
    </p:spTree>
    <p:extLst>
      <p:ext uri="{BB962C8B-B14F-4D97-AF65-F5344CB8AC3E}">
        <p14:creationId xmlns:p14="http://schemas.microsoft.com/office/powerpoint/2010/main" val="1610524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85000" lnSpcReduction="10000"/>
          </a:bodyPr>
          <a:lstStyle/>
          <a:p>
            <a:r>
              <a:rPr kumimoji="1" lang="en-US" altLang="ja-JP" dirty="0"/>
              <a:t>https://www.sbbit.jp/article/cont1/15011</a:t>
            </a:r>
          </a:p>
          <a:p>
            <a:endParaRPr kumimoji="1" lang="en-US" altLang="ja-JP" dirty="0"/>
          </a:p>
          <a:p>
            <a:r>
              <a:rPr kumimoji="1" lang="ja-JP" altLang="en-US" dirty="0"/>
              <a:t>様々なソフトやプログラミング言語でできることをまとめています。</a:t>
            </a:r>
            <a:endParaRPr kumimoji="1" lang="en-US" altLang="ja-JP" dirty="0"/>
          </a:p>
          <a:p>
            <a:r>
              <a:rPr kumimoji="1" lang="en-US" altLang="ja-JP" dirty="0" err="1"/>
              <a:t>jmp</a:t>
            </a:r>
            <a:r>
              <a:rPr kumimoji="1" lang="ja-JP" altLang="en-US" dirty="0" err="1"/>
              <a:t>で</a:t>
            </a:r>
            <a:r>
              <a:rPr kumimoji="1" lang="ja-JP" altLang="en-US" dirty="0"/>
              <a:t>出来ることは少なく、</a:t>
            </a:r>
            <a:r>
              <a:rPr kumimoji="1" lang="en-US" altLang="ja-JP" dirty="0"/>
              <a:t>SAS</a:t>
            </a:r>
            <a:r>
              <a:rPr kumimoji="1" lang="ja-JP" altLang="en-US" dirty="0"/>
              <a:t>は優秀ですが高すぎます。　</a:t>
            </a:r>
            <a:endParaRPr kumimoji="1" lang="en-US" altLang="ja-JP" dirty="0"/>
          </a:p>
          <a:p>
            <a:r>
              <a:rPr kumimoji="1" lang="ja-JP" altLang="en-US" dirty="0"/>
              <a:t>値段ははっきり分かりませんでしたが、中小企業向けの廉価版でも１ユーザー</a:t>
            </a:r>
            <a:r>
              <a:rPr kumimoji="1" lang="en-US" altLang="ja-JP" dirty="0"/>
              <a:t>43</a:t>
            </a:r>
            <a:r>
              <a:rPr kumimoji="1" lang="ja-JP" altLang="en-US" dirty="0"/>
              <a:t>万円と、相当な値段です。</a:t>
            </a:r>
            <a:endParaRPr kumimoji="1" lang="en-US" altLang="ja-JP" dirty="0"/>
          </a:p>
          <a:p>
            <a:r>
              <a:rPr kumimoji="1" lang="en-US" altLang="ja-JP" dirty="0"/>
              <a:t>orange</a:t>
            </a:r>
            <a:r>
              <a:rPr kumimoji="1" lang="ja-JP" altLang="en-US" dirty="0"/>
              <a:t>という無償ソフトもありますが、やはり出来ることは少ないです。　</a:t>
            </a:r>
            <a:endParaRPr kumimoji="1" lang="en-US" altLang="ja-JP" dirty="0"/>
          </a:p>
          <a:p>
            <a:r>
              <a:rPr kumimoji="1" lang="ja-JP" altLang="en-US" dirty="0"/>
              <a:t>フリーの解析ソフトは他にもいくつかありますが、</a:t>
            </a:r>
            <a:endParaRPr kumimoji="1" lang="en-US" altLang="ja-JP" dirty="0"/>
          </a:p>
          <a:p>
            <a:r>
              <a:rPr kumimoji="1" lang="ja-JP" altLang="en-US" dirty="0"/>
              <a:t>予測はできても探索は弱いものが多いです。</a:t>
            </a:r>
            <a:endParaRPr kumimoji="1" lang="en-US" altLang="ja-JP" dirty="0"/>
          </a:p>
          <a:p>
            <a:endParaRPr kumimoji="1" lang="en-US" altLang="ja-JP" dirty="0"/>
          </a:p>
          <a:p>
            <a:r>
              <a:rPr kumimoji="1" lang="en-US" altLang="ja-JP" dirty="0"/>
              <a:t>python</a:t>
            </a:r>
            <a:r>
              <a:rPr kumimoji="1" lang="ja-JP" altLang="en-US" dirty="0"/>
              <a:t>は全ての技術が無償で使えます。　私も大抵の解析法は実装経験はあります。</a:t>
            </a:r>
            <a:endParaRPr kumimoji="1" lang="en-US" altLang="ja-JP" dirty="0"/>
          </a:p>
          <a:p>
            <a:endParaRPr kumimoji="1" lang="en-US" altLang="ja-JP" dirty="0"/>
          </a:p>
          <a:p>
            <a:r>
              <a:rPr kumimoji="1" lang="ja-JP" altLang="en-US" dirty="0"/>
              <a:t>要するに昔なら数十万円出さないと使えなかったアルゴリズムが</a:t>
            </a:r>
            <a:endParaRPr kumimoji="1" lang="en-US" altLang="ja-JP" dirty="0"/>
          </a:p>
          <a:p>
            <a:r>
              <a:rPr kumimoji="1" lang="ja-JP" altLang="en-US" dirty="0"/>
              <a:t>今はちょっとプログラムを学べば最先端のアルゴリズムが無償で使えますよ。とそういう時代に変わってきています。</a:t>
            </a:r>
            <a:endParaRPr kumimoji="1" lang="en-US" altLang="ja-JP" dirty="0"/>
          </a:p>
          <a:p>
            <a:endParaRPr kumimoji="1" lang="en-US" altLang="ja-JP" dirty="0"/>
          </a:p>
          <a:p>
            <a:endParaRPr kumimoji="1" lang="en-US" altLang="ja-JP" dirty="0"/>
          </a:p>
          <a:p>
            <a:r>
              <a:rPr kumimoji="1" lang="en-US" altLang="ja-JP" dirty="0"/>
              <a:t>https://qiita.com/KanNishida/items/3308de6cdea98d89edc7</a:t>
            </a:r>
          </a:p>
          <a:p>
            <a:r>
              <a:rPr kumimoji="1" lang="en-US" altLang="ja-JP" dirty="0"/>
              <a:t>http://www.theanalyticslab.nl/python-r-vs-spss-sas/</a:t>
            </a:r>
          </a:p>
          <a:p>
            <a:endParaRPr kumimoji="1" lang="en-US" altLang="ja-JP" dirty="0"/>
          </a:p>
          <a:p>
            <a:endParaRPr kumimoji="1" lang="en-US" altLang="ja-JP" dirty="0"/>
          </a:p>
          <a:p>
            <a:r>
              <a:rPr kumimoji="1" lang="en-US" altLang="ja-JP" sz="1200" b="0" i="0" kern="1200" dirty="0">
                <a:solidFill>
                  <a:schemeClr val="tx1"/>
                </a:solidFill>
                <a:effectLst/>
                <a:latin typeface="+mn-lt"/>
                <a:ea typeface="+mn-ea"/>
                <a:cs typeface="+mn-cs"/>
              </a:rPr>
              <a:t>Visual Analytics</a:t>
            </a:r>
            <a:r>
              <a:rPr kumimoji="1" lang="ja-JP" altLang="en-US" sz="1200" b="0" i="0" kern="1200" dirty="0">
                <a:solidFill>
                  <a:schemeClr val="tx1"/>
                </a:solidFill>
                <a:effectLst/>
                <a:latin typeface="+mn-lt"/>
                <a:ea typeface="+mn-ea"/>
                <a:cs typeface="+mn-cs"/>
              </a:rPr>
              <a:t>は、サーバーのコア数に応じたライセンスとなっており、</a:t>
            </a:r>
            <a:r>
              <a:rPr kumimoji="1" lang="en-US" altLang="ja-JP" sz="1200" b="0" i="0" kern="1200" dirty="0">
                <a:solidFill>
                  <a:schemeClr val="tx1"/>
                </a:solidFill>
                <a:effectLst/>
                <a:latin typeface="+mn-lt"/>
                <a:ea typeface="+mn-ea"/>
                <a:cs typeface="+mn-cs"/>
              </a:rPr>
              <a:t>4</a:t>
            </a:r>
            <a:r>
              <a:rPr kumimoji="1" lang="ja-JP" altLang="en-US" sz="1200" b="0" i="0" kern="1200" dirty="0">
                <a:solidFill>
                  <a:schemeClr val="tx1"/>
                </a:solidFill>
                <a:effectLst/>
                <a:latin typeface="+mn-lt"/>
                <a:ea typeface="+mn-ea"/>
                <a:cs typeface="+mn-cs"/>
              </a:rPr>
              <a:t>コアサーバーで導入する場合の初年度参考価格は</a:t>
            </a:r>
            <a:r>
              <a:rPr kumimoji="1" lang="en-US" altLang="ja-JP" sz="1200" b="0" i="0" kern="1200" dirty="0">
                <a:solidFill>
                  <a:schemeClr val="tx1"/>
                </a:solidFill>
                <a:effectLst/>
                <a:latin typeface="+mn-lt"/>
                <a:ea typeface="+mn-ea"/>
                <a:cs typeface="+mn-cs"/>
              </a:rPr>
              <a:t>95</a:t>
            </a:r>
            <a:r>
              <a:rPr kumimoji="1" lang="ja-JP" altLang="en-US" sz="1200" b="0" i="0" kern="1200" dirty="0">
                <a:solidFill>
                  <a:schemeClr val="tx1"/>
                </a:solidFill>
                <a:effectLst/>
                <a:latin typeface="+mn-lt"/>
                <a:ea typeface="+mn-ea"/>
                <a:cs typeface="+mn-cs"/>
              </a:rPr>
              <a:t>万</a:t>
            </a:r>
            <a:r>
              <a:rPr kumimoji="1" lang="en-US" altLang="ja-JP" sz="1200" b="0" i="0" kern="1200" dirty="0">
                <a:solidFill>
                  <a:schemeClr val="tx1"/>
                </a:solidFill>
                <a:effectLst/>
                <a:latin typeface="+mn-lt"/>
                <a:ea typeface="+mn-ea"/>
                <a:cs typeface="+mn-cs"/>
              </a:rPr>
              <a:t>2000</a:t>
            </a:r>
            <a:r>
              <a:rPr kumimoji="1" lang="ja-JP" altLang="en-US" sz="1200" b="0" i="0" kern="1200" dirty="0">
                <a:solidFill>
                  <a:schemeClr val="tx1"/>
                </a:solidFill>
                <a:effectLst/>
                <a:latin typeface="+mn-lt"/>
                <a:ea typeface="+mn-ea"/>
                <a:cs typeface="+mn-cs"/>
              </a:rPr>
              <a:t>円から（税抜、ソフトウェアライセンスと技術サポート、バージョンアップ権を含む）。これまでの最小構成価格は</a:t>
            </a:r>
            <a:r>
              <a:rPr kumimoji="1" lang="en-US" altLang="ja-JP" sz="1200" b="0" i="0" kern="1200" dirty="0">
                <a:solidFill>
                  <a:schemeClr val="tx1"/>
                </a:solidFill>
                <a:effectLst/>
                <a:latin typeface="+mn-lt"/>
                <a:ea typeface="+mn-ea"/>
                <a:cs typeface="+mn-cs"/>
              </a:rPr>
              <a:t>850</a:t>
            </a:r>
            <a:r>
              <a:rPr kumimoji="1" lang="ja-JP" altLang="en-US" sz="1200" b="0" i="0" kern="1200" dirty="0">
                <a:solidFill>
                  <a:schemeClr val="tx1"/>
                </a:solidFill>
                <a:effectLst/>
                <a:latin typeface="+mn-lt"/>
                <a:ea typeface="+mn-ea"/>
                <a:cs typeface="+mn-cs"/>
              </a:rPr>
              <a:t>万円からだった。</a:t>
            </a:r>
            <a:endParaRPr kumimoji="1" lang="en-US" altLang="ja-JP" dirty="0"/>
          </a:p>
          <a:p>
            <a:r>
              <a:rPr kumimoji="1" lang="en-US" altLang="ja-JP" dirty="0"/>
              <a:t>https://ascii.jp/elem/000/000/945/945346/</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45</a:t>
            </a:fld>
            <a:endParaRPr lang="ja-JP" altLang="en-US"/>
          </a:p>
        </p:txBody>
      </p:sp>
    </p:spTree>
    <p:extLst>
      <p:ext uri="{BB962C8B-B14F-4D97-AF65-F5344CB8AC3E}">
        <p14:creationId xmlns:p14="http://schemas.microsoft.com/office/powerpoint/2010/main" val="1457018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ただそうは言っても、プログラミングを学ぶのは簡単なことではありません。</a:t>
            </a:r>
            <a:endParaRPr kumimoji="1" lang="en-US" altLang="ja-JP" dirty="0"/>
          </a:p>
          <a:p>
            <a:endParaRPr kumimoji="1" lang="en-US" altLang="ja-JP" dirty="0"/>
          </a:p>
          <a:p>
            <a:r>
              <a:rPr kumimoji="1" lang="ja-JP" altLang="en-US" dirty="0"/>
              <a:t>そこで、５クリック以内で使える機械学習ソフトの整備</a:t>
            </a:r>
            <a:endParaRPr kumimoji="1" lang="en-US" altLang="ja-JP" dirty="0"/>
          </a:p>
          <a:p>
            <a:r>
              <a:rPr kumimoji="1" lang="ja-JP" altLang="en-US" dirty="0"/>
              <a:t>と</a:t>
            </a:r>
            <a:endParaRPr kumimoji="1" lang="en-US" altLang="ja-JP" dirty="0"/>
          </a:p>
          <a:p>
            <a:r>
              <a:rPr kumimoji="1" lang="ja-JP" altLang="en-US" dirty="0"/>
              <a:t>硝子研究所での</a:t>
            </a:r>
            <a:r>
              <a:rPr kumimoji="1" lang="en-US" altLang="ja-JP" dirty="0"/>
              <a:t>AI</a:t>
            </a:r>
            <a:r>
              <a:rPr kumimoji="1" lang="ja-JP" altLang="en-US" dirty="0"/>
              <a:t>人材の教育に力を入れています。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46</a:t>
            </a:fld>
            <a:endParaRPr lang="ja-JP" altLang="en-US"/>
          </a:p>
        </p:txBody>
      </p:sp>
    </p:spTree>
    <p:extLst>
      <p:ext uri="{BB962C8B-B14F-4D97-AF65-F5344CB8AC3E}">
        <p14:creationId xmlns:p14="http://schemas.microsoft.com/office/powerpoint/2010/main" val="3686566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まず簡単な例では、先ほどのようなエクセルデータの解析がしたい場合。</a:t>
            </a:r>
            <a:endParaRPr kumimoji="1" lang="en-US" altLang="ja-JP" dirty="0"/>
          </a:p>
          <a:p>
            <a:endParaRPr kumimoji="1" lang="en-US" altLang="ja-JP" dirty="0"/>
          </a:p>
          <a:p>
            <a:r>
              <a:rPr kumimoji="1" lang="ja-JP" altLang="en-US" dirty="0"/>
              <a:t>データには、名前や</a:t>
            </a:r>
            <a:r>
              <a:rPr kumimoji="1" lang="en-US" altLang="ja-JP" dirty="0"/>
              <a:t>ID</a:t>
            </a:r>
            <a:r>
              <a:rPr kumimoji="1" lang="ja-JP" altLang="en-US" dirty="0"/>
              <a:t>などの情報と、硝子組成のような説明変数、　破壊靭性地のような目的変数にわけられます。</a:t>
            </a:r>
            <a:endParaRPr kumimoji="1" lang="en-US" altLang="ja-JP" dirty="0"/>
          </a:p>
          <a:p>
            <a:r>
              <a:rPr kumimoji="1" lang="ja-JP" altLang="en-US" dirty="0"/>
              <a:t>今回は</a:t>
            </a:r>
            <a:r>
              <a:rPr kumimoji="1" lang="en-US" altLang="ja-JP" dirty="0"/>
              <a:t>ID</a:t>
            </a:r>
            <a:r>
              <a:rPr kumimoji="1" lang="ja-JP" altLang="en-US" dirty="0"/>
              <a:t>が５列、組成が１６列、特性が１列となります。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47</a:t>
            </a:fld>
            <a:endParaRPr lang="ja-JP" altLang="en-US"/>
          </a:p>
        </p:txBody>
      </p:sp>
    </p:spTree>
    <p:extLst>
      <p:ext uri="{BB962C8B-B14F-4D97-AF65-F5344CB8AC3E}">
        <p14:creationId xmlns:p14="http://schemas.microsoft.com/office/powerpoint/2010/main" val="1233448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作成したソフトがこんな感じです。</a:t>
            </a:r>
            <a:endParaRPr kumimoji="1" lang="en-US" altLang="ja-JP" dirty="0"/>
          </a:p>
          <a:p>
            <a:endParaRPr kumimoji="1" lang="en-US" altLang="ja-JP" dirty="0"/>
          </a:p>
          <a:p>
            <a:r>
              <a:rPr kumimoji="1" lang="ja-JP" altLang="en-US" dirty="0"/>
              <a:t>保存してある</a:t>
            </a:r>
            <a:r>
              <a:rPr kumimoji="1" lang="en-US" altLang="ja-JP" dirty="0"/>
              <a:t>CSV</a:t>
            </a:r>
            <a:r>
              <a:rPr kumimoji="1" lang="ja-JP" altLang="en-US" dirty="0"/>
              <a:t>データを読み込んで</a:t>
            </a:r>
            <a:endParaRPr kumimoji="1" lang="en-US" altLang="ja-JP" dirty="0"/>
          </a:p>
          <a:p>
            <a:r>
              <a:rPr kumimoji="1" lang="ja-JP" altLang="en-US" dirty="0"/>
              <a:t>適当にテーマ名をつけて</a:t>
            </a:r>
            <a:endParaRPr kumimoji="1" lang="en-US" altLang="ja-JP" dirty="0"/>
          </a:p>
          <a:p>
            <a:r>
              <a:rPr kumimoji="1" lang="ja-JP" altLang="en-US" dirty="0"/>
              <a:t>さきほどの</a:t>
            </a:r>
            <a:endParaRPr kumimoji="1" lang="en-US" altLang="ja-JP" dirty="0"/>
          </a:p>
          <a:p>
            <a:r>
              <a:rPr kumimoji="1" lang="ja-JP" altLang="en-US" dirty="0"/>
              <a:t>５</a:t>
            </a:r>
            <a:endParaRPr kumimoji="1" lang="en-US" altLang="ja-JP" dirty="0"/>
          </a:p>
          <a:p>
            <a:r>
              <a:rPr kumimoji="1" lang="ja-JP" altLang="en-US" dirty="0"/>
              <a:t>１６</a:t>
            </a:r>
            <a:endParaRPr kumimoji="1" lang="en-US" altLang="ja-JP" dirty="0"/>
          </a:p>
          <a:p>
            <a:r>
              <a:rPr kumimoji="1" lang="ja-JP" altLang="en-US" dirty="0"/>
              <a:t>１</a:t>
            </a:r>
            <a:endParaRPr kumimoji="1" lang="en-US" altLang="ja-JP" dirty="0"/>
          </a:p>
          <a:p>
            <a:r>
              <a:rPr kumimoji="1" lang="ja-JP" altLang="en-US" dirty="0"/>
              <a:t>と入力して</a:t>
            </a:r>
            <a:endParaRPr kumimoji="1" lang="en-US" altLang="ja-JP" dirty="0"/>
          </a:p>
          <a:p>
            <a:r>
              <a:rPr kumimoji="1" lang="ja-JP" altLang="en-US" dirty="0"/>
              <a:t>訓練開始を押すと</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48</a:t>
            </a:fld>
            <a:endParaRPr lang="ja-JP" altLang="en-US"/>
          </a:p>
        </p:txBody>
      </p:sp>
    </p:spTree>
    <p:extLst>
      <p:ext uri="{BB962C8B-B14F-4D97-AF65-F5344CB8AC3E}">
        <p14:creationId xmlns:p14="http://schemas.microsoft.com/office/powerpoint/2010/main" val="356121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ディープラーニングができることは画像の分類だけではなく、どこに何があるかを検出する技術や</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a:t>
            </a:fld>
            <a:endParaRPr lang="ja-JP" altLang="en-US"/>
          </a:p>
        </p:txBody>
      </p:sp>
    </p:spTree>
    <p:extLst>
      <p:ext uri="{BB962C8B-B14F-4D97-AF65-F5344CB8AC3E}">
        <p14:creationId xmlns:p14="http://schemas.microsoft.com/office/powerpoint/2010/main" val="4222696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こういった形で予測結果などが出てきます。</a:t>
            </a:r>
            <a:endParaRPr kumimoji="1" lang="en-US" altLang="ja-JP" dirty="0"/>
          </a:p>
          <a:p>
            <a:endParaRPr kumimoji="1" lang="en-US" altLang="ja-JP" dirty="0"/>
          </a:p>
          <a:p>
            <a:r>
              <a:rPr kumimoji="1" lang="ja-JP" altLang="en-US" dirty="0"/>
              <a:t>代表的な解析結果は、画面上に出てきますし、</a:t>
            </a:r>
            <a:endParaRPr kumimoji="1" lang="en-US" altLang="ja-JP" dirty="0"/>
          </a:p>
          <a:p>
            <a:r>
              <a:rPr kumimoji="1" lang="ja-JP" altLang="en-US" dirty="0"/>
              <a:t>それ以外の結果は裏でエクセル形式で保存されています。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49</a:t>
            </a:fld>
            <a:endParaRPr lang="ja-JP" altLang="en-US"/>
          </a:p>
        </p:txBody>
      </p:sp>
    </p:spTree>
    <p:extLst>
      <p:ext uri="{BB962C8B-B14F-4D97-AF65-F5344CB8AC3E}">
        <p14:creationId xmlns:p14="http://schemas.microsoft.com/office/powerpoint/2010/main" val="3784323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学習結果の一部はその場で表示されて、</a:t>
            </a:r>
            <a:endParaRPr kumimoji="1" lang="en-US" altLang="ja-JP" dirty="0"/>
          </a:p>
          <a:p>
            <a:r>
              <a:rPr kumimoji="1" lang="ja-JP" altLang="en-US" dirty="0"/>
              <a:t>たとえば、説明変数の重要度、ここでは</a:t>
            </a:r>
            <a:r>
              <a:rPr kumimoji="1" lang="en-US" altLang="ja-JP" dirty="0" err="1"/>
              <a:t>LiO</a:t>
            </a:r>
            <a:r>
              <a:rPr kumimoji="1" lang="ja-JP" altLang="en-US" dirty="0"/>
              <a:t>やアルミナの重要度が高いことや</a:t>
            </a:r>
            <a:endParaRPr kumimoji="1" lang="en-US" altLang="ja-JP" dirty="0"/>
          </a:p>
          <a:p>
            <a:r>
              <a:rPr kumimoji="1" lang="ja-JP" altLang="en-US" dirty="0"/>
              <a:t>どの機械学習手法の予測精度が高いか、などが一目でわかります。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50</a:t>
            </a:fld>
            <a:endParaRPr lang="ja-JP" altLang="en-US"/>
          </a:p>
        </p:txBody>
      </p:sp>
    </p:spTree>
    <p:extLst>
      <p:ext uri="{BB962C8B-B14F-4D97-AF65-F5344CB8AC3E}">
        <p14:creationId xmlns:p14="http://schemas.microsoft.com/office/powerpoint/2010/main" val="1283909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a:t>
            </a:r>
            <a:r>
              <a:rPr kumimoji="1" lang="en-US" altLang="ja-JP" dirty="0"/>
              <a:t>AI</a:t>
            </a:r>
            <a:r>
              <a:rPr kumimoji="1" lang="ja-JP" altLang="en-US" dirty="0"/>
              <a:t>のニュースで見てみると</a:t>
            </a:r>
            <a:endParaRPr kumimoji="1" lang="en-US" altLang="ja-JP" dirty="0"/>
          </a:p>
          <a:p>
            <a:r>
              <a:rPr kumimoji="1" lang="ja-JP" altLang="en-US" dirty="0"/>
              <a:t>ベイズ最適化</a:t>
            </a:r>
            <a:endParaRPr kumimoji="1" lang="en-US" altLang="ja-JP" dirty="0"/>
          </a:p>
          <a:p>
            <a:r>
              <a:rPr kumimoji="1" lang="ja-JP" altLang="en-US" dirty="0"/>
              <a:t>スパースモデリング</a:t>
            </a:r>
            <a:endParaRPr kumimoji="1" lang="en-US" altLang="ja-JP" dirty="0"/>
          </a:p>
          <a:p>
            <a:r>
              <a:rPr kumimoji="1" lang="ja-JP" altLang="en-US" dirty="0"/>
              <a:t>アンサンブル回帰木</a:t>
            </a:r>
            <a:endParaRPr kumimoji="1" lang="en-US" altLang="ja-JP" dirty="0"/>
          </a:p>
          <a:p>
            <a:r>
              <a:rPr kumimoji="1" lang="ja-JP" altLang="en-US" dirty="0"/>
              <a:t>ニューラルネット</a:t>
            </a:r>
            <a:endParaRPr kumimoji="1" lang="en-US" altLang="ja-JP" dirty="0"/>
          </a:p>
          <a:p>
            <a:r>
              <a:rPr kumimoji="1" lang="ja-JP" altLang="en-US" dirty="0"/>
              <a:t>と４つの手法に対応しています。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51</a:t>
            </a:fld>
            <a:endParaRPr lang="ja-JP" altLang="en-US"/>
          </a:p>
        </p:txBody>
      </p:sp>
    </p:spTree>
    <p:extLst>
      <p:ext uri="{BB962C8B-B14F-4D97-AF65-F5344CB8AC3E}">
        <p14:creationId xmlns:p14="http://schemas.microsoft.com/office/powerpoint/2010/main" val="41803898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他にも、いろいろな手法に対応しています。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52</a:t>
            </a:fld>
            <a:endParaRPr lang="ja-JP" altLang="en-US"/>
          </a:p>
        </p:txBody>
      </p:sp>
    </p:spTree>
    <p:extLst>
      <p:ext uri="{BB962C8B-B14F-4D97-AF65-F5344CB8AC3E}">
        <p14:creationId xmlns:p14="http://schemas.microsoft.com/office/powerpoint/2010/main" val="605526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おそらく、ノートパソコンでも動くと思います。　</a:t>
            </a:r>
            <a:endParaRPr kumimoji="1" lang="en-US" altLang="ja-JP" dirty="0"/>
          </a:p>
          <a:p>
            <a:endParaRPr kumimoji="1" lang="en-US" altLang="ja-JP" dirty="0"/>
          </a:p>
          <a:p>
            <a:r>
              <a:rPr kumimoji="1" lang="ja-JP" altLang="en-US" dirty="0"/>
              <a:t>ディープラーニングを使おうと思ったら、最低でも１５万程度の</a:t>
            </a:r>
            <a:r>
              <a:rPr kumimoji="1" lang="en-US" altLang="ja-JP" dirty="0"/>
              <a:t>PC</a:t>
            </a:r>
            <a:r>
              <a:rPr kumimoji="1" lang="ja-JP" altLang="en-US" dirty="0"/>
              <a:t>が必要かなと思います。</a:t>
            </a:r>
            <a:endParaRPr kumimoji="1" lang="en-US" altLang="ja-JP" dirty="0"/>
          </a:p>
          <a:p>
            <a:endParaRPr kumimoji="1" lang="en-US" altLang="ja-JP" dirty="0"/>
          </a:p>
          <a:p>
            <a:r>
              <a:rPr kumimoji="1" lang="ja-JP" altLang="en-US" dirty="0"/>
              <a:t>基本的に科学の世界はデータ量が少ないので、数</a:t>
            </a:r>
            <a:r>
              <a:rPr kumimoji="1" lang="en-US" altLang="ja-JP" dirty="0"/>
              <a:t>PB</a:t>
            </a:r>
            <a:r>
              <a:rPr kumimoji="1" lang="ja-JP" altLang="en-US" dirty="0"/>
              <a:t>とかを扱うグーグルなどとは違い、高価なワークステーションは必要ありません。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53</a:t>
            </a:fld>
            <a:endParaRPr lang="ja-JP" altLang="en-US"/>
          </a:p>
        </p:txBody>
      </p:sp>
    </p:spTree>
    <p:extLst>
      <p:ext uri="{BB962C8B-B14F-4D97-AF65-F5344CB8AC3E}">
        <p14:creationId xmlns:p14="http://schemas.microsoft.com/office/powerpoint/2010/main" val="3101493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a:t>
            </a:r>
            <a:endParaRPr kumimoji="1" lang="en-US" altLang="ja-JP" dirty="0"/>
          </a:p>
          <a:p>
            <a:r>
              <a:rPr kumimoji="1" lang="ja-JP" altLang="en-US" dirty="0"/>
              <a:t>テーブルデータの予測ソフトは完成しています。</a:t>
            </a:r>
            <a:endParaRPr kumimoji="1" lang="en-US" altLang="ja-JP" dirty="0"/>
          </a:p>
          <a:p>
            <a:r>
              <a:rPr kumimoji="1" lang="ja-JP" altLang="en-US" dirty="0"/>
              <a:t>つまり、さっきの例であげたガラス組成の予測やガラス溶融炉の設計などはこれを使えば誰でもできるだろう。　というレベルに仕上げています。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54</a:t>
            </a:fld>
            <a:endParaRPr lang="ja-JP" altLang="en-US"/>
          </a:p>
        </p:txBody>
      </p:sp>
    </p:spTree>
    <p:extLst>
      <p:ext uri="{BB962C8B-B14F-4D97-AF65-F5344CB8AC3E}">
        <p14:creationId xmlns:p14="http://schemas.microsoft.com/office/powerpoint/2010/main" val="1129354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続いて化合物の特性予測です。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55</a:t>
            </a:fld>
            <a:endParaRPr lang="ja-JP" altLang="en-US"/>
          </a:p>
        </p:txBody>
      </p:sp>
    </p:spTree>
    <p:extLst>
      <p:ext uri="{BB962C8B-B14F-4D97-AF65-F5344CB8AC3E}">
        <p14:creationId xmlns:p14="http://schemas.microsoft.com/office/powerpoint/2010/main" val="2383862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最初の説明のとおり、化合物も何らかの形で数値に置き換えないといけません。</a:t>
            </a:r>
            <a:endParaRPr kumimoji="1" lang="en-US" altLang="ja-JP" dirty="0"/>
          </a:p>
          <a:p>
            <a:r>
              <a:rPr kumimoji="1" lang="ja-JP" altLang="en-US" dirty="0"/>
              <a:t>従来ではフィンガープリント法が使われていましたが、</a:t>
            </a:r>
            <a:endParaRPr kumimoji="1" lang="en-US" altLang="ja-JP" dirty="0"/>
          </a:p>
          <a:p>
            <a:r>
              <a:rPr kumimoji="1" lang="ja-JP" altLang="en-US" dirty="0"/>
              <a:t>最近はグラフ畳み込みとディープラーニングを組み合わせた解析が盛んです。</a:t>
            </a:r>
            <a:endParaRPr kumimoji="1" lang="en-US" altLang="ja-JP" dirty="0"/>
          </a:p>
          <a:p>
            <a:endParaRPr kumimoji="1" lang="en-US" altLang="ja-JP" dirty="0"/>
          </a:p>
          <a:p>
            <a:r>
              <a:rPr kumimoji="1" lang="ja-JP" altLang="en-US" dirty="0"/>
              <a:t>これも詳細は割愛するので、興味のある方は、このキーワードで検索してみてください。</a:t>
            </a:r>
            <a:endParaRPr kumimoji="1" lang="en-US" altLang="ja-JP" dirty="0"/>
          </a:p>
          <a:p>
            <a:endParaRPr kumimoji="1" lang="en-US" altLang="ja-JP" dirty="0"/>
          </a:p>
          <a:p>
            <a:r>
              <a:rPr kumimoji="1" lang="ja-JP" altLang="en-US" dirty="0"/>
              <a:t>化合物についても近接原子とそれらを繋ぐ結合の影響をうまく畳み込んでやって、ディープラーニングで解析しよう。といった手法です。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56</a:t>
            </a:fld>
            <a:endParaRPr lang="ja-JP" altLang="en-US"/>
          </a:p>
        </p:txBody>
      </p:sp>
    </p:spTree>
    <p:extLst>
      <p:ext uri="{BB962C8B-B14F-4D97-AF65-F5344CB8AC3E}">
        <p14:creationId xmlns:p14="http://schemas.microsoft.com/office/powerpoint/2010/main" val="2216689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Google</a:t>
            </a:r>
            <a:r>
              <a:rPr kumimoji="1" lang="ja-JP" altLang="en-US" dirty="0"/>
              <a:t>の研究結果では、</a:t>
            </a:r>
            <a:r>
              <a:rPr kumimoji="1" lang="en-US" altLang="ja-JP" dirty="0"/>
              <a:t>DFT</a:t>
            </a:r>
            <a:r>
              <a:rPr kumimoji="1" lang="ja-JP" altLang="en-US" dirty="0"/>
              <a:t>計算と同等以上の精度で、かつ１００００倍以上の早さで予測可能だと報告されています。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57</a:t>
            </a:fld>
            <a:endParaRPr lang="ja-JP" altLang="en-US"/>
          </a:p>
        </p:txBody>
      </p:sp>
    </p:spTree>
    <p:extLst>
      <p:ext uri="{BB962C8B-B14F-4D97-AF65-F5344CB8AC3E}">
        <p14:creationId xmlns:p14="http://schemas.microsoft.com/office/powerpoint/2010/main" val="23392195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使ったデータはこちらで</a:t>
            </a:r>
            <a:endParaRPr kumimoji="1" lang="en-US" altLang="ja-JP" dirty="0"/>
          </a:p>
          <a:p>
            <a:r>
              <a:rPr kumimoji="1" lang="ja-JP" altLang="en-US" dirty="0"/>
              <a:t>化合物の名前とその</a:t>
            </a:r>
            <a:r>
              <a:rPr kumimoji="1" lang="en-US" altLang="ja-JP" dirty="0"/>
              <a:t>SMILES</a:t>
            </a:r>
            <a:r>
              <a:rPr kumimoji="1" lang="ja-JP" altLang="en-US" dirty="0"/>
              <a:t>表記、予測したい特性、今回は水への溶解度。</a:t>
            </a:r>
            <a:endParaRPr kumimoji="1" lang="en-US" altLang="ja-JP" dirty="0"/>
          </a:p>
          <a:p>
            <a:r>
              <a:rPr kumimoji="1" lang="ja-JP" altLang="en-US" dirty="0"/>
              <a:t>のデータです。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グラフ畳み込みによるディープラーニングもソフト化しています。</a:t>
            </a:r>
            <a:endParaRPr kumimoji="1" lang="en-US" altLang="ja-JP" dirty="0"/>
          </a:p>
          <a:p>
            <a:endParaRPr kumimoji="1" lang="en-US" altLang="ja-JP" dirty="0"/>
          </a:p>
          <a:p>
            <a:r>
              <a:rPr kumimoji="1" lang="ja-JP" altLang="en-US" dirty="0"/>
              <a:t>で、</a:t>
            </a:r>
            <a:r>
              <a:rPr kumimoji="1" lang="en-US" altLang="ja-JP" dirty="0"/>
              <a:t>CSV</a:t>
            </a:r>
            <a:r>
              <a:rPr kumimoji="1" lang="ja-JP" altLang="en-US" dirty="0"/>
              <a:t>を選択して、</a:t>
            </a:r>
            <a:endParaRPr kumimoji="1" lang="en-US" altLang="ja-JP" dirty="0"/>
          </a:p>
          <a:p>
            <a:r>
              <a:rPr kumimoji="1" lang="ja-JP" altLang="en-US" dirty="0"/>
              <a:t>適当にプロジェクト名をつけて、</a:t>
            </a:r>
            <a:endParaRPr kumimoji="1" lang="en-US" altLang="ja-JP" dirty="0"/>
          </a:p>
          <a:p>
            <a:r>
              <a:rPr kumimoji="1" lang="en-US" altLang="ja-JP" dirty="0"/>
              <a:t>name</a:t>
            </a:r>
          </a:p>
          <a:p>
            <a:r>
              <a:rPr kumimoji="1" lang="en-US" altLang="ja-JP" dirty="0"/>
              <a:t>smiles</a:t>
            </a:r>
          </a:p>
          <a:p>
            <a:r>
              <a:rPr kumimoji="1" lang="en-US" altLang="ja-JP" dirty="0"/>
              <a:t>solubility</a:t>
            </a:r>
          </a:p>
          <a:p>
            <a:r>
              <a:rPr kumimoji="1" lang="ja-JP" altLang="en-US" dirty="0"/>
              <a:t>と列の名前を入力して、</a:t>
            </a:r>
            <a:endParaRPr kumimoji="1" lang="en-US" altLang="ja-JP" dirty="0"/>
          </a:p>
          <a:p>
            <a:r>
              <a:rPr kumimoji="1" lang="ja-JP" altLang="en-US" dirty="0"/>
              <a:t>ディープラーニングでの学習回数を設定すると</a:t>
            </a:r>
            <a:endParaRPr kumimoji="1" lang="en-US" altLang="ja-JP" dirty="0"/>
          </a:p>
          <a:p>
            <a:endParaRPr kumimoji="1" lang="en-US" altLang="ja-JP" dirty="0"/>
          </a:p>
          <a:p>
            <a:r>
              <a:rPr kumimoji="1" lang="ja-JP" altLang="en-US" dirty="0"/>
              <a:t>多少時間がかかりますが、こんな感じで予測できます。　今は５回ですが、１００回くらい学習させるとかなり精度は上がったはずです。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58</a:t>
            </a:fld>
            <a:endParaRPr lang="ja-JP" altLang="en-US"/>
          </a:p>
        </p:txBody>
      </p:sp>
    </p:spTree>
    <p:extLst>
      <p:ext uri="{BB962C8B-B14F-4D97-AF65-F5344CB8AC3E}">
        <p14:creationId xmlns:p14="http://schemas.microsoft.com/office/powerpoint/2010/main" val="1108370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ラフな絵を本物の写真のような画像に変換するなど、この数年間で驚くほど進んでいます。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a:t>
            </a:fld>
            <a:endParaRPr lang="ja-JP" altLang="en-US"/>
          </a:p>
        </p:txBody>
      </p:sp>
    </p:spTree>
    <p:extLst>
      <p:ext uri="{BB962C8B-B14F-4D97-AF65-F5344CB8AC3E}">
        <p14:creationId xmlns:p14="http://schemas.microsoft.com/office/powerpoint/2010/main" val="30954159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で、データを基に学習済みモデルが出来たので、</a:t>
            </a:r>
            <a:endParaRPr kumimoji="1" lang="en-US" altLang="ja-JP" dirty="0"/>
          </a:p>
          <a:p>
            <a:r>
              <a:rPr kumimoji="1" lang="ja-JP" altLang="en-US" dirty="0"/>
              <a:t>別のソフトで未知データの予測をさせます。</a:t>
            </a:r>
            <a:endParaRPr kumimoji="1" lang="en-US" altLang="ja-JP" dirty="0"/>
          </a:p>
          <a:p>
            <a:endParaRPr kumimoji="1" lang="en-US" altLang="ja-JP" dirty="0"/>
          </a:p>
          <a:p>
            <a:endParaRPr kumimoji="1" lang="en-US" altLang="ja-JP" dirty="0"/>
          </a:p>
          <a:p>
            <a:r>
              <a:rPr kumimoji="1" lang="ja-JP" altLang="en-US" dirty="0"/>
              <a:t>たとえば、エタノールとかベンゼンとかテトロドトキシンとか入力すると</a:t>
            </a:r>
            <a:endParaRPr kumimoji="1" lang="en-US" altLang="ja-JP" dirty="0"/>
          </a:p>
          <a:p>
            <a:r>
              <a:rPr kumimoji="1" lang="ja-JP" altLang="en-US" dirty="0"/>
              <a:t>水への溶解度、水</a:t>
            </a:r>
            <a:r>
              <a:rPr kumimoji="1" lang="ja-JP" altLang="en-US" dirty="0" err="1"/>
              <a:t>ー</a:t>
            </a:r>
            <a:r>
              <a:rPr kumimoji="1" lang="ja-JP" altLang="en-US" dirty="0"/>
              <a:t>オクタノール分配係数、　あと別のアルゴリズムで算出した合成難易度などを表示できます。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59</a:t>
            </a:fld>
            <a:endParaRPr lang="ja-JP" altLang="en-US"/>
          </a:p>
        </p:txBody>
      </p:sp>
    </p:spTree>
    <p:extLst>
      <p:ext uri="{BB962C8B-B14F-4D97-AF65-F5344CB8AC3E}">
        <p14:creationId xmlns:p14="http://schemas.microsoft.com/office/powerpoint/2010/main" val="39963817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化研から頂いた地球温暖化係数</a:t>
            </a:r>
            <a:r>
              <a:rPr kumimoji="1" lang="en-US" altLang="ja-JP" dirty="0"/>
              <a:t>GWP100</a:t>
            </a:r>
            <a:r>
              <a:rPr kumimoji="1" lang="ja-JP" altLang="en-US" dirty="0"/>
              <a:t>の予測結果です</a:t>
            </a:r>
            <a:endParaRPr kumimoji="1" lang="en-US" altLang="ja-JP" dirty="0"/>
          </a:p>
          <a:p>
            <a:endParaRPr kumimoji="1" lang="en-US" altLang="ja-JP" dirty="0"/>
          </a:p>
          <a:p>
            <a:r>
              <a:rPr kumimoji="1" lang="ja-JP" altLang="en-US" dirty="0"/>
              <a:t>同様に文献値と予測値のグラフです。　</a:t>
            </a:r>
            <a:endParaRPr kumimoji="1" lang="en-US" altLang="ja-JP" dirty="0"/>
          </a:p>
          <a:p>
            <a:r>
              <a:rPr kumimoji="1" lang="ja-JP" altLang="en-US" dirty="0"/>
              <a:t>ある程度直線に乗っており、精度よく予測できているといえます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60</a:t>
            </a:fld>
            <a:endParaRPr lang="ja-JP" altLang="en-US"/>
          </a:p>
        </p:txBody>
      </p:sp>
    </p:spTree>
    <p:extLst>
      <p:ext uri="{BB962C8B-B14F-4D97-AF65-F5344CB8AC3E}">
        <p14:creationId xmlns:p14="http://schemas.microsoft.com/office/powerpoint/2010/main" val="1576764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いくつか実例を見ますと、</a:t>
            </a:r>
            <a:endParaRPr kumimoji="1" lang="en-US" altLang="ja-JP" dirty="0"/>
          </a:p>
          <a:p>
            <a:r>
              <a:rPr kumimoji="1" lang="ja-JP" altLang="en-US" dirty="0"/>
              <a:t>それぞれの分子の</a:t>
            </a:r>
            <a:r>
              <a:rPr kumimoji="1" lang="en-US" altLang="ja-JP" dirty="0"/>
              <a:t>log(GWP</a:t>
            </a:r>
            <a:r>
              <a:rPr kumimoji="1" lang="ja-JP" altLang="en-US" dirty="0"/>
              <a:t>１０</a:t>
            </a:r>
            <a:r>
              <a:rPr kumimoji="1" lang="en-US" altLang="ja-JP" dirty="0"/>
              <a:t>0)</a:t>
            </a:r>
            <a:r>
              <a:rPr kumimoji="1" lang="ja-JP" altLang="en-US" dirty="0"/>
              <a:t>を誤差数％で予測できていることがわかります。</a:t>
            </a:r>
            <a:endParaRPr kumimoji="1" lang="en-US" altLang="ja-JP" dirty="0"/>
          </a:p>
          <a:p>
            <a:endParaRPr kumimoji="1" lang="en-US" altLang="ja-JP" dirty="0"/>
          </a:p>
          <a:p>
            <a:r>
              <a:rPr kumimoji="1" lang="ja-JP" altLang="en-US" dirty="0"/>
              <a:t>つまりデータベースにない分子であっても</a:t>
            </a:r>
            <a:r>
              <a:rPr kumimoji="1" lang="en-US" altLang="ja-JP" dirty="0"/>
              <a:t>GWP</a:t>
            </a:r>
            <a:r>
              <a:rPr kumimoji="1" lang="ja-JP" altLang="en-US" dirty="0"/>
              <a:t>１００をある程度の精度で予測できます。</a:t>
            </a:r>
            <a:endParaRPr kumimoji="1" lang="en-US" altLang="ja-JP" dirty="0"/>
          </a:p>
          <a:p>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化合物の名前とその特性値のデータベースさえ頂ければ、同様の解析は短期間で可能です。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61</a:t>
            </a:fld>
            <a:endParaRPr lang="ja-JP" altLang="en-US"/>
          </a:p>
        </p:txBody>
      </p:sp>
    </p:spTree>
    <p:extLst>
      <p:ext uri="{BB962C8B-B14F-4D97-AF65-F5344CB8AC3E}">
        <p14:creationId xmlns:p14="http://schemas.microsoft.com/office/powerpoint/2010/main" val="1611343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ソフトはおおよそ完成していますが、残念ながら</a:t>
            </a:r>
            <a:r>
              <a:rPr kumimoji="1" lang="en-US" altLang="ja-JP" dirty="0"/>
              <a:t>Windows</a:t>
            </a:r>
            <a:r>
              <a:rPr kumimoji="1" lang="ja-JP" altLang="en-US" dirty="0"/>
              <a:t>では実行できず、</a:t>
            </a:r>
            <a:r>
              <a:rPr kumimoji="1" lang="en-US" altLang="ja-JP" dirty="0"/>
              <a:t>Linux</a:t>
            </a:r>
            <a:r>
              <a:rPr kumimoji="1" lang="ja-JP" altLang="en-US" dirty="0"/>
              <a:t>専用です。</a:t>
            </a:r>
            <a:endParaRPr kumimoji="1" lang="en-US" altLang="ja-JP" dirty="0"/>
          </a:p>
          <a:p>
            <a:endParaRPr kumimoji="1" lang="en-US" altLang="ja-JP" dirty="0"/>
          </a:p>
          <a:p>
            <a:r>
              <a:rPr kumimoji="1" lang="ja-JP" altLang="en-US" dirty="0"/>
              <a:t>あと１、２年すれば</a:t>
            </a:r>
            <a:r>
              <a:rPr kumimoji="1" lang="en-US" altLang="ja-JP" dirty="0"/>
              <a:t>Windows</a:t>
            </a:r>
            <a:r>
              <a:rPr kumimoji="1" lang="ja-JP" altLang="en-US" dirty="0"/>
              <a:t>でも実行可能かもしれません。</a:t>
            </a:r>
            <a:endParaRPr kumimoji="1" lang="en-US" altLang="ja-JP" dirty="0"/>
          </a:p>
          <a:p>
            <a:endParaRPr kumimoji="1" lang="en-US" altLang="ja-JP" dirty="0"/>
          </a:p>
          <a:p>
            <a:r>
              <a:rPr kumimoji="1" lang="ja-JP" altLang="en-US" dirty="0"/>
              <a:t>解析に向いているデータは、たとえば化合物とその特性のデータベース。毒性や沸点などいくらでもあると思います。</a:t>
            </a:r>
            <a:endParaRPr kumimoji="1" lang="en-US" altLang="ja-JP" dirty="0"/>
          </a:p>
          <a:p>
            <a:endParaRPr kumimoji="1" lang="en-US" altLang="ja-JP" dirty="0"/>
          </a:p>
          <a:p>
            <a:r>
              <a:rPr kumimoji="1" lang="ja-JP" altLang="en-US" dirty="0"/>
              <a:t>もしくは、化合物を電解液に添加したときの特性の向上値なども面白いかもしれません。</a:t>
            </a:r>
            <a:endParaRPr kumimoji="1" lang="en-US" altLang="ja-JP" dirty="0"/>
          </a:p>
          <a:p>
            <a:endParaRPr kumimoji="1" lang="en-US" altLang="ja-JP" dirty="0"/>
          </a:p>
          <a:p>
            <a:r>
              <a:rPr kumimoji="1" lang="ja-JP" altLang="en-US" dirty="0"/>
              <a:t>こうしたデータがありましたら、投げてもらえば解析することは可能です。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62</a:t>
            </a:fld>
            <a:endParaRPr lang="ja-JP" altLang="en-US"/>
          </a:p>
        </p:txBody>
      </p:sp>
    </p:spTree>
    <p:extLst>
      <p:ext uri="{BB962C8B-B14F-4D97-AF65-F5344CB8AC3E}">
        <p14:creationId xmlns:p14="http://schemas.microsoft.com/office/powerpoint/2010/main" val="14031488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ということで化合物の特性予測についてもソフトはおおよそ完成しています。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63</a:t>
            </a:fld>
            <a:endParaRPr lang="ja-JP" altLang="en-US"/>
          </a:p>
        </p:txBody>
      </p:sp>
    </p:spTree>
    <p:extLst>
      <p:ext uri="{BB962C8B-B14F-4D97-AF65-F5344CB8AC3E}">
        <p14:creationId xmlns:p14="http://schemas.microsoft.com/office/powerpoint/2010/main" val="2776975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結晶については割愛します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64</a:t>
            </a:fld>
            <a:endParaRPr lang="ja-JP" altLang="en-US"/>
          </a:p>
        </p:txBody>
      </p:sp>
    </p:spTree>
    <p:extLst>
      <p:ext uri="{BB962C8B-B14F-4D97-AF65-F5344CB8AC3E}">
        <p14:creationId xmlns:p14="http://schemas.microsoft.com/office/powerpoint/2010/main" val="4033126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話は似てくるので割愛しますが、結晶の数値化は並進、回転対称性を満たすことや周期条件などが原因で他よりも難しくなります。</a:t>
            </a:r>
            <a:endParaRPr kumimoji="1" lang="en-US" altLang="ja-JP" dirty="0"/>
          </a:p>
          <a:p>
            <a:endParaRPr kumimoji="1" lang="en-US" altLang="ja-JP" dirty="0"/>
          </a:p>
          <a:p>
            <a:r>
              <a:rPr kumimoji="1" lang="ja-JP" altLang="en-US" dirty="0"/>
              <a:t>数値化する手法もいくつか研究されていますが、まだ決定的な手法は出てきていません。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65</a:t>
            </a:fld>
            <a:endParaRPr lang="ja-JP" altLang="en-US"/>
          </a:p>
        </p:txBody>
      </p:sp>
    </p:spTree>
    <p:extLst>
      <p:ext uri="{BB962C8B-B14F-4D97-AF65-F5344CB8AC3E}">
        <p14:creationId xmlns:p14="http://schemas.microsoft.com/office/powerpoint/2010/main" val="4071113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a:t>
            </a:r>
            <a:r>
              <a:rPr kumimoji="1" lang="en-US" altLang="ja-JP" dirty="0"/>
              <a:t>SOAP</a:t>
            </a:r>
            <a:r>
              <a:rPr kumimoji="1" lang="ja-JP" altLang="en-US" dirty="0"/>
              <a:t>と呼ばれる手法も用いましたが、これも詳細は割愛します。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66</a:t>
            </a:fld>
            <a:endParaRPr lang="ja-JP" altLang="en-US"/>
          </a:p>
        </p:txBody>
      </p:sp>
    </p:spTree>
    <p:extLst>
      <p:ext uri="{BB962C8B-B14F-4D97-AF65-F5344CB8AC3E}">
        <p14:creationId xmlns:p14="http://schemas.microsoft.com/office/powerpoint/2010/main" val="2765631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プログラムの一部はこういったもので</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67</a:t>
            </a:fld>
            <a:endParaRPr lang="ja-JP" altLang="en-US"/>
          </a:p>
        </p:txBody>
      </p:sp>
    </p:spTree>
    <p:extLst>
      <p:ext uri="{BB962C8B-B14F-4D97-AF65-F5344CB8AC3E}">
        <p14:creationId xmlns:p14="http://schemas.microsoft.com/office/powerpoint/2010/main" val="3496936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結晶構造を数値におきかえれば予測できますよ。　という流れは一緒です。</a:t>
            </a:r>
            <a:endParaRPr kumimoji="1" lang="en-US" altLang="ja-JP" dirty="0"/>
          </a:p>
          <a:p>
            <a:endParaRPr kumimoji="1" lang="en-US" altLang="ja-JP" dirty="0"/>
          </a:p>
          <a:p>
            <a:r>
              <a:rPr kumimoji="1" lang="ja-JP" altLang="en-US" dirty="0"/>
              <a:t>まだ、あまりいいテーマがないので実証実験したテーマはありませｎ。</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68</a:t>
            </a:fld>
            <a:endParaRPr lang="ja-JP" altLang="en-US"/>
          </a:p>
        </p:txBody>
      </p:sp>
    </p:spTree>
    <p:extLst>
      <p:ext uri="{BB962C8B-B14F-4D97-AF65-F5344CB8AC3E}">
        <p14:creationId xmlns:p14="http://schemas.microsoft.com/office/powerpoint/2010/main" val="323047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a:t>
            </a:r>
            <a:r>
              <a:rPr kumimoji="1" lang="en-US" altLang="ja-JP" dirty="0"/>
              <a:t>AI</a:t>
            </a:r>
            <a:r>
              <a:rPr kumimoji="1" lang="ja-JP" altLang="en-US" dirty="0"/>
              <a:t>とは極論すると</a:t>
            </a:r>
            <a:endParaRPr kumimoji="1" lang="en-US" altLang="ja-JP" dirty="0"/>
          </a:p>
          <a:p>
            <a:r>
              <a:rPr kumimoji="1" lang="ja-JP" altLang="en-US" dirty="0"/>
              <a:t>画像分野でのディープラーニングのことといえます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逆に言えば、画像分野以外ではＡＩはそこまで進歩はしていません</a:t>
            </a:r>
            <a:r>
              <a:rPr kumimoji="1" lang="ja-JP" altLang="en-US" dirty="0" err="1"/>
              <a:t>。。</a:t>
            </a:r>
            <a:endParaRPr kumimoji="1" lang="ja-JP" altLang="en-US" dirty="0"/>
          </a:p>
          <a:p>
            <a:endParaRPr kumimoji="1" lang="en-US" altLang="ja-JP" dirty="0"/>
          </a:p>
          <a:p>
            <a:endParaRPr kumimoji="1" lang="en-US" altLang="ja-JP" dirty="0"/>
          </a:p>
          <a:p>
            <a:r>
              <a:rPr kumimoji="1" lang="en-US" altLang="ja-JP" dirty="0"/>
              <a:t>AI</a:t>
            </a:r>
            <a:r>
              <a:rPr kumimoji="1" lang="ja-JP" altLang="en-US" dirty="0"/>
              <a:t>とは従来のコンピューターに大きな目がついたものだと考えてしまってＯＫです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a:t>
            </a:fld>
            <a:endParaRPr lang="ja-JP" altLang="en-US"/>
          </a:p>
        </p:txBody>
      </p:sp>
    </p:spTree>
    <p:extLst>
      <p:ext uri="{BB962C8B-B14F-4D97-AF65-F5344CB8AC3E}">
        <p14:creationId xmlns:p14="http://schemas.microsoft.com/office/powerpoint/2010/main" val="2144515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結晶に関しても、対応は可能なレベルまで検討は進めています。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69</a:t>
            </a:fld>
            <a:endParaRPr lang="ja-JP" altLang="en-US"/>
          </a:p>
        </p:txBody>
      </p:sp>
    </p:spTree>
    <p:extLst>
      <p:ext uri="{BB962C8B-B14F-4D97-AF65-F5344CB8AC3E}">
        <p14:creationId xmlns:p14="http://schemas.microsoft.com/office/powerpoint/2010/main" val="3285239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ここで、少し話は元に戻ります。</a:t>
            </a:r>
            <a:endParaRPr kumimoji="1" lang="en-US" altLang="ja-JP" dirty="0"/>
          </a:p>
          <a:p>
            <a:r>
              <a:rPr kumimoji="1" lang="ja-JP" altLang="en-US" dirty="0"/>
              <a:t>１つ目のソフトで、</a:t>
            </a:r>
            <a:r>
              <a:rPr kumimoji="1" lang="en-US" altLang="ja-JP" dirty="0"/>
              <a:t>AI</a:t>
            </a:r>
            <a:r>
              <a:rPr kumimoji="1" lang="ja-JP" altLang="en-US" dirty="0"/>
              <a:t>手法の４つに対応している　と話しましたが、残り２つのモンテカルロ木探索と遺伝的アルゴリズム</a:t>
            </a:r>
            <a:endParaRPr kumimoji="1" lang="en-US" altLang="ja-JP" dirty="0"/>
          </a:p>
          <a:p>
            <a:r>
              <a:rPr kumimoji="1" lang="ja-JP" altLang="en-US" dirty="0"/>
              <a:t>とは何でしょうか。</a:t>
            </a:r>
            <a:endParaRPr kumimoji="1" lang="en-US" altLang="ja-JP" dirty="0"/>
          </a:p>
          <a:p>
            <a:endParaRPr kumimoji="1" lang="en-US" altLang="ja-JP" dirty="0"/>
          </a:p>
          <a:p>
            <a:r>
              <a:rPr kumimoji="1" lang="ja-JP" altLang="en-US" dirty="0"/>
              <a:t>この２つとベイズ最適化は予測ではなく、設計に関する手法です。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70</a:t>
            </a:fld>
            <a:endParaRPr lang="ja-JP" altLang="en-US"/>
          </a:p>
        </p:txBody>
      </p:sp>
    </p:spTree>
    <p:extLst>
      <p:ext uri="{BB962C8B-B14F-4D97-AF65-F5344CB8AC3E}">
        <p14:creationId xmlns:p14="http://schemas.microsoft.com/office/powerpoint/2010/main" val="29101949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これも、すでにソフト化は済ませており、</a:t>
            </a:r>
            <a:endParaRPr kumimoji="1" lang="en-US" altLang="ja-JP" dirty="0"/>
          </a:p>
          <a:p>
            <a:r>
              <a:rPr kumimoji="1" lang="ja-JP" altLang="en-US" dirty="0"/>
              <a:t>「こんな特性のガラスが欲しい」をかなえられるようなプログラムは作っています。</a:t>
            </a:r>
            <a:endParaRPr kumimoji="1" lang="en-US" altLang="ja-JP" dirty="0"/>
          </a:p>
          <a:p>
            <a:endParaRPr kumimoji="1" lang="en-US" altLang="ja-JP" dirty="0"/>
          </a:p>
          <a:p>
            <a:r>
              <a:rPr kumimoji="1" lang="ja-JP" altLang="en-US" dirty="0"/>
              <a:t>遺伝的アルゴリズム自体は材料系に限った話ではなく、有名どころでは新幹線のノーズ形状だとか、工場の生産条件など</a:t>
            </a:r>
            <a:endParaRPr kumimoji="1" lang="en-US" altLang="ja-JP" dirty="0"/>
          </a:p>
          <a:p>
            <a:r>
              <a:rPr kumimoji="1" lang="ja-JP" altLang="en-US" dirty="0"/>
              <a:t>で最適化した例が知られており、幅広く使える手法となっています。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71</a:t>
            </a:fld>
            <a:endParaRPr lang="ja-JP" altLang="en-US"/>
          </a:p>
        </p:txBody>
      </p:sp>
    </p:spTree>
    <p:extLst>
      <p:ext uri="{BB962C8B-B14F-4D97-AF65-F5344CB8AC3E}">
        <p14:creationId xmlns:p14="http://schemas.microsoft.com/office/powerpoint/2010/main" val="2507159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最後に画像認識</a:t>
            </a:r>
            <a:r>
              <a:rPr kumimoji="1" lang="en-US" altLang="ja-JP" dirty="0"/>
              <a:t>AI</a:t>
            </a:r>
            <a:r>
              <a:rPr kumimoji="1" lang="ja-JP" altLang="en-US" dirty="0"/>
              <a:t>についてです。</a:t>
            </a:r>
            <a:endParaRPr kumimoji="1" lang="en-US" altLang="ja-JP" dirty="0"/>
          </a:p>
          <a:p>
            <a:endParaRPr kumimoji="1" lang="en-US" altLang="ja-JP" dirty="0"/>
          </a:p>
          <a:p>
            <a:r>
              <a:rPr kumimoji="1" lang="ja-JP" altLang="en-US" dirty="0"/>
              <a:t>前半で述べたように、画像系の</a:t>
            </a:r>
            <a:r>
              <a:rPr kumimoji="1" lang="en-US" altLang="ja-JP" dirty="0"/>
              <a:t>AI</a:t>
            </a:r>
            <a:r>
              <a:rPr kumimoji="1" lang="ja-JP" altLang="en-US" dirty="0"/>
              <a:t>の発達はめざましく、</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72</a:t>
            </a:fld>
            <a:endParaRPr lang="ja-JP" altLang="en-US"/>
          </a:p>
        </p:txBody>
      </p:sp>
    </p:spTree>
    <p:extLst>
      <p:ext uri="{BB962C8B-B14F-4D97-AF65-F5344CB8AC3E}">
        <p14:creationId xmlns:p14="http://schemas.microsoft.com/office/powerpoint/2010/main" val="31530784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今回扱ったのは強化ガラスの自爆でして、</a:t>
            </a:r>
            <a:endParaRPr kumimoji="1" lang="en-US" altLang="ja-JP" dirty="0"/>
          </a:p>
          <a:p>
            <a:r>
              <a:rPr kumimoji="1" lang="ja-JP" altLang="en-US" dirty="0"/>
              <a:t>年間十数件発生する硝子の自爆の原因が硫化ニッケルなのかどうか。　ということが問題になってきます。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73</a:t>
            </a:fld>
            <a:endParaRPr lang="ja-JP" altLang="en-US"/>
          </a:p>
        </p:txBody>
      </p:sp>
    </p:spTree>
    <p:extLst>
      <p:ext uri="{BB962C8B-B14F-4D97-AF65-F5344CB8AC3E}">
        <p14:creationId xmlns:p14="http://schemas.microsoft.com/office/powerpoint/2010/main" val="530382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硫化ニッケルの現在の業務フローは</a:t>
            </a:r>
            <a:endParaRPr kumimoji="1" lang="en-US" altLang="ja-JP" dirty="0"/>
          </a:p>
          <a:p>
            <a:r>
              <a:rPr kumimoji="1" lang="ja-JP" altLang="en-US" dirty="0"/>
              <a:t>まず現場で、破損したガラスから破損起点のサンプルを採取します。</a:t>
            </a:r>
            <a:endParaRPr kumimoji="1" lang="en-US" altLang="ja-JP" dirty="0"/>
          </a:p>
          <a:p>
            <a:endParaRPr kumimoji="1" lang="en-US" altLang="ja-JP" dirty="0"/>
          </a:p>
          <a:p>
            <a:r>
              <a:rPr kumimoji="1" lang="ja-JP" altLang="en-US" dirty="0"/>
              <a:t>硝子研６研で顕微鏡観察をした後、組成分析で硫化ニッケルの有無を判定します。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74</a:t>
            </a:fld>
            <a:endParaRPr lang="ja-JP" altLang="en-US"/>
          </a:p>
        </p:txBody>
      </p:sp>
    </p:spTree>
    <p:extLst>
      <p:ext uri="{BB962C8B-B14F-4D97-AF65-F5344CB8AC3E}">
        <p14:creationId xmlns:p14="http://schemas.microsoft.com/office/powerpoint/2010/main" val="178232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破損片は硝子研の６研が分析をしており、</a:t>
            </a:r>
            <a:endParaRPr kumimoji="1" lang="en-US" altLang="ja-JP" dirty="0"/>
          </a:p>
          <a:p>
            <a:r>
              <a:rPr kumimoji="1" lang="ja-JP" altLang="en-US" dirty="0"/>
              <a:t>その顕微鏡写真がこちらです。　見ると、割と特徴的な形をしていて、人間が見てもある程度は判別つきます。</a:t>
            </a:r>
            <a:endParaRPr kumimoji="1" lang="en-US" altLang="ja-JP" dirty="0"/>
          </a:p>
          <a:p>
            <a:endParaRPr kumimoji="1" lang="en-US" altLang="ja-JP" dirty="0"/>
          </a:p>
          <a:p>
            <a:r>
              <a:rPr kumimoji="1" lang="ja-JP" altLang="en-US" dirty="0"/>
              <a:t>ただ、左下の様に硫化ニッケルが脱離してしまったようなものはちょっとわかりにくいです。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75</a:t>
            </a:fld>
            <a:endParaRPr lang="ja-JP" altLang="en-US"/>
          </a:p>
        </p:txBody>
      </p:sp>
    </p:spTree>
    <p:extLst>
      <p:ext uri="{BB962C8B-B14F-4D97-AF65-F5344CB8AC3E}">
        <p14:creationId xmlns:p14="http://schemas.microsoft.com/office/powerpoint/2010/main" val="8403600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一方、その他の欠陥としてはこういった種があります。　シリコンや硫化銅の球は少し判別が難しいかなと思います。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76</a:t>
            </a:fld>
            <a:endParaRPr lang="ja-JP" altLang="en-US"/>
          </a:p>
        </p:txBody>
      </p:sp>
    </p:spTree>
    <p:extLst>
      <p:ext uri="{BB962C8B-B14F-4D97-AF65-F5344CB8AC3E}">
        <p14:creationId xmlns:p14="http://schemas.microsoft.com/office/powerpoint/2010/main" val="6166356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120</a:t>
            </a:r>
            <a:r>
              <a:rPr kumimoji="1" lang="ja-JP" altLang="en-US" dirty="0"/>
              <a:t>枚程度の画像を使い、ディープラーニングのモデルを訓練させました。</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77</a:t>
            </a:fld>
            <a:endParaRPr lang="ja-JP" altLang="en-US"/>
          </a:p>
        </p:txBody>
      </p:sp>
    </p:spTree>
    <p:extLst>
      <p:ext uri="{BB962C8B-B14F-4D97-AF65-F5344CB8AC3E}">
        <p14:creationId xmlns:p14="http://schemas.microsoft.com/office/powerpoint/2010/main" val="22842883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結果は、３３枚中、１つだけ誤判定したものがありますが、精度９７％程度で判別できることがわかりました。</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78</a:t>
            </a:fld>
            <a:endParaRPr lang="ja-JP" altLang="en-US"/>
          </a:p>
        </p:txBody>
      </p:sp>
    </p:spTree>
    <p:extLst>
      <p:ext uri="{BB962C8B-B14F-4D97-AF65-F5344CB8AC3E}">
        <p14:creationId xmlns:p14="http://schemas.microsoft.com/office/powerpoint/2010/main" val="2250649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そう考えると、よく言われるような、人の仕事がすべて</a:t>
            </a:r>
            <a:r>
              <a:rPr kumimoji="1" lang="en-US" altLang="ja-JP" dirty="0"/>
              <a:t>AI</a:t>
            </a:r>
            <a:r>
              <a:rPr kumimoji="1" lang="ja-JP" altLang="en-US" dirty="0"/>
              <a:t>に奪われるだとか、データをどんどん与えれば未来の予測や株価の予想ができる　といったことは誤解であることがわかると思います。</a:t>
            </a:r>
            <a:endParaRPr kumimoji="1" lang="en-US" altLang="ja-JP" dirty="0"/>
          </a:p>
          <a:p>
            <a:endParaRPr kumimoji="1" lang="en-US" altLang="ja-JP" dirty="0"/>
          </a:p>
          <a:p>
            <a:r>
              <a:rPr kumimoji="1" lang="ja-JP" altLang="en-US" dirty="0"/>
              <a:t>あくまでもパソコンに目がついただけで、ドラえもんはまだ誕生していません。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a:t>
            </a:fld>
            <a:endParaRPr lang="ja-JP" altLang="en-US"/>
          </a:p>
        </p:txBody>
      </p:sp>
    </p:spTree>
    <p:extLst>
      <p:ext uri="{BB962C8B-B14F-4D97-AF65-F5344CB8AC3E}">
        <p14:creationId xmlns:p14="http://schemas.microsoft.com/office/powerpoint/2010/main" val="2337995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仮に、この案件に</a:t>
            </a:r>
            <a:r>
              <a:rPr kumimoji="1" lang="en-US" altLang="ja-JP" dirty="0"/>
              <a:t>AI</a:t>
            </a:r>
            <a:r>
              <a:rPr kumimoji="1" lang="ja-JP" altLang="en-US" dirty="0"/>
              <a:t>を活用するならば</a:t>
            </a:r>
            <a:endParaRPr kumimoji="1" lang="en-US" altLang="ja-JP" dirty="0"/>
          </a:p>
          <a:p>
            <a:endParaRPr kumimoji="1" lang="en-US" altLang="ja-JP" dirty="0"/>
          </a:p>
          <a:p>
            <a:r>
              <a:rPr kumimoji="1" lang="ja-JP" altLang="en-US" dirty="0"/>
              <a:t>顕微鏡画像で</a:t>
            </a:r>
            <a:r>
              <a:rPr kumimoji="1" lang="en-US" altLang="ja-JP" dirty="0"/>
              <a:t>AI</a:t>
            </a:r>
            <a:r>
              <a:rPr kumimoji="1" lang="ja-JP" altLang="en-US" dirty="0"/>
              <a:t>が硫化ニッケルの有無を判定し、</a:t>
            </a:r>
            <a:endParaRPr kumimoji="1" lang="en-US" altLang="ja-JP" dirty="0"/>
          </a:p>
          <a:p>
            <a:r>
              <a:rPr kumimoji="1" lang="ja-JP" altLang="en-US" dirty="0"/>
              <a:t>ＡＩの判定が硫化ニッケルであれば追加の組成分析をしない。といった工数削減も可能かもしれません。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79</a:t>
            </a:fld>
            <a:endParaRPr lang="ja-JP" altLang="en-US"/>
          </a:p>
        </p:txBody>
      </p:sp>
    </p:spTree>
    <p:extLst>
      <p:ext uri="{BB962C8B-B14F-4D97-AF65-F5344CB8AC3E}">
        <p14:creationId xmlns:p14="http://schemas.microsoft.com/office/powerpoint/2010/main" val="21904737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ちなみに硫化ニッケルの破損は６角形の起点になります。</a:t>
            </a:r>
            <a:endParaRPr kumimoji="1" lang="en-US" altLang="ja-JP" dirty="0"/>
          </a:p>
          <a:p>
            <a:r>
              <a:rPr kumimoji="1" lang="ja-JP" altLang="en-US" dirty="0"/>
              <a:t>現場のデジカメで撮った写真で</a:t>
            </a:r>
            <a:r>
              <a:rPr kumimoji="1" lang="en-US" altLang="ja-JP" dirty="0"/>
              <a:t>AI</a:t>
            </a:r>
            <a:r>
              <a:rPr kumimoji="1" lang="ja-JP" altLang="en-US" dirty="0"/>
              <a:t>判定させれば、最も工数削減には寄与するはずです。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80</a:t>
            </a:fld>
            <a:endParaRPr lang="ja-JP" altLang="en-US"/>
          </a:p>
        </p:txBody>
      </p:sp>
    </p:spTree>
    <p:extLst>
      <p:ext uri="{BB962C8B-B14F-4D97-AF65-F5344CB8AC3E}">
        <p14:creationId xmlns:p14="http://schemas.microsoft.com/office/powerpoint/2010/main" val="28934361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実際に、どんなテーマに</a:t>
            </a:r>
            <a:r>
              <a:rPr kumimoji="1" lang="en-US" altLang="ja-JP" dirty="0"/>
              <a:t>AI</a:t>
            </a:r>
            <a:r>
              <a:rPr kumimoji="1" lang="ja-JP" altLang="en-US" dirty="0"/>
              <a:t>を活用すべきか考えていきます。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81</a:t>
            </a:fld>
            <a:endParaRPr lang="ja-JP" altLang="en-US"/>
          </a:p>
        </p:txBody>
      </p:sp>
    </p:spTree>
    <p:extLst>
      <p:ext uri="{BB962C8B-B14F-4D97-AF65-F5344CB8AC3E}">
        <p14:creationId xmlns:p14="http://schemas.microsoft.com/office/powerpoint/2010/main" val="29678182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ここまでの振り返りです。</a:t>
            </a:r>
            <a:endParaRPr kumimoji="1" lang="en-US" altLang="ja-JP" dirty="0"/>
          </a:p>
          <a:p>
            <a:r>
              <a:rPr kumimoji="1" lang="ja-JP" altLang="en-US" dirty="0"/>
              <a:t>研究開発において</a:t>
            </a:r>
            <a:r>
              <a:rPr kumimoji="1" lang="en-US" altLang="ja-JP" dirty="0"/>
              <a:t>AI</a:t>
            </a:r>
            <a:r>
              <a:rPr kumimoji="1" lang="ja-JP" altLang="en-US" dirty="0"/>
              <a:t>の活用に適しているのは、条件の組み合わせ問題をはやく、やすく、最適解を見つけることだと思います。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82</a:t>
            </a:fld>
            <a:endParaRPr lang="ja-JP" altLang="en-US"/>
          </a:p>
        </p:txBody>
      </p:sp>
    </p:spTree>
    <p:extLst>
      <p:ext uri="{BB962C8B-B14F-4D97-AF65-F5344CB8AC3E}">
        <p14:creationId xmlns:p14="http://schemas.microsoft.com/office/powerpoint/2010/main" val="2889658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たとえば、右の図で赤いところが一番特性が高いとします。</a:t>
            </a:r>
            <a:endParaRPr kumimoji="1" lang="en-US" altLang="ja-JP" dirty="0"/>
          </a:p>
          <a:p>
            <a:r>
              <a:rPr kumimoji="1" lang="ja-JP" altLang="en-US" dirty="0"/>
              <a:t>研究開発ではなるべく早く赤いところを見つけるのが目標です。</a:t>
            </a:r>
            <a:endParaRPr kumimoji="1" lang="en-US" altLang="ja-JP" dirty="0"/>
          </a:p>
          <a:p>
            <a:endParaRPr kumimoji="1" lang="en-US" altLang="ja-JP" dirty="0"/>
          </a:p>
          <a:p>
            <a:r>
              <a:rPr kumimoji="1" lang="ja-JP" altLang="en-US" dirty="0"/>
              <a:t>ただし、どこが赤いところかは最初は分かりません。</a:t>
            </a:r>
            <a:endParaRPr kumimoji="1" lang="en-US" altLang="ja-JP" dirty="0"/>
          </a:p>
          <a:p>
            <a:endParaRPr kumimoji="1" lang="en-US" altLang="ja-JP" dirty="0"/>
          </a:p>
          <a:p>
            <a:r>
              <a:rPr kumimoji="1" lang="ja-JP" altLang="en-US" dirty="0"/>
              <a:t>計算で、分布を全部求めてやるのがシミュレーションで</a:t>
            </a:r>
            <a:endParaRPr kumimoji="1" lang="en-US" altLang="ja-JP" dirty="0"/>
          </a:p>
          <a:p>
            <a:r>
              <a:rPr kumimoji="1" lang="ja-JP" altLang="en-US" dirty="0"/>
              <a:t>過去の観測点から、山の概要を予測するアプローチがデータサイエンスです。</a:t>
            </a:r>
            <a:endParaRPr kumimoji="1" lang="en-US" altLang="ja-JP" dirty="0"/>
          </a:p>
          <a:p>
            <a:endParaRPr kumimoji="1" lang="en-US" altLang="ja-JP" dirty="0"/>
          </a:p>
          <a:p>
            <a:r>
              <a:rPr kumimoji="1" lang="ja-JP" altLang="en-US" dirty="0"/>
              <a:t>ポイントは２つです。</a:t>
            </a:r>
            <a:endParaRPr kumimoji="1" lang="en-US" altLang="ja-JP" dirty="0"/>
          </a:p>
          <a:p>
            <a:r>
              <a:rPr kumimoji="1" lang="ja-JP" altLang="en-US" dirty="0"/>
              <a:t>１つ目は、シミュレーションとデータサイエンスはどちらが良い。というものではなく、ケースバイケースで使い分けたり、もしくは併用するものです。</a:t>
            </a:r>
            <a:endParaRPr kumimoji="1" lang="en-US" altLang="ja-JP" dirty="0"/>
          </a:p>
          <a:p>
            <a:endParaRPr kumimoji="1" lang="en-US" altLang="ja-JP" dirty="0"/>
          </a:p>
          <a:p>
            <a:r>
              <a:rPr kumimoji="1" lang="ja-JP" altLang="en-US" dirty="0"/>
              <a:t>２つ目は、データサイエンスとは、実は人間の経験と勘と近いことをやっていて、なんとなくあの辺がよさそうだ。というのを統計的に探しているだけといえます。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83</a:t>
            </a:fld>
            <a:endParaRPr lang="ja-JP" altLang="en-US"/>
          </a:p>
        </p:txBody>
      </p:sp>
    </p:spTree>
    <p:extLst>
      <p:ext uri="{BB962C8B-B14F-4D97-AF65-F5344CB8AC3E}">
        <p14:creationId xmlns:p14="http://schemas.microsoft.com/office/powerpoint/2010/main" val="25867962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ただし、何を説明変数として、目的変数とするのかは、</a:t>
            </a:r>
            <a:r>
              <a:rPr kumimoji="1" lang="en-US" altLang="ja-JP" dirty="0"/>
              <a:t>AI</a:t>
            </a:r>
            <a:r>
              <a:rPr kumimoji="1" lang="ja-JP" altLang="en-US" dirty="0"/>
              <a:t>は考えてくれません。</a:t>
            </a:r>
            <a:endParaRPr kumimoji="1" lang="en-US" altLang="ja-JP" dirty="0"/>
          </a:p>
          <a:p>
            <a:r>
              <a:rPr kumimoji="1" lang="en-US" altLang="ja-JP" dirty="0"/>
              <a:t>AI</a:t>
            </a:r>
            <a:r>
              <a:rPr kumimoji="1" lang="ja-JP" altLang="en-US" dirty="0"/>
              <a:t>を活用するためには、ここをよく考えないといけません。　良い製品を作るために、何を目的変数とすべきか。</a:t>
            </a:r>
            <a:endParaRPr kumimoji="1" lang="en-US" altLang="ja-JP" dirty="0"/>
          </a:p>
          <a:p>
            <a:r>
              <a:rPr kumimoji="1" lang="ja-JP" altLang="en-US" dirty="0"/>
              <a:t>それを予想するために必要なパラメータは何か。　これが考えられる研究者が必要となってきます。</a:t>
            </a:r>
            <a:endParaRPr kumimoji="1" lang="en-US" altLang="ja-JP" dirty="0"/>
          </a:p>
          <a:p>
            <a:endParaRPr kumimoji="1" lang="en-US" altLang="ja-JP" dirty="0"/>
          </a:p>
          <a:p>
            <a:r>
              <a:rPr kumimoji="1" lang="ja-JP" altLang="en-US" dirty="0"/>
              <a:t>適当に私が思いつくものを書いています。</a:t>
            </a:r>
            <a:endParaRPr kumimoji="1" lang="en-US" altLang="ja-JP" dirty="0"/>
          </a:p>
          <a:p>
            <a:r>
              <a:rPr kumimoji="1" lang="ja-JP" altLang="en-US" dirty="0"/>
              <a:t>実験条件からその特性を予測。などよくある問題だけではなく</a:t>
            </a:r>
            <a:endParaRPr kumimoji="1" lang="en-US" altLang="ja-JP" dirty="0"/>
          </a:p>
          <a:p>
            <a:endParaRPr kumimoji="1" lang="en-US" altLang="ja-JP" dirty="0"/>
          </a:p>
          <a:p>
            <a:r>
              <a:rPr kumimoji="1" lang="ja-JP" altLang="en-US" dirty="0"/>
              <a:t>シミュレーション結果から実測値を予測</a:t>
            </a:r>
            <a:endParaRPr kumimoji="1" lang="en-US" altLang="ja-JP" dirty="0"/>
          </a:p>
          <a:p>
            <a:r>
              <a:rPr kumimoji="1" lang="ja-JP" altLang="en-US" dirty="0"/>
              <a:t>顕微鏡画像から</a:t>
            </a:r>
            <a:r>
              <a:rPr kumimoji="1" lang="en-US" altLang="ja-JP" dirty="0"/>
              <a:t>SEM</a:t>
            </a:r>
            <a:r>
              <a:rPr kumimoji="1" lang="ja-JP" altLang="en-US" dirty="0"/>
              <a:t>画像を予測</a:t>
            </a:r>
            <a:endParaRPr kumimoji="1" lang="en-US" altLang="ja-JP" dirty="0"/>
          </a:p>
          <a:p>
            <a:r>
              <a:rPr kumimoji="1" lang="ja-JP" altLang="en-US" dirty="0"/>
              <a:t>途中までの実験結果から最終的な実験結果を予測</a:t>
            </a:r>
            <a:endParaRPr kumimoji="1" lang="en-US" altLang="ja-JP" dirty="0"/>
          </a:p>
          <a:p>
            <a:endParaRPr kumimoji="1" lang="en-US" altLang="ja-JP" dirty="0"/>
          </a:p>
          <a:p>
            <a:r>
              <a:rPr kumimoji="1" lang="ja-JP" altLang="en-US" dirty="0"/>
              <a:t>もしくは　上の二つは予測だけではなく、探索問題にも向いているかもしれません。</a:t>
            </a:r>
            <a:endParaRPr kumimoji="1" lang="en-US" altLang="ja-JP" dirty="0"/>
          </a:p>
          <a:p>
            <a:endParaRPr kumimoji="1" lang="en-US" altLang="ja-JP" dirty="0"/>
          </a:p>
          <a:p>
            <a:r>
              <a:rPr kumimoji="1" lang="en-US" altLang="ja-JP" dirty="0"/>
              <a:t>AI</a:t>
            </a:r>
            <a:r>
              <a:rPr kumimoji="1" lang="ja-JP" altLang="en-US" dirty="0"/>
              <a:t>そのものに詳しくなくても、ここはアイディア次第で、素晴らしい結果が出てくると思います。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84</a:t>
            </a:fld>
            <a:endParaRPr lang="ja-JP" altLang="en-US"/>
          </a:p>
        </p:txBody>
      </p:sp>
    </p:spTree>
    <p:extLst>
      <p:ext uri="{BB962C8B-B14F-4D97-AF65-F5344CB8AC3E}">
        <p14:creationId xmlns:p14="http://schemas.microsoft.com/office/powerpoint/2010/main" val="1013613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ただし、予測精度１００％のＡＩは存在しません。</a:t>
            </a:r>
            <a:endParaRPr kumimoji="1" lang="en-US" altLang="ja-JP" dirty="0"/>
          </a:p>
          <a:p>
            <a:r>
              <a:rPr kumimoji="1" lang="ja-JP" altLang="en-US" dirty="0"/>
              <a:t>ですので、ＡＩが間違ったとしても、問題ない仕組みづくりが重要です。</a:t>
            </a:r>
            <a:endParaRPr kumimoji="1" lang="en-US" altLang="ja-JP" dirty="0"/>
          </a:p>
          <a:p>
            <a:endParaRPr kumimoji="1" lang="en-US" altLang="ja-JP" dirty="0"/>
          </a:p>
          <a:p>
            <a:r>
              <a:rPr kumimoji="1" lang="ja-JP" altLang="en-US" dirty="0"/>
              <a:t>研究開発は常に失敗と隣り合わせであり、もともと毎日失敗データを積み上げているような業務です。</a:t>
            </a:r>
            <a:endParaRPr kumimoji="1" lang="en-US" altLang="ja-JP" dirty="0"/>
          </a:p>
          <a:p>
            <a:r>
              <a:rPr kumimoji="1" lang="ja-JP" altLang="en-US" dirty="0"/>
              <a:t>もし</a:t>
            </a:r>
            <a:r>
              <a:rPr kumimoji="1" lang="en-US" altLang="ja-JP" dirty="0"/>
              <a:t>AI</a:t>
            </a:r>
            <a:r>
              <a:rPr kumimoji="1" lang="ja-JP" altLang="en-US" dirty="0"/>
              <a:t>の判断が間違っていたらどうしよう。　などと悩む必要はほとんどなく、間違っていても１日２日無駄にするだけといえます。</a:t>
            </a:r>
            <a:endParaRPr kumimoji="1" lang="en-US" altLang="ja-JP" dirty="0"/>
          </a:p>
          <a:p>
            <a:endParaRPr kumimoji="1" lang="en-US" altLang="ja-JP" dirty="0"/>
          </a:p>
          <a:p>
            <a:r>
              <a:rPr kumimoji="1" lang="ja-JP" altLang="en-US" dirty="0"/>
              <a:t>つまり</a:t>
            </a:r>
            <a:r>
              <a:rPr kumimoji="1" lang="en-US" altLang="ja-JP" dirty="0"/>
              <a:t>AI</a:t>
            </a:r>
            <a:r>
              <a:rPr kumimoji="1" lang="ja-JP" altLang="en-US" dirty="0"/>
              <a:t>の失敗がほとんど怖くないため、</a:t>
            </a:r>
            <a:r>
              <a:rPr kumimoji="1" lang="en-US" altLang="ja-JP" dirty="0"/>
              <a:t>AI</a:t>
            </a:r>
            <a:r>
              <a:rPr kumimoji="1" lang="ja-JP" altLang="en-US" dirty="0"/>
              <a:t>活用するのには実は最も向いている業務といえます。</a:t>
            </a:r>
            <a:endParaRPr kumimoji="1" lang="en-US" altLang="ja-JP" dirty="0"/>
          </a:p>
          <a:p>
            <a:endParaRPr kumimoji="1" lang="en-US" altLang="ja-JP" dirty="0"/>
          </a:p>
          <a:p>
            <a:r>
              <a:rPr kumimoji="1" lang="ja-JP" altLang="en-US" dirty="0"/>
              <a:t>逆に自動運転では、</a:t>
            </a:r>
            <a:r>
              <a:rPr kumimoji="1" lang="en-US" altLang="ja-JP" dirty="0"/>
              <a:t>AI</a:t>
            </a:r>
            <a:r>
              <a:rPr kumimoji="1" lang="ja-JP" altLang="en-US" dirty="0"/>
              <a:t>の判断ミスは許されません。</a:t>
            </a:r>
            <a:endParaRPr kumimoji="1" lang="en-US" altLang="ja-JP" dirty="0"/>
          </a:p>
          <a:p>
            <a:r>
              <a:rPr kumimoji="1" lang="ja-JP" altLang="en-US" dirty="0"/>
              <a:t>もし</a:t>
            </a:r>
            <a:r>
              <a:rPr kumimoji="1" lang="en-US" altLang="ja-JP" dirty="0"/>
              <a:t>AI</a:t>
            </a:r>
            <a:r>
              <a:rPr kumimoji="1" lang="ja-JP" altLang="en-US" dirty="0"/>
              <a:t>の判断が間違っていたら？　と考えると恐ろしいので、相当練りこんだ</a:t>
            </a:r>
            <a:r>
              <a:rPr kumimoji="1" lang="en-US" altLang="ja-JP" dirty="0"/>
              <a:t>AI</a:t>
            </a:r>
            <a:r>
              <a:rPr kumimoji="1" lang="ja-JP" altLang="en-US" dirty="0"/>
              <a:t>を作らなければ難しいと思います。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85</a:t>
            </a:fld>
            <a:endParaRPr lang="ja-JP" altLang="en-US"/>
          </a:p>
        </p:txBody>
      </p:sp>
    </p:spTree>
    <p:extLst>
      <p:ext uri="{BB962C8B-B14F-4D97-AF65-F5344CB8AC3E}">
        <p14:creationId xmlns:p14="http://schemas.microsoft.com/office/powerpoint/2010/main" val="4205920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単発の話として、ＡＩ人材の教育のために昨年１１月から</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87</a:t>
            </a:fld>
            <a:endParaRPr lang="ja-JP" altLang="en-US"/>
          </a:p>
        </p:txBody>
      </p:sp>
    </p:spTree>
    <p:extLst>
      <p:ext uri="{BB962C8B-B14F-4D97-AF65-F5344CB8AC3E}">
        <p14:creationId xmlns:p14="http://schemas.microsoft.com/office/powerpoint/2010/main" val="4891303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このあと、ワークショップがあると思いますが、そのためのチェックリストを載せておきます。</a:t>
            </a:r>
            <a:endParaRPr kumimoji="1" lang="en-US" altLang="ja-JP" dirty="0"/>
          </a:p>
          <a:p>
            <a:endParaRPr kumimoji="1" lang="en-US" altLang="ja-JP" dirty="0"/>
          </a:p>
          <a:p>
            <a:endParaRPr kumimoji="1" lang="en-US" altLang="ja-JP" dirty="0"/>
          </a:p>
          <a:p>
            <a:r>
              <a:rPr kumimoji="1" lang="ja-JP" altLang="en-US" dirty="0"/>
              <a:t>矛盾するようですが、</a:t>
            </a:r>
            <a:endParaRPr kumimoji="1" lang="en-US" altLang="ja-JP" dirty="0"/>
          </a:p>
          <a:p>
            <a:r>
              <a:rPr kumimoji="1" lang="en-US" altLang="ja-JP" dirty="0"/>
              <a:t>AI</a:t>
            </a:r>
            <a:r>
              <a:rPr kumimoji="1" lang="ja-JP" altLang="en-US" dirty="0"/>
              <a:t>を活用できるテーマは、</a:t>
            </a:r>
            <a:r>
              <a:rPr kumimoji="1" lang="en-US" altLang="ja-JP" dirty="0"/>
              <a:t>AI</a:t>
            </a:r>
            <a:r>
              <a:rPr kumimoji="1" lang="ja-JP" altLang="en-US" dirty="0"/>
              <a:t>がなくても、人力で時間さえかければ実現できるテーマです。</a:t>
            </a:r>
            <a:endParaRPr kumimoji="1" lang="en-US" altLang="ja-JP" dirty="0"/>
          </a:p>
          <a:p>
            <a:r>
              <a:rPr kumimoji="1" lang="ja-JP" altLang="en-US" dirty="0"/>
              <a:t>あくまでも、早く、安く答えにたどり着けるだけで、人間が何十年かけてもできないことは</a:t>
            </a:r>
            <a:r>
              <a:rPr kumimoji="1" lang="en-US" altLang="ja-JP" dirty="0"/>
              <a:t>AI</a:t>
            </a:r>
            <a:r>
              <a:rPr kumimoji="1" lang="ja-JP" altLang="en-US" dirty="0" err="1"/>
              <a:t>にも</a:t>
            </a:r>
            <a:r>
              <a:rPr kumimoji="1" lang="ja-JP" altLang="en-US" dirty="0"/>
              <a:t>できません。</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89</a:t>
            </a:fld>
            <a:endParaRPr lang="ja-JP" altLang="en-US"/>
          </a:p>
        </p:txBody>
      </p:sp>
    </p:spTree>
    <p:extLst>
      <p:ext uri="{BB962C8B-B14F-4D97-AF65-F5344CB8AC3E}">
        <p14:creationId xmlns:p14="http://schemas.microsoft.com/office/powerpoint/2010/main" val="20043289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その前に用語の整理をしておきたいと思います。</a:t>
            </a:r>
            <a:endParaRPr kumimoji="1" lang="en-US" altLang="ja-JP" dirty="0"/>
          </a:p>
          <a:p>
            <a:r>
              <a:rPr kumimoji="1" lang="ja-JP" altLang="en-US" dirty="0"/>
              <a:t>人工知能や機械学習、データサイエンス、マテリアルズインフォマティクスなど似たような言葉が多いです。</a:t>
            </a:r>
            <a:endParaRPr kumimoji="1" lang="en-US" altLang="ja-JP" dirty="0"/>
          </a:p>
          <a:p>
            <a:endParaRPr kumimoji="1" lang="en-US" altLang="ja-JP" dirty="0"/>
          </a:p>
          <a:p>
            <a:r>
              <a:rPr kumimoji="1" lang="ja-JP" altLang="en-US" dirty="0"/>
              <a:t>これらを材料科学の観点からざっとみていきます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91</a:t>
            </a:fld>
            <a:endParaRPr lang="ja-JP" altLang="en-US"/>
          </a:p>
        </p:txBody>
      </p:sp>
    </p:spTree>
    <p:extLst>
      <p:ext uri="{BB962C8B-B14F-4D97-AF65-F5344CB8AC3E}">
        <p14:creationId xmlns:p14="http://schemas.microsoft.com/office/powerpoint/2010/main" val="397083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なぜディープラーニングがすごいのか。　そのキーワードは畳み込みニューラルネットワークです。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詳細は割愛するので、サイトを１つ載せておきます。　</a:t>
            </a:r>
            <a:endParaRPr kumimoji="1" lang="en-US" altLang="ja-JP" dirty="0"/>
          </a:p>
          <a:p>
            <a:endParaRPr kumimoji="1" lang="en-US" altLang="ja-JP" dirty="0"/>
          </a:p>
          <a:p>
            <a:r>
              <a:rPr kumimoji="1" lang="ja-JP" altLang="en-US" dirty="0"/>
              <a:t>ざっくりいうと畳み込みというのは隣の影響を加味して、形で判断していく技術です。</a:t>
            </a:r>
            <a:endParaRPr kumimoji="1" lang="en-US" altLang="ja-JP" dirty="0"/>
          </a:p>
          <a:p>
            <a:r>
              <a:rPr kumimoji="1" lang="ja-JP" altLang="en-US" dirty="0"/>
              <a:t>ある画素に注目した際の上下左右の近接画素の影響を計算します。</a:t>
            </a:r>
            <a:endParaRPr kumimoji="1" lang="en-US" altLang="ja-JP" dirty="0"/>
          </a:p>
          <a:p>
            <a:endParaRPr kumimoji="1" lang="en-US" altLang="ja-JP" dirty="0"/>
          </a:p>
          <a:p>
            <a:r>
              <a:rPr kumimoji="1" lang="ja-JP" altLang="en-US" dirty="0"/>
              <a:t>この「隣の影響を計算できる」というのがキーポイントです。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8</a:t>
            </a:fld>
            <a:endParaRPr lang="ja-JP" altLang="en-US"/>
          </a:p>
        </p:txBody>
      </p:sp>
    </p:spTree>
    <p:extLst>
      <p:ext uri="{BB962C8B-B14F-4D97-AF65-F5344CB8AC3E}">
        <p14:creationId xmlns:p14="http://schemas.microsoft.com/office/powerpoint/2010/main" val="595384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組み合わせ問題を人間の勘だけに頼るのではなく、より統計的にスマートに解決していこうというのが</a:t>
            </a:r>
            <a:endParaRPr kumimoji="1" lang="en-US" altLang="ja-JP" dirty="0"/>
          </a:p>
          <a:p>
            <a:r>
              <a:rPr kumimoji="1" lang="ja-JP" altLang="en-US" dirty="0"/>
              <a:t>研究開発における</a:t>
            </a:r>
            <a:r>
              <a:rPr kumimoji="1" lang="en-US" altLang="ja-JP" dirty="0"/>
              <a:t>Ai</a:t>
            </a:r>
            <a:r>
              <a:rPr kumimoji="1" lang="ja-JP" altLang="en-US" dirty="0"/>
              <a:t>の基本です。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92</a:t>
            </a:fld>
            <a:endParaRPr lang="ja-JP" altLang="en-US"/>
          </a:p>
        </p:txBody>
      </p:sp>
    </p:spTree>
    <p:extLst>
      <p:ext uri="{BB962C8B-B14F-4D97-AF65-F5344CB8AC3E}">
        <p14:creationId xmlns:p14="http://schemas.microsoft.com/office/powerpoint/2010/main" val="3258775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まず、皆さんになじみのあるシミュレーションや計算科学。　現象の物理がわかり、式に基づき計算できる分野です。</a:t>
            </a:r>
            <a:endParaRPr kumimoji="1" lang="en-US" altLang="ja-JP" dirty="0"/>
          </a:p>
          <a:p>
            <a:r>
              <a:rPr kumimoji="1" lang="ja-JP" altLang="en-US" dirty="0"/>
              <a:t>たとえばニュートンの運動方程式やシュレディンガー方程式を基礎として、理論的にアプローチする科学です。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93</a:t>
            </a:fld>
            <a:endParaRPr lang="ja-JP" altLang="en-US"/>
          </a:p>
        </p:txBody>
      </p:sp>
    </p:spTree>
    <p:extLst>
      <p:ext uri="{BB962C8B-B14F-4D97-AF65-F5344CB8AC3E}">
        <p14:creationId xmlns:p14="http://schemas.microsoft.com/office/powerpoint/2010/main" val="15461988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一方で、科学実験のほとんどは理論式などなく、たとえば混合物の特性や耐久性、不純物濃度などシミュレーションできないパラメータが大半です。</a:t>
            </a:r>
            <a:endParaRPr kumimoji="1" lang="en-US" altLang="ja-JP" dirty="0"/>
          </a:p>
          <a:p>
            <a:endParaRPr kumimoji="1" lang="en-US" altLang="ja-JP" dirty="0"/>
          </a:p>
          <a:p>
            <a:r>
              <a:rPr kumimoji="1" lang="ja-JP" altLang="en-US" dirty="0"/>
              <a:t>これらを対象に過去のデータを使って経験的に推定していくのがデータサイエンスです。</a:t>
            </a:r>
            <a:endParaRPr kumimoji="1" lang="en-US" altLang="ja-JP" dirty="0"/>
          </a:p>
          <a:p>
            <a:r>
              <a:rPr kumimoji="1" lang="ja-JP" altLang="en-US" dirty="0"/>
              <a:t>機械学習、人工知能も同じような意味で、ディープラーニングはその分析手法の一つです。</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94</a:t>
            </a:fld>
            <a:endParaRPr lang="ja-JP" altLang="en-US"/>
          </a:p>
        </p:txBody>
      </p:sp>
    </p:spTree>
    <p:extLst>
      <p:ext uri="{BB962C8B-B14F-4D97-AF65-F5344CB8AC3E}">
        <p14:creationId xmlns:p14="http://schemas.microsoft.com/office/powerpoint/2010/main" val="32495949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マテリアルズインフォマティクスとは、理論式と経験式の科学を組み合わせて、より早く、より良いものを開発する試みです。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95</a:t>
            </a:fld>
            <a:endParaRPr lang="ja-JP" altLang="en-US"/>
          </a:p>
        </p:txBody>
      </p:sp>
    </p:spTree>
    <p:extLst>
      <p:ext uri="{BB962C8B-B14F-4D97-AF65-F5344CB8AC3E}">
        <p14:creationId xmlns:p14="http://schemas.microsoft.com/office/powerpoint/2010/main" val="2438892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96</a:t>
            </a:fld>
            <a:endParaRPr lang="ja-JP" altLang="en-US"/>
          </a:p>
        </p:txBody>
      </p:sp>
    </p:spTree>
    <p:extLst>
      <p:ext uri="{BB962C8B-B14F-4D97-AF65-F5344CB8AC3E}">
        <p14:creationId xmlns:p14="http://schemas.microsoft.com/office/powerpoint/2010/main" val="30046867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C73DD5D-D736-447A-9810-26FA9A6EFDBC}" type="slidenum">
              <a:rPr kumimoji="1" lang="ja-JP" altLang="en-US" smtClean="0"/>
              <a:pPr/>
              <a:t>115</a:t>
            </a:fld>
            <a:endParaRPr kumimoji="1" lang="ja-JP" altLang="en-US"/>
          </a:p>
        </p:txBody>
      </p:sp>
    </p:spTree>
    <p:extLst>
      <p:ext uri="{BB962C8B-B14F-4D97-AF65-F5344CB8AC3E}">
        <p14:creationId xmlns:p14="http://schemas.microsoft.com/office/powerpoint/2010/main" val="33466521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119</a:t>
            </a:fld>
            <a:endParaRPr lang="ja-JP" altLang="en-US"/>
          </a:p>
        </p:txBody>
      </p:sp>
    </p:spTree>
    <p:extLst>
      <p:ext uri="{BB962C8B-B14F-4D97-AF65-F5344CB8AC3E}">
        <p14:creationId xmlns:p14="http://schemas.microsoft.com/office/powerpoint/2010/main" val="29925319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ここで重要なのは、精度１００％の</a:t>
            </a:r>
            <a:r>
              <a:rPr kumimoji="1" lang="en-US" altLang="ja-JP" dirty="0"/>
              <a:t>AI</a:t>
            </a:r>
            <a:r>
              <a:rPr kumimoji="1" lang="ja-JP" altLang="en-US" dirty="0"/>
              <a:t>は絶対に存在しない。　ということです。</a:t>
            </a:r>
            <a:endParaRPr kumimoji="1" lang="en-US" altLang="ja-JP" dirty="0"/>
          </a:p>
          <a:p>
            <a:endParaRPr kumimoji="1" lang="en-US" altLang="ja-JP" dirty="0"/>
          </a:p>
          <a:p>
            <a:r>
              <a:rPr kumimoji="1" lang="ja-JP" altLang="en-US" dirty="0"/>
              <a:t>よって、</a:t>
            </a:r>
            <a:r>
              <a:rPr kumimoji="1" lang="en-US" altLang="ja-JP" dirty="0"/>
              <a:t>AI</a:t>
            </a:r>
            <a:r>
              <a:rPr kumimoji="1" lang="ja-JP" altLang="en-US" dirty="0"/>
              <a:t>が判定ミスをした際のフォローが非常に重要になってきます。</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120</a:t>
            </a:fld>
            <a:endParaRPr lang="ja-JP" altLang="en-US"/>
          </a:p>
        </p:txBody>
      </p:sp>
    </p:spTree>
    <p:extLst>
      <p:ext uri="{BB962C8B-B14F-4D97-AF65-F5344CB8AC3E}">
        <p14:creationId xmlns:p14="http://schemas.microsoft.com/office/powerpoint/2010/main" val="2205104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今回の硫化ニッケルの案件では、</a:t>
            </a:r>
            <a:endParaRPr kumimoji="1" lang="en-US" altLang="ja-JP" dirty="0"/>
          </a:p>
          <a:p>
            <a:endParaRPr kumimoji="1" lang="en-US" altLang="ja-JP" dirty="0"/>
          </a:p>
          <a:p>
            <a:r>
              <a:rPr kumimoji="1" lang="ja-JP" altLang="en-US" dirty="0"/>
              <a:t>まず現場で、破損したガラスから破損起点のサンプルを採取します。</a:t>
            </a:r>
            <a:endParaRPr kumimoji="1" lang="en-US" altLang="ja-JP" dirty="0"/>
          </a:p>
          <a:p>
            <a:r>
              <a:rPr kumimoji="1" lang="ja-JP" altLang="en-US" dirty="0"/>
              <a:t>６研では顕微鏡観察を行ったのちに、組成分析で、硫化ニッケルの有無を判定します。</a:t>
            </a:r>
            <a:endParaRPr kumimoji="1" lang="en-US" altLang="ja-JP" dirty="0"/>
          </a:p>
          <a:p>
            <a:endParaRPr kumimoji="1" lang="en-US" altLang="ja-JP" dirty="0"/>
          </a:p>
          <a:p>
            <a:r>
              <a:rPr kumimoji="1" lang="ja-JP" altLang="en-US" dirty="0"/>
              <a:t>この結果、硫化ニッケルが含まれれば無償交換の保証範囲、含まれなければ別の要因だとして保証の範囲外になる　と聞いています。</a:t>
            </a:r>
            <a:endParaRPr kumimoji="1" lang="en-US" altLang="ja-JP" dirty="0"/>
          </a:p>
          <a:p>
            <a:endParaRPr kumimoji="1" lang="en-US" altLang="ja-JP" dirty="0"/>
          </a:p>
          <a:p>
            <a:r>
              <a:rPr kumimoji="1" lang="ja-JP" altLang="en-US" dirty="0"/>
              <a:t>ここが間違っていればすいません。</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121</a:t>
            </a:fld>
            <a:endParaRPr lang="ja-JP" altLang="en-US"/>
          </a:p>
        </p:txBody>
      </p:sp>
    </p:spTree>
    <p:extLst>
      <p:ext uri="{BB962C8B-B14F-4D97-AF65-F5344CB8AC3E}">
        <p14:creationId xmlns:p14="http://schemas.microsoft.com/office/powerpoint/2010/main" val="34525818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仮に、この案件に</a:t>
            </a:r>
            <a:r>
              <a:rPr kumimoji="1" lang="en-US" altLang="ja-JP" dirty="0"/>
              <a:t>AI</a:t>
            </a:r>
            <a:r>
              <a:rPr kumimoji="1" lang="ja-JP" altLang="en-US" dirty="0"/>
              <a:t>を活用するならば</a:t>
            </a:r>
            <a:endParaRPr kumimoji="1" lang="en-US" altLang="ja-JP" dirty="0"/>
          </a:p>
          <a:p>
            <a:endParaRPr kumimoji="1" lang="en-US" altLang="ja-JP" dirty="0"/>
          </a:p>
          <a:p>
            <a:r>
              <a:rPr kumimoji="1" lang="ja-JP" altLang="en-US" dirty="0"/>
              <a:t>顕微鏡画像を基に</a:t>
            </a:r>
            <a:r>
              <a:rPr kumimoji="1" lang="en-US" altLang="ja-JP" dirty="0"/>
              <a:t>AI</a:t>
            </a:r>
            <a:r>
              <a:rPr kumimoji="1" lang="ja-JP" altLang="en-US" dirty="0"/>
              <a:t>が硫化ニッケルかどうか判定します。</a:t>
            </a:r>
            <a:endParaRPr kumimoji="1" lang="en-US" altLang="ja-JP" dirty="0"/>
          </a:p>
          <a:p>
            <a:endParaRPr kumimoji="1" lang="en-US" altLang="ja-JP" dirty="0"/>
          </a:p>
          <a:p>
            <a:r>
              <a:rPr kumimoji="1" lang="ja-JP" altLang="en-US" dirty="0"/>
              <a:t>ここから、硫化ニッケル有の場合は保証。　なしと判定した場合はやはり組成分析を実施する必要があると考えています。</a:t>
            </a:r>
            <a:endParaRPr kumimoji="1" lang="en-US" altLang="ja-JP" dirty="0"/>
          </a:p>
          <a:p>
            <a:r>
              <a:rPr kumimoji="1" lang="ja-JP" altLang="en-US" dirty="0"/>
              <a:t>なぜこんなフローにするかというと理由は２点あり、</a:t>
            </a:r>
          </a:p>
        </p:txBody>
      </p:sp>
      <p:sp>
        <p:nvSpPr>
          <p:cNvPr id="4" name="スライド番号プレースホルダー 3"/>
          <p:cNvSpPr>
            <a:spLocks noGrp="1"/>
          </p:cNvSpPr>
          <p:nvPr>
            <p:ph type="sldNum" sz="quarter" idx="5"/>
          </p:nvPr>
        </p:nvSpPr>
        <p:spPr/>
        <p:txBody>
          <a:bodyPr/>
          <a:lstStyle/>
          <a:p>
            <a:pPr>
              <a:defRPr/>
            </a:pPr>
            <a:fld id="{B0F52601-D97D-4E0D-8D25-E6F0E1412BCC}" type="slidenum">
              <a:rPr lang="ja-JP" altLang="en-US" smtClean="0"/>
              <a:pPr>
                <a:defRPr/>
              </a:pPr>
              <a:t>122</a:t>
            </a:fld>
            <a:endParaRPr lang="ja-JP" altLang="en-US"/>
          </a:p>
        </p:txBody>
      </p:sp>
    </p:spTree>
    <p:extLst>
      <p:ext uri="{BB962C8B-B14F-4D97-AF65-F5344CB8AC3E}">
        <p14:creationId xmlns:p14="http://schemas.microsoft.com/office/powerpoint/2010/main" val="82431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70CABA1B-1548-40A4-A86E-378D36FEF582}" type="datetime1">
              <a:rPr lang="ja-JP" altLang="en-US" smtClean="0"/>
              <a:pPr>
                <a:defRPr/>
              </a:pPr>
              <a:t>2019/12/12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0D9F669C-BB9A-4579-B58B-11FE80C5D541}" type="slidenum">
              <a:rPr lang="ja-JP" altLang="en-US" smtClean="0"/>
              <a:pPr>
                <a:defRPr/>
              </a:pPr>
              <a:t>‹#›</a:t>
            </a:fld>
            <a:r>
              <a:rPr lang="en-US" altLang="ja-JP" dirty="0"/>
              <a:t>/32</a:t>
            </a:r>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正方形/長方形 2"/>
          <p:cNvSpPr/>
          <p:nvPr userDrawn="1"/>
        </p:nvSpPr>
        <p:spPr>
          <a:xfrm>
            <a:off x="179388" y="692150"/>
            <a:ext cx="8785225" cy="73025"/>
          </a:xfrm>
          <a:prstGeom prst="rect">
            <a:avLst/>
          </a:prstGeom>
          <a:gradFill flip="none" rotWithShape="1">
            <a:gsLst>
              <a:gs pos="0">
                <a:schemeClr val="accent2">
                  <a:lumMod val="20000"/>
                  <a:lumOff val="80000"/>
                </a:schemeClr>
              </a:gs>
              <a:gs pos="50000">
                <a:srgbClr val="0070C0">
                  <a:alpha val="34000"/>
                </a:srgbClr>
              </a:gs>
              <a:gs pos="100000">
                <a:srgbClr val="7030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6" name="タイトル 1"/>
          <p:cNvSpPr>
            <a:spLocks noGrp="1"/>
          </p:cNvSpPr>
          <p:nvPr>
            <p:ph type="title"/>
          </p:nvPr>
        </p:nvSpPr>
        <p:spPr>
          <a:xfrm>
            <a:off x="323527" y="116632"/>
            <a:ext cx="8523947" cy="562074"/>
          </a:xfrm>
        </p:spPr>
        <p:txBody>
          <a:bodyPr>
            <a:noAutofit/>
          </a:bodyPr>
          <a:lstStyle>
            <a:lvl1pPr algn="l">
              <a:defRPr sz="2800"/>
            </a:lvl1pPr>
          </a:lstStyle>
          <a:p>
            <a:r>
              <a:rPr lang="ja-JP" altLang="en-US"/>
              <a:t>マスタ タイトルの書式設定</a:t>
            </a:r>
            <a:endParaRPr lang="ja-JP" altLang="en-US" dirty="0"/>
          </a:p>
        </p:txBody>
      </p:sp>
      <p:sp>
        <p:nvSpPr>
          <p:cNvPr id="4" name="日付プレースホルダ 2"/>
          <p:cNvSpPr>
            <a:spLocks noGrp="1"/>
          </p:cNvSpPr>
          <p:nvPr>
            <p:ph type="dt" sz="half" idx="10"/>
          </p:nvPr>
        </p:nvSpPr>
        <p:spPr/>
        <p:txBody>
          <a:bodyPr/>
          <a:lstStyle>
            <a:lvl1pPr>
              <a:defRPr/>
            </a:lvl1pPr>
          </a:lstStyle>
          <a:p>
            <a:pPr>
              <a:defRPr/>
            </a:pPr>
            <a:fld id="{D13E966C-BA73-4D40-91BB-25A170907082}" type="datetime1">
              <a:rPr lang="ja-JP" altLang="en-US" smtClean="0"/>
              <a:pPr>
                <a:defRPr/>
              </a:pPr>
              <a:t>2019/12/12</a:t>
            </a:fld>
            <a:endParaRPr lang="ja-JP" altLang="en-US"/>
          </a:p>
        </p:txBody>
      </p:sp>
      <p:sp>
        <p:nvSpPr>
          <p:cNvPr id="5" name="フッター プレースホルダ 3"/>
          <p:cNvSpPr>
            <a:spLocks noGrp="1"/>
          </p:cNvSpPr>
          <p:nvPr>
            <p:ph type="ftr" sz="quarter" idx="11"/>
          </p:nvPr>
        </p:nvSpPr>
        <p:spPr/>
        <p:txBody>
          <a:bodyPr/>
          <a:lstStyle>
            <a:lvl1pPr>
              <a:defRPr/>
            </a:lvl1pPr>
          </a:lstStyle>
          <a:p>
            <a:pPr>
              <a:defRPr/>
            </a:pPr>
            <a:endParaRPr lang="ja-JP" altLang="en-US" dirty="0"/>
          </a:p>
        </p:txBody>
      </p:sp>
      <p:sp>
        <p:nvSpPr>
          <p:cNvPr id="7" name="スライド番号プレースホルダ 4"/>
          <p:cNvSpPr>
            <a:spLocks noGrp="1"/>
          </p:cNvSpPr>
          <p:nvPr>
            <p:ph type="sldNum" sz="quarter" idx="12"/>
          </p:nvPr>
        </p:nvSpPr>
        <p:spPr/>
        <p:txBody>
          <a:bodyPr/>
          <a:lstStyle>
            <a:lvl1pPr>
              <a:defRPr/>
            </a:lvl1pPr>
          </a:lstStyle>
          <a:p>
            <a:pPr>
              <a:defRPr/>
            </a:pPr>
            <a:fld id="{B8751761-863B-4D36-867C-8AA29A64F7F3}" type="slidenum">
              <a:rPr lang="ja-JP" altLang="en-US" smtClean="0"/>
              <a:pPr>
                <a:defRPr/>
              </a:pPr>
              <a:t>‹#›</a:t>
            </a:fld>
            <a:r>
              <a:rPr lang="en-US" altLang="ja-JP" dirty="0"/>
              <a:t>/32</a:t>
            </a:r>
            <a:endParaRPr lang="ja-JP" altLang="en-US" dirty="0"/>
          </a:p>
        </p:txBody>
      </p:sp>
      <p:sp>
        <p:nvSpPr>
          <p:cNvPr id="8" name="テキスト ボックス 7"/>
          <p:cNvSpPr txBox="1"/>
          <p:nvPr userDrawn="1"/>
        </p:nvSpPr>
        <p:spPr>
          <a:xfrm>
            <a:off x="8356247" y="6546830"/>
            <a:ext cx="721672" cy="338554"/>
          </a:xfrm>
          <a:prstGeom prst="rect">
            <a:avLst/>
          </a:prstGeom>
          <a:noFill/>
        </p:spPr>
        <p:txBody>
          <a:bodyPr wrap="none" rtlCol="0">
            <a:spAutoFit/>
          </a:bodyPr>
          <a:lstStyle/>
          <a:p>
            <a:fld id="{B548AA69-FB92-4859-84C1-A35B52BA0ED0}" type="slidenum">
              <a:rPr kumimoji="1" lang="en-US" altLang="ja-JP" sz="1600" smtClean="0">
                <a:solidFill>
                  <a:schemeClr val="tx1"/>
                </a:solidFill>
              </a:rPr>
              <a:pPr/>
              <a:t>‹#›</a:t>
            </a:fld>
            <a:r>
              <a:rPr kumimoji="1" lang="en-US" altLang="ja-JP" sz="1600" dirty="0">
                <a:solidFill>
                  <a:schemeClr val="tx1"/>
                </a:solidFill>
              </a:rPr>
              <a:t>/62</a:t>
            </a:r>
            <a:endParaRPr kumimoji="1" lang="ja-JP" altLang="en-US" sz="1600" dirty="0">
              <a:solidFill>
                <a:schemeClr val="tx1"/>
              </a:solidFill>
            </a:endParaRPr>
          </a:p>
        </p:txBody>
      </p:sp>
      <p:sp>
        <p:nvSpPr>
          <p:cNvPr id="2" name="テキスト ボックス 1">
            <a:extLst>
              <a:ext uri="{FF2B5EF4-FFF2-40B4-BE49-F238E27FC236}">
                <a16:creationId xmlns:a16="http://schemas.microsoft.com/office/drawing/2014/main" id="{A6D00D70-4155-4415-A457-D76E879D0B72}"/>
              </a:ext>
            </a:extLst>
          </p:cNvPr>
          <p:cNvSpPr txBox="1"/>
          <p:nvPr userDrawn="1"/>
        </p:nvSpPr>
        <p:spPr>
          <a:xfrm>
            <a:off x="7740352" y="-27384"/>
            <a:ext cx="1402948" cy="369332"/>
          </a:xfrm>
          <a:prstGeom prst="rect">
            <a:avLst/>
          </a:prstGeom>
          <a:noFill/>
        </p:spPr>
        <p:txBody>
          <a:bodyPr wrap="none" rtlCol="0">
            <a:spAutoFit/>
          </a:bodyPr>
          <a:lstStyle/>
          <a:p>
            <a:r>
              <a:rPr kumimoji="1" lang="en-US" altLang="ja-JP" i="1" dirty="0">
                <a:solidFill>
                  <a:srgbClr val="FF0000"/>
                </a:solidFill>
              </a:rPr>
              <a:t>Confidential</a:t>
            </a:r>
            <a:endParaRPr kumimoji="1" lang="ja-JP" altLang="en-US" i="1" dirty="0">
              <a:solidFill>
                <a:srgbClr val="FF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783681A-0D8F-448B-B353-899C6698A0F9}" type="datetime1">
              <a:rPr lang="ja-JP" altLang="en-US" smtClean="0"/>
              <a:pPr>
                <a:defRPr/>
              </a:pPr>
              <a:t>2019/12/12</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13415234-CA09-42A9-961F-5F5AEB85C907}" type="slidenum">
              <a:rPr lang="ja-JP" altLang="en-US" smtClean="0"/>
              <a:pPr>
                <a:defRPr/>
              </a:pPr>
              <a:t>‹#›</a:t>
            </a:fld>
            <a:r>
              <a:rPr lang="en-US" altLang="ja-JP" dirty="0"/>
              <a:t>/32</a:t>
            </a:r>
            <a:endParaRPr lang="ja-JP" altLang="en-US" dirty="0"/>
          </a:p>
        </p:txBody>
      </p:sp>
    </p:spTree>
  </p:cSld>
  <p:clrMap bg1="lt1" tx1="dk1" bg2="lt2" tx2="dk2" accent1="accent1" accent2="accent2" accent3="accent3" accent4="accent4" accent5="accent5" accent6="accent6" hlink="hlink" folHlink="folHlink"/>
  <p:sldLayoutIdLst>
    <p:sldLayoutId id="2147483841" r:id="rId1"/>
    <p:sldLayoutId id="2147483851" r:id="rId2"/>
  </p:sldLayoutIdLst>
  <p:hf sldNum="0" hdr="0" ftr="0" dt="0"/>
  <p:txStyles>
    <p:titleStyle>
      <a:lvl1pPr algn="ctr" rtl="0" eaLnBrk="0" fontAlgn="base" hangingPunct="0">
        <a:spcBef>
          <a:spcPct val="0"/>
        </a:spcBef>
        <a:spcAft>
          <a:spcPct val="0"/>
        </a:spcAft>
        <a:defRPr kumimoji="1" sz="4400" kern="1200">
          <a:solidFill>
            <a:schemeClr val="tx1"/>
          </a:solidFill>
          <a:latin typeface="+mj-lt"/>
          <a:ea typeface="+mj-ea"/>
          <a:cs typeface="HGゴシックE"/>
        </a:defRPr>
      </a:lvl1pPr>
      <a:lvl2pPr algn="ctr" rtl="0" eaLnBrk="0" fontAlgn="base" hangingPunct="0">
        <a:spcBef>
          <a:spcPct val="0"/>
        </a:spcBef>
        <a:spcAft>
          <a:spcPct val="0"/>
        </a:spcAft>
        <a:defRPr kumimoji="1" sz="4400">
          <a:solidFill>
            <a:schemeClr val="tx1"/>
          </a:solidFill>
          <a:latin typeface="Gill Sans MT"/>
          <a:ea typeface="HGゴシックE"/>
          <a:cs typeface="HGゴシックE"/>
        </a:defRPr>
      </a:lvl2pPr>
      <a:lvl3pPr algn="ctr" rtl="0" eaLnBrk="0" fontAlgn="base" hangingPunct="0">
        <a:spcBef>
          <a:spcPct val="0"/>
        </a:spcBef>
        <a:spcAft>
          <a:spcPct val="0"/>
        </a:spcAft>
        <a:defRPr kumimoji="1" sz="4400">
          <a:solidFill>
            <a:schemeClr val="tx1"/>
          </a:solidFill>
          <a:latin typeface="Gill Sans MT"/>
          <a:ea typeface="HGゴシックE"/>
          <a:cs typeface="HGゴシックE"/>
        </a:defRPr>
      </a:lvl3pPr>
      <a:lvl4pPr algn="ctr" rtl="0" eaLnBrk="0" fontAlgn="base" hangingPunct="0">
        <a:spcBef>
          <a:spcPct val="0"/>
        </a:spcBef>
        <a:spcAft>
          <a:spcPct val="0"/>
        </a:spcAft>
        <a:defRPr kumimoji="1" sz="4400">
          <a:solidFill>
            <a:schemeClr val="tx1"/>
          </a:solidFill>
          <a:latin typeface="Gill Sans MT"/>
          <a:ea typeface="HGゴシックE"/>
          <a:cs typeface="HGゴシックE"/>
        </a:defRPr>
      </a:lvl4pPr>
      <a:lvl5pPr algn="ctr" rtl="0" eaLnBrk="0" fontAlgn="base" hangingPunct="0">
        <a:spcBef>
          <a:spcPct val="0"/>
        </a:spcBef>
        <a:spcAft>
          <a:spcPct val="0"/>
        </a:spcAft>
        <a:defRPr kumimoji="1" sz="4400">
          <a:solidFill>
            <a:schemeClr val="tx1"/>
          </a:solidFill>
          <a:latin typeface="Gill Sans MT"/>
          <a:ea typeface="HGゴシックE"/>
          <a:cs typeface="HGゴシックE"/>
        </a:defRPr>
      </a:lvl5pPr>
      <a:lvl6pPr marL="457200" algn="ctr" rtl="0" fontAlgn="base">
        <a:spcBef>
          <a:spcPct val="0"/>
        </a:spcBef>
        <a:spcAft>
          <a:spcPct val="0"/>
        </a:spcAft>
        <a:defRPr kumimoji="1" sz="4400">
          <a:solidFill>
            <a:schemeClr val="tx1"/>
          </a:solidFill>
          <a:latin typeface="Gill Sans MT"/>
          <a:ea typeface="HGゴシックE"/>
          <a:cs typeface="HGゴシックE"/>
        </a:defRPr>
      </a:lvl6pPr>
      <a:lvl7pPr marL="914400" algn="ctr" rtl="0" fontAlgn="base">
        <a:spcBef>
          <a:spcPct val="0"/>
        </a:spcBef>
        <a:spcAft>
          <a:spcPct val="0"/>
        </a:spcAft>
        <a:defRPr kumimoji="1" sz="4400">
          <a:solidFill>
            <a:schemeClr val="tx1"/>
          </a:solidFill>
          <a:latin typeface="Gill Sans MT"/>
          <a:ea typeface="HGゴシックE"/>
          <a:cs typeface="HGゴシックE"/>
        </a:defRPr>
      </a:lvl7pPr>
      <a:lvl8pPr marL="1371600" algn="ctr" rtl="0" fontAlgn="base">
        <a:spcBef>
          <a:spcPct val="0"/>
        </a:spcBef>
        <a:spcAft>
          <a:spcPct val="0"/>
        </a:spcAft>
        <a:defRPr kumimoji="1" sz="4400">
          <a:solidFill>
            <a:schemeClr val="tx1"/>
          </a:solidFill>
          <a:latin typeface="Gill Sans MT"/>
          <a:ea typeface="HGゴシックE"/>
          <a:cs typeface="HGゴシックE"/>
        </a:defRPr>
      </a:lvl8pPr>
      <a:lvl9pPr marL="1828800" algn="ctr" rtl="0" fontAlgn="base">
        <a:spcBef>
          <a:spcPct val="0"/>
        </a:spcBef>
        <a:spcAft>
          <a:spcPct val="0"/>
        </a:spcAft>
        <a:defRPr kumimoji="1" sz="4400">
          <a:solidFill>
            <a:schemeClr val="tx1"/>
          </a:solidFill>
          <a:latin typeface="Gill Sans MT"/>
          <a:ea typeface="HGゴシックE"/>
          <a:cs typeface="HGゴシックE"/>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HGゴシックE"/>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HGゴシックE"/>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HGゴシックE"/>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HGゴシックE"/>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HGゴシックE"/>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125.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png"/><Relationship Id="rId5" Type="http://schemas.openxmlformats.org/officeDocument/2006/relationships/image" Target="../media/image61.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slideshare.net/itakigawa/ss-15129781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9.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0.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 Id="rId9" Type="http://schemas.openxmlformats.org/officeDocument/2006/relationships/image" Target="../media/image93.jpeg"/></Relationships>
</file>

<file path=ppt/slides/_rels/slide77.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eg"/><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4.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roducts.sint.co.jp/aisia/blog/vol1-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06.png"/><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gif"/><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C9YhnC9FxWE"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0917375" cy="6858000"/>
          </a:xfrm>
          <a:prstGeom prst="rect">
            <a:avLst/>
          </a:prstGeom>
        </p:spPr>
      </p:pic>
      <p:sp>
        <p:nvSpPr>
          <p:cNvPr id="3074" name="タイトル 1"/>
          <p:cNvSpPr>
            <a:spLocks noGrp="1"/>
          </p:cNvSpPr>
          <p:nvPr>
            <p:ph type="ctrTitle"/>
          </p:nvPr>
        </p:nvSpPr>
        <p:spPr>
          <a:xfrm>
            <a:off x="-14910" y="692696"/>
            <a:ext cx="9158909" cy="1872208"/>
          </a:xfrm>
          <a:solidFill>
            <a:schemeClr val="bg1">
              <a:alpha val="90000"/>
            </a:schemeClr>
          </a:solidFill>
        </p:spPr>
        <p:txBody>
          <a:bodyPr/>
          <a:lstStyle/>
          <a:p>
            <a:pPr eaLnBrk="1" hangingPunct="1"/>
            <a:r>
              <a:rPr lang="ja-JP" altLang="en-US" sz="3200" dirty="0">
                <a:solidFill>
                  <a:schemeClr val="accent2">
                    <a:lumMod val="75000"/>
                  </a:schemeClr>
                </a:solidFill>
              </a:rPr>
              <a:t>データサイエンスの活用事例と応用可能性</a:t>
            </a:r>
          </a:p>
        </p:txBody>
      </p:sp>
      <p:sp>
        <p:nvSpPr>
          <p:cNvPr id="6" name="サブタイトル 5"/>
          <p:cNvSpPr>
            <a:spLocks noGrp="1"/>
          </p:cNvSpPr>
          <p:nvPr>
            <p:ph type="subTitle" idx="1"/>
          </p:nvPr>
        </p:nvSpPr>
        <p:spPr>
          <a:xfrm>
            <a:off x="5292080" y="5254352"/>
            <a:ext cx="3851920" cy="550912"/>
          </a:xfrm>
          <a:solidFill>
            <a:schemeClr val="accent2">
              <a:alpha val="90000"/>
            </a:schemeClr>
          </a:solidFill>
        </p:spPr>
        <p:txBody>
          <a:bodyPr/>
          <a:lstStyle/>
          <a:p>
            <a:r>
              <a:rPr lang="ja-JP" altLang="en-US" dirty="0">
                <a:solidFill>
                  <a:schemeClr val="bg1">
                    <a:lumMod val="95000"/>
                  </a:schemeClr>
                </a:solidFill>
                <a:latin typeface="Consolas" pitchFamily="49" charset="0"/>
              </a:rPr>
              <a:t>硝子研 堀江</a:t>
            </a:r>
          </a:p>
          <a:p>
            <a:endParaRPr kumimoji="1" lang="ja-JP" altLang="en-US" dirty="0">
              <a:solidFill>
                <a:schemeClr val="bg1">
                  <a:lumMod val="95000"/>
                </a:schemeClr>
              </a:solidFill>
            </a:endParaRPr>
          </a:p>
        </p:txBody>
      </p:sp>
      <p:sp>
        <p:nvSpPr>
          <p:cNvPr id="2" name="正方形/長方形 1"/>
          <p:cNvSpPr/>
          <p:nvPr/>
        </p:nvSpPr>
        <p:spPr>
          <a:xfrm>
            <a:off x="5796136" y="0"/>
            <a:ext cx="3347864" cy="230832"/>
          </a:xfrm>
          <a:prstGeom prst="rect">
            <a:avLst/>
          </a:prstGeom>
        </p:spPr>
        <p:txBody>
          <a:bodyPr wrap="square">
            <a:spAutoFit/>
          </a:bodyPr>
          <a:lstStyle/>
          <a:p>
            <a:r>
              <a:rPr lang="ja-JP" altLang="en-US" sz="900" dirty="0">
                <a:solidFill>
                  <a:schemeClr val="bg1">
                    <a:lumMod val="85000"/>
                  </a:schemeClr>
                </a:solidFill>
              </a:rPr>
              <a:t>https://www.iitk.ac.in/ee/DeepLearning_ShortTermCourse/</a:t>
            </a:r>
          </a:p>
        </p:txBody>
      </p:sp>
      <p:sp>
        <p:nvSpPr>
          <p:cNvPr id="4" name="正方形/長方形 3">
            <a:extLst>
              <a:ext uri="{FF2B5EF4-FFF2-40B4-BE49-F238E27FC236}">
                <a16:creationId xmlns:a16="http://schemas.microsoft.com/office/drawing/2014/main" id="{231BF18B-CAC5-410B-88CB-8EDC00725FFF}"/>
              </a:ext>
            </a:extLst>
          </p:cNvPr>
          <p:cNvSpPr/>
          <p:nvPr/>
        </p:nvSpPr>
        <p:spPr>
          <a:xfrm>
            <a:off x="5292080" y="2188594"/>
            <a:ext cx="3942105" cy="369332"/>
          </a:xfrm>
          <a:prstGeom prst="rect">
            <a:avLst/>
          </a:prstGeom>
        </p:spPr>
        <p:txBody>
          <a:bodyPr wrap="none">
            <a:spAutoFit/>
          </a:bodyPr>
          <a:lstStyle/>
          <a:p>
            <a:r>
              <a:rPr lang="en-US" altLang="ja-JP" dirty="0">
                <a:solidFill>
                  <a:schemeClr val="accent2">
                    <a:lumMod val="75000"/>
                  </a:schemeClr>
                </a:solidFill>
              </a:rPr>
              <a:t>3</a:t>
            </a:r>
            <a:r>
              <a:rPr lang="ja-JP" altLang="en-US" dirty="0">
                <a:solidFill>
                  <a:schemeClr val="accent2">
                    <a:lumMod val="75000"/>
                  </a:schemeClr>
                </a:solidFill>
              </a:rPr>
              <a:t>研ワークショップ </a:t>
            </a:r>
            <a:r>
              <a:rPr lang="en-US" altLang="ja-JP" dirty="0">
                <a:solidFill>
                  <a:schemeClr val="accent2">
                    <a:lumMod val="75000"/>
                  </a:schemeClr>
                </a:solidFill>
              </a:rPr>
              <a:t>2019</a:t>
            </a:r>
            <a:r>
              <a:rPr lang="ja-JP" altLang="en-US" dirty="0">
                <a:solidFill>
                  <a:schemeClr val="accent2">
                    <a:lumMod val="75000"/>
                  </a:schemeClr>
                </a:solidFill>
              </a:rPr>
              <a:t>年</a:t>
            </a:r>
            <a:r>
              <a:rPr lang="en-US" altLang="ja-JP" dirty="0">
                <a:solidFill>
                  <a:schemeClr val="accent2">
                    <a:lumMod val="75000"/>
                  </a:schemeClr>
                </a:solidFill>
              </a:rPr>
              <a:t>08</a:t>
            </a:r>
            <a:r>
              <a:rPr lang="ja-JP" altLang="en-US" dirty="0">
                <a:solidFill>
                  <a:schemeClr val="accent2">
                    <a:lumMod val="75000"/>
                  </a:schemeClr>
                </a:solidFill>
              </a:rPr>
              <a:t>月</a:t>
            </a:r>
            <a:r>
              <a:rPr lang="en-US" altLang="ja-JP" dirty="0">
                <a:solidFill>
                  <a:schemeClr val="accent2">
                    <a:lumMod val="75000"/>
                  </a:schemeClr>
                </a:solidFill>
              </a:rPr>
              <a:t>29</a:t>
            </a:r>
            <a:r>
              <a:rPr lang="ja-JP" altLang="en-US" dirty="0">
                <a:solidFill>
                  <a:schemeClr val="accent2">
                    <a:lumMod val="75000"/>
                  </a:schemeClr>
                </a:solidFill>
              </a:rPr>
              <a:t>日</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9CA04-D102-4309-A9B1-4F0F84C44157}"/>
              </a:ext>
            </a:extLst>
          </p:cNvPr>
          <p:cNvSpPr>
            <a:spLocks noGrp="1"/>
          </p:cNvSpPr>
          <p:nvPr>
            <p:ph type="title"/>
          </p:nvPr>
        </p:nvSpPr>
        <p:spPr/>
        <p:txBody>
          <a:bodyPr/>
          <a:lstStyle/>
          <a:p>
            <a:r>
              <a:rPr lang="ja-JP" altLang="en-US" dirty="0"/>
              <a:t>画像分野以外では？</a:t>
            </a:r>
            <a:endParaRPr kumimoji="1" lang="ja-JP" altLang="en-US" dirty="0"/>
          </a:p>
        </p:txBody>
      </p:sp>
      <p:sp>
        <p:nvSpPr>
          <p:cNvPr id="3" name="テキスト ボックス 2">
            <a:extLst>
              <a:ext uri="{FF2B5EF4-FFF2-40B4-BE49-F238E27FC236}">
                <a16:creationId xmlns:a16="http://schemas.microsoft.com/office/drawing/2014/main" id="{C014EE9A-3C89-4C8C-BE16-7A8D2BD050F5}"/>
              </a:ext>
            </a:extLst>
          </p:cNvPr>
          <p:cNvSpPr txBox="1"/>
          <p:nvPr/>
        </p:nvSpPr>
        <p:spPr>
          <a:xfrm>
            <a:off x="799848" y="980728"/>
            <a:ext cx="7571303" cy="584775"/>
          </a:xfrm>
          <a:prstGeom prst="rect">
            <a:avLst/>
          </a:prstGeom>
          <a:noFill/>
        </p:spPr>
        <p:txBody>
          <a:bodyPr wrap="none" rtlCol="0">
            <a:spAutoFit/>
          </a:bodyPr>
          <a:lstStyle/>
          <a:p>
            <a:r>
              <a:rPr kumimoji="1" lang="ja-JP" altLang="en-US" sz="3200" dirty="0"/>
              <a:t>畳み込みニューラルネットワークの成功</a:t>
            </a:r>
          </a:p>
        </p:txBody>
      </p:sp>
      <p:pic>
        <p:nvPicPr>
          <p:cNvPr id="3074" name="Picture 2" descr="ãå²ç¢ãã®ç»åæ¤ç´¢çµæ">
            <a:extLst>
              <a:ext uri="{FF2B5EF4-FFF2-40B4-BE49-F238E27FC236}">
                <a16:creationId xmlns:a16="http://schemas.microsoft.com/office/drawing/2014/main" id="{B73724DF-2F10-40AD-8A95-B73F0EC0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95553"/>
            <a:ext cx="2625080" cy="2625080"/>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31EA6BC7-0E3F-4EDB-80FA-250E020A659E}"/>
              </a:ext>
            </a:extLst>
          </p:cNvPr>
          <p:cNvSpPr txBox="1"/>
          <p:nvPr/>
        </p:nvSpPr>
        <p:spPr>
          <a:xfrm>
            <a:off x="4788024" y="3815705"/>
            <a:ext cx="2464136" cy="584775"/>
          </a:xfrm>
          <a:prstGeom prst="rect">
            <a:avLst/>
          </a:prstGeom>
          <a:noFill/>
        </p:spPr>
        <p:txBody>
          <a:bodyPr wrap="none" rtlCol="0">
            <a:spAutoFit/>
          </a:bodyPr>
          <a:lstStyle/>
          <a:p>
            <a:pPr algn="ctr"/>
            <a:r>
              <a:rPr kumimoji="1" lang="ja-JP" altLang="en-US" sz="3200" dirty="0"/>
              <a:t>囲碁 </a:t>
            </a:r>
            <a:r>
              <a:rPr lang="ja-JP" altLang="en-US" sz="3200" dirty="0"/>
              <a:t>≒ </a:t>
            </a:r>
            <a:r>
              <a:rPr kumimoji="1" lang="ja-JP" altLang="en-US" sz="3200" dirty="0"/>
              <a:t>画像</a:t>
            </a:r>
          </a:p>
        </p:txBody>
      </p:sp>
      <p:grpSp>
        <p:nvGrpSpPr>
          <p:cNvPr id="4" name="グループ化 3">
            <a:extLst>
              <a:ext uri="{FF2B5EF4-FFF2-40B4-BE49-F238E27FC236}">
                <a16:creationId xmlns:a16="http://schemas.microsoft.com/office/drawing/2014/main" id="{2EE1D965-8F85-4538-8E47-E1F7CE2081CD}"/>
              </a:ext>
            </a:extLst>
          </p:cNvPr>
          <p:cNvGrpSpPr/>
          <p:nvPr/>
        </p:nvGrpSpPr>
        <p:grpSpPr>
          <a:xfrm>
            <a:off x="607776" y="5676692"/>
            <a:ext cx="8099551" cy="909037"/>
            <a:chOff x="323527" y="5690189"/>
            <a:chExt cx="8099551" cy="909037"/>
          </a:xfrm>
        </p:grpSpPr>
        <p:sp>
          <p:nvSpPr>
            <p:cNvPr id="7" name="テキスト ボックス 6">
              <a:extLst>
                <a:ext uri="{FF2B5EF4-FFF2-40B4-BE49-F238E27FC236}">
                  <a16:creationId xmlns:a16="http://schemas.microsoft.com/office/drawing/2014/main" id="{56E0EED6-D25D-4632-B0BC-0702F378FC5A}"/>
                </a:ext>
              </a:extLst>
            </p:cNvPr>
            <p:cNvSpPr txBox="1"/>
            <p:nvPr/>
          </p:nvSpPr>
          <p:spPr>
            <a:xfrm>
              <a:off x="1983495" y="5890769"/>
              <a:ext cx="6439583" cy="461665"/>
            </a:xfrm>
            <a:prstGeom prst="rect">
              <a:avLst/>
            </a:prstGeom>
            <a:noFill/>
          </p:spPr>
          <p:txBody>
            <a:bodyPr wrap="none" rtlCol="0">
              <a:spAutoFit/>
            </a:bodyPr>
            <a:lstStyle/>
            <a:p>
              <a:r>
                <a:rPr lang="ja-JP" altLang="en-US" sz="2400" b="1" dirty="0"/>
                <a:t>ヒトが</a:t>
              </a:r>
              <a:r>
                <a:rPr lang="en-US" altLang="ja-JP" sz="2400" b="1" dirty="0"/>
                <a:t>2000</a:t>
              </a:r>
              <a:r>
                <a:rPr lang="ja-JP" altLang="en-US" sz="2400" b="1" dirty="0"/>
                <a:t>年かけた知恵と技術を追い抜いた</a:t>
              </a:r>
              <a:endParaRPr kumimoji="1" lang="ja-JP" altLang="en-US" sz="2400" b="1" dirty="0"/>
            </a:p>
          </p:txBody>
        </p:sp>
        <p:pic>
          <p:nvPicPr>
            <p:cNvPr id="2050" name="Picture 2" descr="ãã¤ã»ãã« alphagoãã®ç»åæ¤ç´¢çµæ">
              <a:extLst>
                <a:ext uri="{FF2B5EF4-FFF2-40B4-BE49-F238E27FC236}">
                  <a16:creationId xmlns:a16="http://schemas.microsoft.com/office/drawing/2014/main" id="{CE11E2CB-169F-4F4F-AD90-48E343CB6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7" y="5690189"/>
              <a:ext cx="1440160" cy="90903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テキスト ボックス 9">
            <a:extLst>
              <a:ext uri="{FF2B5EF4-FFF2-40B4-BE49-F238E27FC236}">
                <a16:creationId xmlns:a16="http://schemas.microsoft.com/office/drawing/2014/main" id="{370F43E9-CD3E-4846-90B7-C16889832770}"/>
              </a:ext>
            </a:extLst>
          </p:cNvPr>
          <p:cNvSpPr txBox="1"/>
          <p:nvPr/>
        </p:nvSpPr>
        <p:spPr>
          <a:xfrm>
            <a:off x="888941" y="1988840"/>
            <a:ext cx="7366119"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kumimoji="1" lang="ja-JP" altLang="en-US" sz="2800" dirty="0"/>
              <a:t>畳み込みとは、</a:t>
            </a:r>
            <a:r>
              <a:rPr lang="ja-JP" altLang="en-US" sz="2800" dirty="0"/>
              <a:t>隣の影響を加味し、形で判断</a:t>
            </a:r>
            <a:endParaRPr kumimoji="1" lang="en-US" altLang="ja-JP" sz="2800" dirty="0"/>
          </a:p>
        </p:txBody>
      </p:sp>
    </p:spTree>
    <p:extLst>
      <p:ext uri="{BB962C8B-B14F-4D97-AF65-F5344CB8AC3E}">
        <p14:creationId xmlns:p14="http://schemas.microsoft.com/office/powerpoint/2010/main" val="389189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EFF63-A69F-43E7-A305-37C6AE58D073}"/>
              </a:ext>
            </a:extLst>
          </p:cNvPr>
          <p:cNvSpPr>
            <a:spLocks noGrp="1"/>
          </p:cNvSpPr>
          <p:nvPr>
            <p:ph type="title"/>
          </p:nvPr>
        </p:nvSpPr>
        <p:spPr/>
        <p:txBody>
          <a:bodyPr/>
          <a:lstStyle/>
          <a:p>
            <a:r>
              <a:rPr kumimoji="1" lang="ja-JP" altLang="en-US" dirty="0"/>
              <a:t>ロードマップ</a:t>
            </a:r>
          </a:p>
        </p:txBody>
      </p:sp>
      <p:pic>
        <p:nvPicPr>
          <p:cNvPr id="3" name="図 2">
            <a:extLst>
              <a:ext uri="{FF2B5EF4-FFF2-40B4-BE49-F238E27FC236}">
                <a16:creationId xmlns:a16="http://schemas.microsoft.com/office/drawing/2014/main" id="{87FDA2CA-3A30-48FE-B452-14F8C2186114}"/>
              </a:ext>
            </a:extLst>
          </p:cNvPr>
          <p:cNvPicPr>
            <a:picLocks noChangeAspect="1"/>
          </p:cNvPicPr>
          <p:nvPr/>
        </p:nvPicPr>
        <p:blipFill>
          <a:blip r:embed="rId2"/>
          <a:stretch>
            <a:fillRect/>
          </a:stretch>
        </p:blipFill>
        <p:spPr>
          <a:xfrm>
            <a:off x="539550" y="1994125"/>
            <a:ext cx="7706509" cy="1407920"/>
          </a:xfrm>
          <a:prstGeom prst="rect">
            <a:avLst/>
          </a:prstGeom>
        </p:spPr>
      </p:pic>
      <p:sp>
        <p:nvSpPr>
          <p:cNvPr id="5" name="テキスト ボックス 4">
            <a:extLst>
              <a:ext uri="{FF2B5EF4-FFF2-40B4-BE49-F238E27FC236}">
                <a16:creationId xmlns:a16="http://schemas.microsoft.com/office/drawing/2014/main" id="{E31B16FF-5EC7-413E-BCC2-40F48DC94481}"/>
              </a:ext>
            </a:extLst>
          </p:cNvPr>
          <p:cNvSpPr txBox="1"/>
          <p:nvPr/>
        </p:nvSpPr>
        <p:spPr>
          <a:xfrm>
            <a:off x="1475656" y="4365104"/>
            <a:ext cx="6391493" cy="769441"/>
          </a:xfrm>
          <a:prstGeom prst="rect">
            <a:avLst/>
          </a:prstGeom>
          <a:noFill/>
        </p:spPr>
        <p:txBody>
          <a:bodyPr wrap="none" rtlCol="0">
            <a:spAutoFit/>
          </a:bodyPr>
          <a:lstStyle/>
          <a:p>
            <a:r>
              <a:rPr kumimoji="1" lang="ja-JP" altLang="en-US" sz="4400" dirty="0"/>
              <a:t>ＡＩ活用のロードマップ</a:t>
            </a:r>
          </a:p>
        </p:txBody>
      </p:sp>
    </p:spTree>
    <p:extLst>
      <p:ext uri="{BB962C8B-B14F-4D97-AF65-F5344CB8AC3E}">
        <p14:creationId xmlns:p14="http://schemas.microsoft.com/office/powerpoint/2010/main" val="1131584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ロードマップ</a:t>
            </a:r>
          </a:p>
        </p:txBody>
      </p:sp>
      <p:sp>
        <p:nvSpPr>
          <p:cNvPr id="4" name="テキスト ボックス 3"/>
          <p:cNvSpPr txBox="1"/>
          <p:nvPr/>
        </p:nvSpPr>
        <p:spPr>
          <a:xfrm>
            <a:off x="179512" y="1444709"/>
            <a:ext cx="8856984" cy="5139869"/>
          </a:xfrm>
          <a:prstGeom prst="rect">
            <a:avLst/>
          </a:prstGeom>
          <a:noFill/>
        </p:spPr>
        <p:txBody>
          <a:bodyPr wrap="square" rtlCol="0">
            <a:spAutoFit/>
          </a:bodyPr>
          <a:lstStyle/>
          <a:p>
            <a:r>
              <a:rPr kumimoji="1" lang="ja-JP" altLang="en-US" sz="2000" u="sng" dirty="0"/>
              <a:t>教育</a:t>
            </a:r>
            <a:endParaRPr kumimoji="1" lang="en-US" altLang="ja-JP" sz="2000" u="sng" dirty="0"/>
          </a:p>
          <a:p>
            <a:r>
              <a:rPr lang="ja-JP" altLang="en-US" sz="2000" dirty="0"/>
              <a:t>　</a:t>
            </a:r>
            <a:r>
              <a:rPr kumimoji="1" lang="ja-JP" altLang="en-US" sz="2000" dirty="0"/>
              <a:t>プログラミング</a:t>
            </a:r>
            <a:endParaRPr kumimoji="1" lang="en-US" altLang="ja-JP" sz="2000" dirty="0"/>
          </a:p>
          <a:p>
            <a:r>
              <a:rPr lang="ja-JP" altLang="en-US" sz="2000" dirty="0"/>
              <a:t>　統計学</a:t>
            </a:r>
            <a:endParaRPr lang="en-US" altLang="ja-JP" sz="2000" dirty="0"/>
          </a:p>
          <a:p>
            <a:endParaRPr kumimoji="1" lang="en-US" altLang="ja-JP" sz="2000" dirty="0"/>
          </a:p>
          <a:p>
            <a:r>
              <a:rPr lang="ja-JP" altLang="en-US" sz="2000" u="sng" dirty="0"/>
              <a:t>情報収集</a:t>
            </a:r>
            <a:endParaRPr lang="en-US" altLang="ja-JP" sz="2000" u="sng" dirty="0"/>
          </a:p>
          <a:p>
            <a:r>
              <a:rPr lang="ja-JP" altLang="en-US" sz="2000" dirty="0"/>
              <a:t>　各種講演会の報告例は既存のデータベースを用いた解析が主</a:t>
            </a:r>
            <a:endParaRPr lang="en-US" altLang="ja-JP" sz="2000" dirty="0"/>
          </a:p>
          <a:p>
            <a:r>
              <a:rPr kumimoji="1" lang="ja-JP" altLang="en-US" sz="2000" dirty="0"/>
              <a:t>　「どうやってデータを集めるのか」が抜けている</a:t>
            </a:r>
            <a:endParaRPr kumimoji="1" lang="en-US" altLang="ja-JP" sz="2000" dirty="0"/>
          </a:p>
          <a:p>
            <a:r>
              <a:rPr lang="ja-JP" altLang="en-US" sz="2000" dirty="0"/>
              <a:t>シミュレーションではなく、実験結果を自ら収集して解析した例はほぼない</a:t>
            </a:r>
            <a:endParaRPr lang="en-US" altLang="ja-JP" sz="2000" dirty="0"/>
          </a:p>
          <a:p>
            <a:endParaRPr kumimoji="1" lang="en-US" altLang="ja-JP" sz="2000" dirty="0"/>
          </a:p>
          <a:p>
            <a:r>
              <a:rPr lang="ja-JP" altLang="en-US" sz="2000" u="sng" dirty="0"/>
              <a:t>データ収集</a:t>
            </a:r>
            <a:endParaRPr kumimoji="1" lang="en-US" altLang="ja-JP" sz="2000" dirty="0"/>
          </a:p>
          <a:p>
            <a:r>
              <a:rPr kumimoji="1" lang="ja-JP" altLang="en-US" sz="2000" dirty="0"/>
              <a:t>　データ収集から取り組んだ実用例を参考にする必要がある</a:t>
            </a:r>
            <a:endParaRPr lang="en-US" altLang="ja-JP" sz="2000" dirty="0"/>
          </a:p>
          <a:p>
            <a:r>
              <a:rPr kumimoji="1" lang="ja-JP" altLang="en-US" sz="2000" dirty="0"/>
              <a:t>　研究所、工場からデータを吸出しできる仕組みづくりの</a:t>
            </a:r>
            <a:r>
              <a:rPr kumimoji="1" lang="ja-JP" altLang="en-US" sz="2000" b="1" dirty="0">
                <a:solidFill>
                  <a:srgbClr val="FF0000"/>
                </a:solidFill>
              </a:rPr>
              <a:t>検討</a:t>
            </a:r>
            <a:endParaRPr kumimoji="1" lang="en-US" altLang="ja-JP" sz="2000" b="1" dirty="0">
              <a:solidFill>
                <a:srgbClr val="FF0000"/>
              </a:solidFill>
            </a:endParaRPr>
          </a:p>
          <a:p>
            <a:endParaRPr lang="en-US" altLang="ja-JP" sz="2000" dirty="0"/>
          </a:p>
          <a:p>
            <a:pPr algn="ctr"/>
            <a:r>
              <a:rPr kumimoji="1" lang="ja-JP" altLang="en-US" sz="2800" b="1" dirty="0">
                <a:solidFill>
                  <a:srgbClr val="00B050"/>
                </a:solidFill>
              </a:rPr>
              <a:t>　</a:t>
            </a:r>
            <a:r>
              <a:rPr kumimoji="1" lang="ja-JP" altLang="en-US" sz="2800" b="1" u="sng" dirty="0">
                <a:solidFill>
                  <a:srgbClr val="00B050"/>
                </a:solidFill>
              </a:rPr>
              <a:t>ゴミの山にはゴミしかない</a:t>
            </a:r>
            <a:endParaRPr lang="en-US" altLang="ja-JP" sz="2800" b="1" u="sng" dirty="0">
              <a:solidFill>
                <a:srgbClr val="00B050"/>
              </a:solidFill>
            </a:endParaRPr>
          </a:p>
          <a:p>
            <a:pPr algn="ctr"/>
            <a:endParaRPr kumimoji="1" lang="en-US" altLang="ja-JP" sz="2000" dirty="0"/>
          </a:p>
          <a:p>
            <a:r>
              <a:rPr kumimoji="1" lang="ja-JP" altLang="en-US" sz="2000" dirty="0"/>
              <a:t>「どんなデータ</a:t>
            </a:r>
            <a:r>
              <a:rPr lang="ja-JP" altLang="en-US" sz="2000" dirty="0"/>
              <a:t>でも</a:t>
            </a:r>
            <a:r>
              <a:rPr kumimoji="1" lang="ja-JP" altLang="en-US" sz="2000" dirty="0"/>
              <a:t>大量に集めれば宝になる」というのは当てはまらない</a:t>
            </a:r>
            <a:endParaRPr kumimoji="1" lang="en-US" altLang="ja-JP" sz="2000" dirty="0"/>
          </a:p>
        </p:txBody>
      </p:sp>
      <p:sp>
        <p:nvSpPr>
          <p:cNvPr id="5" name="テキスト ボックス 4"/>
          <p:cNvSpPr txBox="1"/>
          <p:nvPr/>
        </p:nvSpPr>
        <p:spPr>
          <a:xfrm>
            <a:off x="341530" y="863715"/>
            <a:ext cx="5136342" cy="461665"/>
          </a:xfrm>
          <a:prstGeom prst="rect">
            <a:avLst/>
          </a:prstGeom>
          <a:noFill/>
        </p:spPr>
        <p:txBody>
          <a:bodyPr wrap="none" rtlCol="0">
            <a:spAutoFit/>
          </a:bodyPr>
          <a:lstStyle/>
          <a:p>
            <a:r>
              <a:rPr kumimoji="1" lang="en-US" altLang="ja-JP" sz="2400" dirty="0"/>
              <a:t>1st step</a:t>
            </a:r>
            <a:r>
              <a:rPr kumimoji="1" lang="ja-JP" altLang="en-US" sz="2400" dirty="0"/>
              <a:t>　</a:t>
            </a:r>
            <a:r>
              <a:rPr kumimoji="1" lang="ja-JP" altLang="en-US" sz="2400" u="sng" dirty="0"/>
              <a:t>データサイエンスの土壌作り</a:t>
            </a:r>
          </a:p>
        </p:txBody>
      </p:sp>
      <p:sp>
        <p:nvSpPr>
          <p:cNvPr id="6" name="テキスト ボックス 5"/>
          <p:cNvSpPr txBox="1"/>
          <p:nvPr/>
        </p:nvSpPr>
        <p:spPr>
          <a:xfrm>
            <a:off x="3006385" y="1907540"/>
            <a:ext cx="1997663" cy="369332"/>
          </a:xfrm>
          <a:prstGeom prst="rect">
            <a:avLst/>
          </a:prstGeom>
          <a:noFill/>
        </p:spPr>
        <p:txBody>
          <a:bodyPr wrap="none" rtlCol="0">
            <a:spAutoFit/>
          </a:bodyPr>
          <a:lstStyle/>
          <a:p>
            <a:r>
              <a:rPr kumimoji="1" lang="ja-JP" altLang="en-US" dirty="0"/>
              <a:t>の基礎知識を学ぶ</a:t>
            </a:r>
          </a:p>
        </p:txBody>
      </p:sp>
    </p:spTree>
    <p:extLst>
      <p:ext uri="{BB962C8B-B14F-4D97-AF65-F5344CB8AC3E}">
        <p14:creationId xmlns:p14="http://schemas.microsoft.com/office/powerpoint/2010/main" val="358363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ロードマップ</a:t>
            </a:r>
            <a:endParaRPr kumimoji="1" lang="ja-JP" altLang="en-US" dirty="0"/>
          </a:p>
        </p:txBody>
      </p:sp>
      <p:sp>
        <p:nvSpPr>
          <p:cNvPr id="5" name="テキスト ボックス 4"/>
          <p:cNvSpPr txBox="1"/>
          <p:nvPr/>
        </p:nvSpPr>
        <p:spPr>
          <a:xfrm>
            <a:off x="341530" y="863715"/>
            <a:ext cx="7282763" cy="461665"/>
          </a:xfrm>
          <a:prstGeom prst="rect">
            <a:avLst/>
          </a:prstGeom>
          <a:noFill/>
        </p:spPr>
        <p:txBody>
          <a:bodyPr wrap="none" rtlCol="0">
            <a:spAutoFit/>
          </a:bodyPr>
          <a:lstStyle/>
          <a:p>
            <a:r>
              <a:rPr lang="en-US" altLang="ja-JP" sz="2400" dirty="0"/>
              <a:t>2nd</a:t>
            </a:r>
            <a:r>
              <a:rPr kumimoji="1" lang="en-US" altLang="ja-JP" sz="2400" dirty="0"/>
              <a:t> step</a:t>
            </a:r>
            <a:r>
              <a:rPr kumimoji="1" lang="ja-JP" altLang="en-US" sz="2400" dirty="0"/>
              <a:t>　</a:t>
            </a:r>
            <a:r>
              <a:rPr kumimoji="1" lang="ja-JP" altLang="en-US" sz="2400" u="sng" dirty="0"/>
              <a:t>既存データベースを用いたデータサイエンス</a:t>
            </a:r>
            <a:endParaRPr kumimoji="1" lang="en-US" altLang="ja-JP" sz="2400" u="sng" dirty="0"/>
          </a:p>
        </p:txBody>
      </p:sp>
      <p:sp>
        <p:nvSpPr>
          <p:cNvPr id="7" name="テキスト ボックス 6"/>
          <p:cNvSpPr txBox="1"/>
          <p:nvPr/>
        </p:nvSpPr>
        <p:spPr>
          <a:xfrm>
            <a:off x="323527" y="1490008"/>
            <a:ext cx="8820473" cy="4708981"/>
          </a:xfrm>
          <a:prstGeom prst="rect">
            <a:avLst/>
          </a:prstGeom>
          <a:noFill/>
        </p:spPr>
        <p:txBody>
          <a:bodyPr wrap="square" rtlCol="0">
            <a:spAutoFit/>
          </a:bodyPr>
          <a:lstStyle/>
          <a:p>
            <a:r>
              <a:rPr lang="ja-JP" altLang="en-US" sz="2000" dirty="0"/>
              <a:t>整備された既存のデータベース解析から始めるのが望ましい</a:t>
            </a:r>
            <a:endParaRPr lang="en-US" altLang="ja-JP" sz="2000" dirty="0"/>
          </a:p>
          <a:p>
            <a:endParaRPr lang="en-US" altLang="ja-JP" sz="2000" dirty="0"/>
          </a:p>
          <a:p>
            <a:r>
              <a:rPr lang="ja-JP" altLang="en-US" sz="2000" dirty="0"/>
              <a:t>（データ収集の仕組みを新たに作り、解析まで行うのは難度が高いため）</a:t>
            </a:r>
            <a:endParaRPr lang="en-US" altLang="ja-JP" sz="2000" dirty="0"/>
          </a:p>
          <a:p>
            <a:endParaRPr kumimoji="1" lang="en-US" altLang="ja-JP" sz="2000" dirty="0"/>
          </a:p>
          <a:p>
            <a:r>
              <a:rPr kumimoji="1" lang="ja-JP" altLang="en-US" sz="2000" dirty="0"/>
              <a:t>（例）</a:t>
            </a:r>
            <a:r>
              <a:rPr kumimoji="1" lang="en-US" altLang="ja-JP" sz="2000" dirty="0"/>
              <a:t>INTERGLAD</a:t>
            </a:r>
            <a:r>
              <a:rPr kumimoji="1" lang="ja-JP" altLang="en-US" sz="2000" dirty="0"/>
              <a:t>を用いたガラス組成</a:t>
            </a:r>
            <a:r>
              <a:rPr kumimoji="1" lang="en-US" altLang="ja-JP" sz="2000" dirty="0"/>
              <a:t>-</a:t>
            </a:r>
            <a:r>
              <a:rPr kumimoji="1" lang="ja-JP" altLang="en-US" sz="2000" dirty="0"/>
              <a:t>特性解析</a:t>
            </a:r>
            <a:endParaRPr kumimoji="1" lang="en-US" altLang="ja-JP" sz="2000" dirty="0"/>
          </a:p>
          <a:p>
            <a:endParaRPr lang="en-US" altLang="ja-JP" sz="2000" dirty="0"/>
          </a:p>
          <a:p>
            <a:r>
              <a:rPr kumimoji="1" lang="ja-JP" altLang="en-US" sz="2000" b="1" dirty="0">
                <a:solidFill>
                  <a:srgbClr val="00B050"/>
                </a:solidFill>
              </a:rPr>
              <a:t>データベース例</a:t>
            </a:r>
            <a:endParaRPr kumimoji="1" lang="en-US" altLang="ja-JP" sz="2000" b="1" dirty="0">
              <a:solidFill>
                <a:srgbClr val="00B050"/>
              </a:solidFill>
            </a:endParaRPr>
          </a:p>
          <a:p>
            <a:r>
              <a:rPr lang="ja-JP" altLang="en-US" sz="2000" dirty="0"/>
              <a:t>　化学</a:t>
            </a:r>
            <a:r>
              <a:rPr lang="en-US" altLang="ja-JP" sz="2000" dirty="0"/>
              <a:t>	</a:t>
            </a:r>
            <a:r>
              <a:rPr lang="ja-JP" altLang="en-US" sz="2000" dirty="0"/>
              <a:t>（</a:t>
            </a:r>
            <a:r>
              <a:rPr lang="en-US" altLang="ja-JP" sz="2000" dirty="0"/>
              <a:t>QM7</a:t>
            </a:r>
            <a:r>
              <a:rPr lang="ja-JP" altLang="en-US" sz="2000" dirty="0"/>
              <a:t>）　他多数</a:t>
            </a:r>
            <a:endParaRPr lang="en-US" altLang="ja-JP" sz="2000" dirty="0"/>
          </a:p>
          <a:p>
            <a:r>
              <a:rPr kumimoji="1" lang="ja-JP" altLang="en-US" sz="2000" dirty="0"/>
              <a:t>　ガラス</a:t>
            </a:r>
            <a:r>
              <a:rPr kumimoji="1" lang="en-US" altLang="ja-JP" sz="2000" dirty="0"/>
              <a:t>	</a:t>
            </a:r>
            <a:r>
              <a:rPr kumimoji="1" lang="ja-JP" altLang="en-US" sz="2000" dirty="0"/>
              <a:t>（</a:t>
            </a:r>
            <a:r>
              <a:rPr kumimoji="1" lang="en-US" altLang="ja-JP" sz="2000" dirty="0"/>
              <a:t>INTERGLAD</a:t>
            </a:r>
            <a:r>
              <a:rPr kumimoji="1" lang="ja-JP" altLang="en-US" sz="2000" dirty="0"/>
              <a:t>）</a:t>
            </a:r>
            <a:endParaRPr kumimoji="1" lang="en-US" altLang="ja-JP" sz="2000" dirty="0"/>
          </a:p>
          <a:p>
            <a:r>
              <a:rPr lang="ja-JP" altLang="en-US" sz="2000" dirty="0"/>
              <a:t>　医薬</a:t>
            </a:r>
            <a:endParaRPr lang="en-US" altLang="ja-JP" sz="2000" dirty="0"/>
          </a:p>
          <a:p>
            <a:r>
              <a:rPr kumimoji="1" lang="ja-JP" altLang="en-US" sz="2000" dirty="0"/>
              <a:t>　特許文献</a:t>
            </a:r>
            <a:endParaRPr kumimoji="1" lang="en-US" altLang="ja-JP" sz="2000" dirty="0"/>
          </a:p>
          <a:p>
            <a:endParaRPr lang="en-US" altLang="ja-JP" sz="2000" dirty="0"/>
          </a:p>
          <a:p>
            <a:r>
              <a:rPr kumimoji="1" lang="ja-JP" altLang="en-US" sz="2000" dirty="0">
                <a:solidFill>
                  <a:srgbClr val="FF0000"/>
                </a:solidFill>
              </a:rPr>
              <a:t>◆</a:t>
            </a:r>
            <a:r>
              <a:rPr kumimoji="1" lang="ja-JP" altLang="en-US" sz="2000" dirty="0"/>
              <a:t>必要技術</a:t>
            </a:r>
            <a:endParaRPr kumimoji="1" lang="en-US" altLang="ja-JP" sz="2000" dirty="0"/>
          </a:p>
          <a:p>
            <a:r>
              <a:rPr lang="ja-JP" altLang="en-US" sz="2000" dirty="0"/>
              <a:t>　</a:t>
            </a:r>
            <a:r>
              <a:rPr lang="en-US" altLang="ja-JP" sz="2000" dirty="0"/>
              <a:t>python </a:t>
            </a:r>
            <a:r>
              <a:rPr lang="ja-JP" altLang="en-US" sz="2000" dirty="0"/>
              <a:t>プログラミング（</a:t>
            </a:r>
            <a:r>
              <a:rPr lang="en-US" altLang="ja-JP" sz="2000" dirty="0" err="1"/>
              <a:t>Keras</a:t>
            </a:r>
            <a:r>
              <a:rPr lang="en-US" altLang="ja-JP" sz="2000" dirty="0"/>
              <a:t>, </a:t>
            </a:r>
            <a:r>
              <a:rPr lang="en-US" altLang="ja-JP" sz="2000" dirty="0" err="1"/>
              <a:t>scikit</a:t>
            </a:r>
            <a:r>
              <a:rPr lang="en-US" altLang="ja-JP" sz="2000" dirty="0"/>
              <a:t>-learn, </a:t>
            </a:r>
            <a:r>
              <a:rPr lang="en-US" altLang="ja-JP" sz="2000" dirty="0" err="1"/>
              <a:t>DeepChem</a:t>
            </a:r>
            <a:r>
              <a:rPr lang="ja-JP" altLang="en-US" sz="2000" dirty="0"/>
              <a:t>など）</a:t>
            </a:r>
            <a:endParaRPr lang="en-US" altLang="ja-JP" sz="2000" dirty="0"/>
          </a:p>
          <a:p>
            <a:endParaRPr kumimoji="1" lang="en-US" altLang="ja-JP" sz="2000" dirty="0"/>
          </a:p>
        </p:txBody>
      </p:sp>
    </p:spTree>
    <p:extLst>
      <p:ext uri="{BB962C8B-B14F-4D97-AF65-F5344CB8AC3E}">
        <p14:creationId xmlns:p14="http://schemas.microsoft.com/office/powerpoint/2010/main" val="1144965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ロードマップ</a:t>
            </a:r>
            <a:endParaRPr kumimoji="1" lang="ja-JP" altLang="en-US" dirty="0"/>
          </a:p>
        </p:txBody>
      </p:sp>
      <p:sp>
        <p:nvSpPr>
          <p:cNvPr id="4" name="テキスト ボックス 3"/>
          <p:cNvSpPr txBox="1"/>
          <p:nvPr/>
        </p:nvSpPr>
        <p:spPr>
          <a:xfrm>
            <a:off x="639810" y="1490008"/>
            <a:ext cx="8207665" cy="5016758"/>
          </a:xfrm>
          <a:prstGeom prst="rect">
            <a:avLst/>
          </a:prstGeom>
          <a:noFill/>
        </p:spPr>
        <p:txBody>
          <a:bodyPr wrap="square" rtlCol="0">
            <a:spAutoFit/>
          </a:bodyPr>
          <a:lstStyle/>
          <a:p>
            <a:r>
              <a:rPr lang="ja-JP" altLang="en-US" sz="2000" dirty="0"/>
              <a:t>社内の独自データを解析しなければ、他社との差別化は難しい</a:t>
            </a:r>
            <a:endParaRPr lang="en-US" altLang="ja-JP" sz="2000" dirty="0"/>
          </a:p>
          <a:p>
            <a:endParaRPr lang="en-US" altLang="ja-JP" sz="2000" dirty="0"/>
          </a:p>
          <a:p>
            <a:r>
              <a:rPr lang="ja-JP" altLang="en-US" sz="2000" dirty="0"/>
              <a:t>①効率的にデータを収集する仕組みが重要</a:t>
            </a:r>
            <a:endParaRPr lang="en-US" altLang="ja-JP" sz="2000" dirty="0"/>
          </a:p>
          <a:p>
            <a:r>
              <a:rPr lang="ja-JP" altLang="en-US" sz="2000" dirty="0"/>
              <a:t>　</a:t>
            </a:r>
            <a:endParaRPr lang="en-US" altLang="ja-JP" sz="2000" dirty="0"/>
          </a:p>
          <a:p>
            <a:endParaRPr lang="en-US" altLang="ja-JP" sz="2000" dirty="0"/>
          </a:p>
          <a:p>
            <a:r>
              <a:rPr lang="ja-JP" altLang="en-US" sz="2000" dirty="0"/>
              <a:t>②解析プログラムの作成</a:t>
            </a:r>
            <a:endParaRPr lang="en-US" altLang="ja-JP" sz="2000" dirty="0"/>
          </a:p>
          <a:p>
            <a:endParaRPr lang="en-US" altLang="ja-JP" sz="2000" dirty="0"/>
          </a:p>
          <a:p>
            <a:r>
              <a:rPr lang="ja-JP" altLang="en-US" sz="2000" dirty="0"/>
              <a:t>自社開発でも構わないが、</a:t>
            </a:r>
            <a:endParaRPr lang="en-US" altLang="ja-JP" sz="2000" dirty="0"/>
          </a:p>
          <a:p>
            <a:r>
              <a:rPr lang="ja-JP" altLang="en-US" sz="2000" dirty="0"/>
              <a:t>　◆大学との共同研究</a:t>
            </a:r>
            <a:endParaRPr lang="en-US" altLang="ja-JP" sz="2000" dirty="0"/>
          </a:p>
          <a:p>
            <a:r>
              <a:rPr lang="ja-JP" altLang="en-US" sz="2000" dirty="0"/>
              <a:t>　◆</a:t>
            </a:r>
            <a:r>
              <a:rPr lang="en-US" altLang="ja-JP" sz="2000" dirty="0" err="1"/>
              <a:t>Kaggle</a:t>
            </a:r>
            <a:r>
              <a:rPr lang="ja-JP" altLang="en-US" sz="2000" dirty="0" err="1"/>
              <a:t>、</a:t>
            </a:r>
            <a:r>
              <a:rPr lang="en-US" altLang="ja-JP" sz="2000" dirty="0"/>
              <a:t>DeepAnalytics</a:t>
            </a:r>
            <a:r>
              <a:rPr lang="ja-JP" altLang="en-US" sz="2000" dirty="0"/>
              <a:t>などの予測モデリングサイト</a:t>
            </a:r>
            <a:endParaRPr lang="en-US" altLang="ja-JP" sz="2000" dirty="0"/>
          </a:p>
          <a:p>
            <a:r>
              <a:rPr lang="ja-JP" altLang="en-US" sz="2000" dirty="0"/>
              <a:t>　　を活用してもよい</a:t>
            </a:r>
            <a:endParaRPr lang="en-US" altLang="ja-JP" sz="2000" dirty="0"/>
          </a:p>
          <a:p>
            <a:endParaRPr lang="en-US" altLang="ja-JP" sz="2000" dirty="0"/>
          </a:p>
          <a:p>
            <a:endParaRPr lang="en-US" altLang="ja-JP" sz="2000" dirty="0"/>
          </a:p>
          <a:p>
            <a:r>
              <a:rPr lang="ja-JP" altLang="en-US" sz="2000" dirty="0">
                <a:solidFill>
                  <a:srgbClr val="FF0000"/>
                </a:solidFill>
              </a:rPr>
              <a:t>◆</a:t>
            </a:r>
            <a:r>
              <a:rPr lang="ja-JP" altLang="en-US" sz="2000" dirty="0"/>
              <a:t>必要技術</a:t>
            </a:r>
            <a:endParaRPr lang="en-US" altLang="ja-JP" sz="2000" dirty="0"/>
          </a:p>
          <a:p>
            <a:r>
              <a:rPr lang="ja-JP" altLang="en-US" sz="2000" dirty="0"/>
              <a:t>　データベース作成、欠損値・異常値の対処、解析手法の検討</a:t>
            </a:r>
            <a:endParaRPr lang="en-US" altLang="ja-JP" sz="2000" dirty="0"/>
          </a:p>
          <a:p>
            <a:r>
              <a:rPr lang="ja-JP" altLang="en-US" sz="2000" dirty="0"/>
              <a:t>　他部署との調整（製造、加工、研究、分析・・）</a:t>
            </a:r>
            <a:endParaRPr lang="en-US" altLang="ja-JP" sz="2000" dirty="0"/>
          </a:p>
        </p:txBody>
      </p:sp>
      <p:sp>
        <p:nvSpPr>
          <p:cNvPr id="5" name="テキスト ボックス 4"/>
          <p:cNvSpPr txBox="1"/>
          <p:nvPr/>
        </p:nvSpPr>
        <p:spPr>
          <a:xfrm>
            <a:off x="341530" y="863715"/>
            <a:ext cx="6723315" cy="461665"/>
          </a:xfrm>
          <a:prstGeom prst="rect">
            <a:avLst/>
          </a:prstGeom>
          <a:noFill/>
        </p:spPr>
        <p:txBody>
          <a:bodyPr wrap="none" rtlCol="0">
            <a:spAutoFit/>
          </a:bodyPr>
          <a:lstStyle/>
          <a:p>
            <a:r>
              <a:rPr lang="en-US" altLang="ja-JP" sz="2400" dirty="0"/>
              <a:t>3rd</a:t>
            </a:r>
            <a:r>
              <a:rPr kumimoji="1" lang="en-US" altLang="ja-JP" sz="2400" dirty="0"/>
              <a:t> step</a:t>
            </a:r>
            <a:r>
              <a:rPr lang="ja-JP" altLang="en-US" sz="2400" dirty="0"/>
              <a:t>　</a:t>
            </a:r>
            <a:r>
              <a:rPr lang="ja-JP" altLang="en-US" sz="2400" u="sng" dirty="0"/>
              <a:t>データベースの収集と静的データの解析</a:t>
            </a:r>
            <a:endParaRPr kumimoji="1" lang="en-US" altLang="ja-JP" sz="2400" u="sng" dirty="0"/>
          </a:p>
        </p:txBody>
      </p:sp>
    </p:spTree>
    <p:extLst>
      <p:ext uri="{BB962C8B-B14F-4D97-AF65-F5344CB8AC3E}">
        <p14:creationId xmlns:p14="http://schemas.microsoft.com/office/powerpoint/2010/main" val="2546031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ロードマップ</a:t>
            </a:r>
            <a:endParaRPr kumimoji="1" lang="ja-JP" altLang="en-US" dirty="0"/>
          </a:p>
        </p:txBody>
      </p:sp>
      <p:sp>
        <p:nvSpPr>
          <p:cNvPr id="5" name="テキスト ボックス 4"/>
          <p:cNvSpPr txBox="1"/>
          <p:nvPr/>
        </p:nvSpPr>
        <p:spPr>
          <a:xfrm>
            <a:off x="341530" y="863715"/>
            <a:ext cx="6930102" cy="461665"/>
          </a:xfrm>
          <a:prstGeom prst="rect">
            <a:avLst/>
          </a:prstGeom>
          <a:noFill/>
        </p:spPr>
        <p:txBody>
          <a:bodyPr wrap="none" rtlCol="0">
            <a:spAutoFit/>
          </a:bodyPr>
          <a:lstStyle/>
          <a:p>
            <a:r>
              <a:rPr lang="en-US" altLang="ja-JP" sz="2400" dirty="0"/>
              <a:t>4th</a:t>
            </a:r>
            <a:r>
              <a:rPr kumimoji="1" lang="en-US" altLang="ja-JP" sz="2400" dirty="0"/>
              <a:t> step</a:t>
            </a:r>
            <a:r>
              <a:rPr lang="ja-JP" altLang="en-US" sz="2400" dirty="0"/>
              <a:t>　リアルタイムデータや時系列データの解析</a:t>
            </a:r>
            <a:endParaRPr kumimoji="1" lang="en-US" altLang="ja-JP" sz="2400" u="sng" dirty="0"/>
          </a:p>
        </p:txBody>
      </p:sp>
      <p:sp>
        <p:nvSpPr>
          <p:cNvPr id="6" name="テキスト ボックス 5"/>
          <p:cNvSpPr txBox="1"/>
          <p:nvPr/>
        </p:nvSpPr>
        <p:spPr>
          <a:xfrm>
            <a:off x="354792" y="3501008"/>
            <a:ext cx="5698996" cy="461665"/>
          </a:xfrm>
          <a:prstGeom prst="rect">
            <a:avLst/>
          </a:prstGeom>
          <a:noFill/>
        </p:spPr>
        <p:txBody>
          <a:bodyPr wrap="none" rtlCol="0">
            <a:spAutoFit/>
          </a:bodyPr>
          <a:lstStyle/>
          <a:p>
            <a:r>
              <a:rPr lang="en-US" altLang="ja-JP" sz="2400" dirty="0"/>
              <a:t>5th</a:t>
            </a:r>
            <a:r>
              <a:rPr kumimoji="1" lang="en-US" altLang="ja-JP" sz="2400" dirty="0"/>
              <a:t> step</a:t>
            </a:r>
            <a:r>
              <a:rPr lang="ja-JP" altLang="en-US" sz="2400" dirty="0"/>
              <a:t>　工場への動的データ解析の導入</a:t>
            </a:r>
            <a:endParaRPr kumimoji="1" lang="en-US" altLang="ja-JP" sz="2400" u="sng" dirty="0"/>
          </a:p>
        </p:txBody>
      </p:sp>
      <p:sp>
        <p:nvSpPr>
          <p:cNvPr id="7" name="テキスト ボックス 6"/>
          <p:cNvSpPr txBox="1"/>
          <p:nvPr/>
        </p:nvSpPr>
        <p:spPr>
          <a:xfrm>
            <a:off x="611560" y="4206567"/>
            <a:ext cx="8207665" cy="2554545"/>
          </a:xfrm>
          <a:prstGeom prst="rect">
            <a:avLst/>
          </a:prstGeom>
          <a:noFill/>
        </p:spPr>
        <p:txBody>
          <a:bodyPr wrap="square" rtlCol="0">
            <a:spAutoFit/>
          </a:bodyPr>
          <a:lstStyle/>
          <a:p>
            <a:r>
              <a:rPr lang="ja-JP" altLang="en-US" sz="2000" dirty="0"/>
              <a:t>工場、プラントにセンサー導入、</a:t>
            </a:r>
            <a:endParaRPr lang="en-US" altLang="ja-JP" sz="2000" dirty="0"/>
          </a:p>
          <a:p>
            <a:r>
              <a:rPr lang="ja-JP" altLang="en-US" sz="2000" dirty="0"/>
              <a:t>工場のセンサー値をリアルタイムで監視、解析</a:t>
            </a:r>
            <a:endParaRPr lang="en-US" altLang="ja-JP" sz="2000" dirty="0"/>
          </a:p>
          <a:p>
            <a:endParaRPr lang="en-US" altLang="ja-JP" sz="2000" dirty="0"/>
          </a:p>
          <a:p>
            <a:r>
              <a:rPr lang="ja-JP" altLang="en-US" sz="2000" dirty="0">
                <a:solidFill>
                  <a:srgbClr val="FF0000"/>
                </a:solidFill>
              </a:rPr>
              <a:t>◆</a:t>
            </a:r>
            <a:r>
              <a:rPr lang="ja-JP" altLang="en-US" sz="2000" dirty="0"/>
              <a:t>必要技術</a:t>
            </a:r>
            <a:endParaRPr lang="en-US" altLang="ja-JP" sz="2000" dirty="0"/>
          </a:p>
          <a:p>
            <a:r>
              <a:rPr lang="ja-JP" altLang="en-US" sz="2000" dirty="0"/>
              <a:t>　大規模データの分散処理</a:t>
            </a:r>
            <a:r>
              <a:rPr lang="en-US" altLang="ja-JP" sz="2000" dirty="0"/>
              <a:t>(</a:t>
            </a:r>
            <a:r>
              <a:rPr lang="en-US" altLang="ja-JP" sz="2000" dirty="0" err="1"/>
              <a:t>Hadoop,Spark</a:t>
            </a:r>
            <a:r>
              <a:rPr lang="en-US" altLang="ja-JP" sz="2000" dirty="0"/>
              <a:t>)</a:t>
            </a:r>
          </a:p>
          <a:p>
            <a:r>
              <a:rPr lang="ja-JP" altLang="en-US" sz="2000" dirty="0"/>
              <a:t>　エッジコンピューティング</a:t>
            </a:r>
            <a:endParaRPr lang="en-US" altLang="ja-JP" sz="2000" dirty="0"/>
          </a:p>
          <a:p>
            <a:r>
              <a:rPr lang="ja-JP" altLang="en-US" sz="2000" dirty="0"/>
              <a:t>　</a:t>
            </a:r>
            <a:endParaRPr lang="en-US" altLang="ja-JP" sz="2000" dirty="0"/>
          </a:p>
          <a:p>
            <a:r>
              <a:rPr lang="ja-JP" altLang="en-US" sz="2000" dirty="0"/>
              <a:t>＊セ社単独ではハードルが高い：これを目標に据えるのは難しい</a:t>
            </a:r>
            <a:endParaRPr lang="en-US" altLang="ja-JP" sz="2000" dirty="0"/>
          </a:p>
        </p:txBody>
      </p:sp>
      <p:sp>
        <p:nvSpPr>
          <p:cNvPr id="8" name="テキスト ボックス 7"/>
          <p:cNvSpPr txBox="1"/>
          <p:nvPr/>
        </p:nvSpPr>
        <p:spPr>
          <a:xfrm>
            <a:off x="611560" y="1306503"/>
            <a:ext cx="8207665" cy="1631216"/>
          </a:xfrm>
          <a:prstGeom prst="rect">
            <a:avLst/>
          </a:prstGeom>
          <a:noFill/>
        </p:spPr>
        <p:txBody>
          <a:bodyPr wrap="square" rtlCol="0">
            <a:spAutoFit/>
          </a:bodyPr>
          <a:lstStyle/>
          <a:p>
            <a:r>
              <a:rPr lang="ja-JP" altLang="en-US" sz="2000" dirty="0"/>
              <a:t>音声や文章などの解析技術として</a:t>
            </a:r>
            <a:r>
              <a:rPr lang="en-US" altLang="ja-JP" sz="2000" dirty="0"/>
              <a:t>RNN</a:t>
            </a:r>
            <a:r>
              <a:rPr lang="ja-JP" altLang="en-US" sz="2000" dirty="0" err="1"/>
              <a:t>、</a:t>
            </a:r>
            <a:r>
              <a:rPr lang="en-US" altLang="ja-JP" sz="2000" dirty="0"/>
              <a:t>LSTM</a:t>
            </a:r>
            <a:r>
              <a:rPr lang="ja-JP" altLang="en-US" sz="2000" dirty="0"/>
              <a:t>が発達</a:t>
            </a:r>
            <a:endParaRPr lang="en-US" altLang="ja-JP" sz="2000" dirty="0"/>
          </a:p>
          <a:p>
            <a:r>
              <a:rPr lang="ja-JP" altLang="en-US" sz="2000" dirty="0"/>
              <a:t>生産装置などの時系列データの解析に応用可能</a:t>
            </a:r>
            <a:endParaRPr lang="en-US" altLang="ja-JP" sz="2000" dirty="0"/>
          </a:p>
          <a:p>
            <a:endParaRPr lang="en-US" altLang="ja-JP" sz="2000" dirty="0"/>
          </a:p>
          <a:p>
            <a:r>
              <a:rPr lang="ja-JP" altLang="en-US" sz="2000" dirty="0">
                <a:solidFill>
                  <a:srgbClr val="FF0000"/>
                </a:solidFill>
              </a:rPr>
              <a:t>◆</a:t>
            </a:r>
            <a:r>
              <a:rPr lang="ja-JP" altLang="en-US" sz="2000" dirty="0"/>
              <a:t>必要技術</a:t>
            </a:r>
            <a:endParaRPr lang="en-US" altLang="ja-JP" sz="2000" dirty="0"/>
          </a:p>
          <a:p>
            <a:r>
              <a:rPr lang="ja-JP" altLang="en-US" sz="2000" dirty="0"/>
              <a:t>　</a:t>
            </a:r>
            <a:r>
              <a:rPr lang="en-US" altLang="ja-JP" sz="2000" dirty="0"/>
              <a:t>LSTM</a:t>
            </a:r>
          </a:p>
        </p:txBody>
      </p:sp>
    </p:spTree>
    <p:extLst>
      <p:ext uri="{BB962C8B-B14F-4D97-AF65-F5344CB8AC3E}">
        <p14:creationId xmlns:p14="http://schemas.microsoft.com/office/powerpoint/2010/main" val="2535664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651E5-6C0A-432E-9DC7-F83D034783D9}"/>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512521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BBCC2E-121D-4621-9DD1-87BEB7524F45}"/>
              </a:ext>
            </a:extLst>
          </p:cNvPr>
          <p:cNvSpPr>
            <a:spLocks noGrp="1"/>
          </p:cNvSpPr>
          <p:nvPr>
            <p:ph type="title"/>
          </p:nvPr>
        </p:nvSpPr>
        <p:spPr/>
        <p:txBody>
          <a:bodyPr/>
          <a:lstStyle/>
          <a:p>
            <a:r>
              <a:rPr kumimoji="1" lang="ja-JP" altLang="en-US" dirty="0"/>
              <a:t>シミュレーションと機械学習について</a:t>
            </a:r>
          </a:p>
        </p:txBody>
      </p:sp>
      <p:sp>
        <p:nvSpPr>
          <p:cNvPr id="3" name="楕円 2">
            <a:extLst>
              <a:ext uri="{FF2B5EF4-FFF2-40B4-BE49-F238E27FC236}">
                <a16:creationId xmlns:a16="http://schemas.microsoft.com/office/drawing/2014/main" id="{C2736754-7F27-4432-B0C0-364A074D4EB7}"/>
              </a:ext>
            </a:extLst>
          </p:cNvPr>
          <p:cNvSpPr/>
          <p:nvPr/>
        </p:nvSpPr>
        <p:spPr>
          <a:xfrm>
            <a:off x="107504" y="1218146"/>
            <a:ext cx="4356000" cy="1368152"/>
          </a:xfrm>
          <a:prstGeom prst="ellips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800" dirty="0"/>
              <a:t>シミュレーション</a:t>
            </a:r>
          </a:p>
        </p:txBody>
      </p:sp>
      <p:sp>
        <p:nvSpPr>
          <p:cNvPr id="4" name="楕円 3">
            <a:extLst>
              <a:ext uri="{FF2B5EF4-FFF2-40B4-BE49-F238E27FC236}">
                <a16:creationId xmlns:a16="http://schemas.microsoft.com/office/drawing/2014/main" id="{8F018FAE-C8FD-4536-A7F7-14F413F36776}"/>
              </a:ext>
            </a:extLst>
          </p:cNvPr>
          <p:cNvSpPr/>
          <p:nvPr/>
        </p:nvSpPr>
        <p:spPr>
          <a:xfrm>
            <a:off x="4644008" y="1218146"/>
            <a:ext cx="4356000" cy="1368152"/>
          </a:xfrm>
          <a:prstGeom prst="ellips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800" dirty="0"/>
              <a:t>機械学習</a:t>
            </a:r>
            <a:endParaRPr kumimoji="1" lang="en-US" altLang="ja-JP" sz="2800" dirty="0"/>
          </a:p>
          <a:p>
            <a:pPr algn="ctr"/>
            <a:r>
              <a:rPr lang="ja-JP" altLang="en-US" sz="2800" dirty="0"/>
              <a:t>データサイエンス</a:t>
            </a:r>
            <a:endParaRPr kumimoji="1" lang="ja-JP" altLang="en-US" sz="2800" dirty="0"/>
          </a:p>
        </p:txBody>
      </p:sp>
      <p:sp>
        <p:nvSpPr>
          <p:cNvPr id="5" name="テキスト ボックス 4">
            <a:extLst>
              <a:ext uri="{FF2B5EF4-FFF2-40B4-BE49-F238E27FC236}">
                <a16:creationId xmlns:a16="http://schemas.microsoft.com/office/drawing/2014/main" id="{2E269A4B-8545-40CF-B30E-AE808243FF80}"/>
              </a:ext>
            </a:extLst>
          </p:cNvPr>
          <p:cNvSpPr txBox="1"/>
          <p:nvPr/>
        </p:nvSpPr>
        <p:spPr>
          <a:xfrm>
            <a:off x="539552" y="2852936"/>
            <a:ext cx="5109091" cy="4524315"/>
          </a:xfrm>
          <a:prstGeom prst="rect">
            <a:avLst/>
          </a:prstGeom>
          <a:noFill/>
        </p:spPr>
        <p:txBody>
          <a:bodyPr wrap="none" rtlCol="0">
            <a:spAutoFit/>
          </a:bodyPr>
          <a:lstStyle/>
          <a:p>
            <a:r>
              <a:rPr kumimoji="1" lang="ja-JP" altLang="en-US" sz="3200" dirty="0"/>
              <a:t>違いは？</a:t>
            </a:r>
            <a:endParaRPr kumimoji="1" lang="en-US" altLang="ja-JP" sz="3200" dirty="0"/>
          </a:p>
          <a:p>
            <a:endParaRPr lang="en-US" altLang="ja-JP" sz="3200" dirty="0"/>
          </a:p>
          <a:p>
            <a:r>
              <a:rPr kumimoji="1" lang="ja-JP" altLang="en-US" sz="3200" dirty="0"/>
              <a:t>使い分けは？</a:t>
            </a:r>
            <a:endParaRPr kumimoji="1" lang="en-US" altLang="ja-JP" sz="3200" dirty="0"/>
          </a:p>
          <a:p>
            <a:endParaRPr lang="en-US" altLang="ja-JP" sz="3200" dirty="0"/>
          </a:p>
          <a:p>
            <a:r>
              <a:rPr kumimoji="1" lang="ja-JP" altLang="en-US" sz="3200" dirty="0"/>
              <a:t>どちらがいい？</a:t>
            </a:r>
            <a:endParaRPr kumimoji="1" lang="en-US" altLang="ja-JP" sz="3200" dirty="0"/>
          </a:p>
          <a:p>
            <a:endParaRPr lang="en-US" altLang="ja-JP" sz="3200" dirty="0"/>
          </a:p>
          <a:p>
            <a:r>
              <a:rPr kumimoji="1" lang="ja-JP" altLang="en-US" sz="3200" dirty="0"/>
              <a:t>実験データとの整合性は？</a:t>
            </a:r>
            <a:endParaRPr kumimoji="1" lang="en-US" altLang="ja-JP" sz="3200" dirty="0"/>
          </a:p>
          <a:p>
            <a:endParaRPr lang="en-US" altLang="ja-JP" sz="3200" dirty="0"/>
          </a:p>
          <a:p>
            <a:endParaRPr kumimoji="1" lang="ja-JP" altLang="en-US" sz="3200" dirty="0"/>
          </a:p>
        </p:txBody>
      </p:sp>
    </p:spTree>
    <p:extLst>
      <p:ext uri="{BB962C8B-B14F-4D97-AF65-F5344CB8AC3E}">
        <p14:creationId xmlns:p14="http://schemas.microsoft.com/office/powerpoint/2010/main" val="2079733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0AB386-DCB4-4D39-A520-6926EB054E36}"/>
              </a:ext>
            </a:extLst>
          </p:cNvPr>
          <p:cNvSpPr>
            <a:spLocks noGrp="1"/>
          </p:cNvSpPr>
          <p:nvPr>
            <p:ph type="title"/>
          </p:nvPr>
        </p:nvSpPr>
        <p:spPr/>
        <p:txBody>
          <a:bodyPr/>
          <a:lstStyle/>
          <a:p>
            <a:r>
              <a:rPr kumimoji="1" lang="ja-JP" altLang="en-US" dirty="0"/>
              <a:t>各手法の立ち位置</a:t>
            </a:r>
          </a:p>
        </p:txBody>
      </p:sp>
      <p:sp>
        <p:nvSpPr>
          <p:cNvPr id="9" name="テキスト ボックス 8">
            <a:extLst>
              <a:ext uri="{FF2B5EF4-FFF2-40B4-BE49-F238E27FC236}">
                <a16:creationId xmlns:a16="http://schemas.microsoft.com/office/drawing/2014/main" id="{02935A6D-C632-4019-8474-AC9D0BEC3861}"/>
              </a:ext>
            </a:extLst>
          </p:cNvPr>
          <p:cNvSpPr txBox="1"/>
          <p:nvPr/>
        </p:nvSpPr>
        <p:spPr>
          <a:xfrm>
            <a:off x="3728196" y="3458129"/>
            <a:ext cx="2852063" cy="584775"/>
          </a:xfrm>
          <a:prstGeom prst="rect">
            <a:avLst/>
          </a:prstGeom>
          <a:noFill/>
        </p:spPr>
        <p:txBody>
          <a:bodyPr wrap="none" rtlCol="0">
            <a:spAutoFit/>
          </a:bodyPr>
          <a:lstStyle/>
          <a:p>
            <a:r>
              <a:rPr kumimoji="1" lang="ja-JP" altLang="en-US" sz="3200" dirty="0">
                <a:latin typeface="HGP創英角ﾎﾟｯﾌﾟ体" panose="040B0A00000000000000" pitchFamily="50" charset="-128"/>
                <a:ea typeface="HGP創英角ﾎﾟｯﾌﾟ体" panose="040B0A00000000000000" pitchFamily="50" charset="-128"/>
              </a:rPr>
              <a:t>シミュレーション</a:t>
            </a:r>
          </a:p>
        </p:txBody>
      </p:sp>
      <p:sp>
        <p:nvSpPr>
          <p:cNvPr id="10" name="テキスト ボックス 9">
            <a:extLst>
              <a:ext uri="{FF2B5EF4-FFF2-40B4-BE49-F238E27FC236}">
                <a16:creationId xmlns:a16="http://schemas.microsoft.com/office/drawing/2014/main" id="{4A9982A1-0388-455C-87F2-0BFCC62CACB6}"/>
              </a:ext>
            </a:extLst>
          </p:cNvPr>
          <p:cNvSpPr txBox="1"/>
          <p:nvPr/>
        </p:nvSpPr>
        <p:spPr>
          <a:xfrm>
            <a:off x="3563888" y="5442562"/>
            <a:ext cx="3180679" cy="584775"/>
          </a:xfrm>
          <a:prstGeom prst="rect">
            <a:avLst/>
          </a:prstGeom>
          <a:noFill/>
        </p:spPr>
        <p:txBody>
          <a:bodyPr wrap="none" rtlCol="0">
            <a:spAutoFit/>
          </a:bodyPr>
          <a:lstStyle/>
          <a:p>
            <a:r>
              <a:rPr kumimoji="1" lang="ja-JP" altLang="en-US" sz="3200" dirty="0">
                <a:latin typeface="HGP創英角ﾎﾟｯﾌﾟ体" panose="040B0A00000000000000" pitchFamily="50" charset="-128"/>
                <a:ea typeface="HGP創英角ﾎﾟｯﾌﾟ体" panose="040B0A00000000000000" pitchFamily="50" charset="-128"/>
              </a:rPr>
              <a:t>データサイエンス</a:t>
            </a:r>
          </a:p>
        </p:txBody>
      </p:sp>
      <p:sp>
        <p:nvSpPr>
          <p:cNvPr id="11" name="テキスト ボックス 10">
            <a:extLst>
              <a:ext uri="{FF2B5EF4-FFF2-40B4-BE49-F238E27FC236}">
                <a16:creationId xmlns:a16="http://schemas.microsoft.com/office/drawing/2014/main" id="{483740CB-5328-4361-8F8D-EDE8191619B1}"/>
              </a:ext>
            </a:extLst>
          </p:cNvPr>
          <p:cNvSpPr txBox="1"/>
          <p:nvPr/>
        </p:nvSpPr>
        <p:spPr>
          <a:xfrm>
            <a:off x="4651526" y="1631216"/>
            <a:ext cx="1005403" cy="584775"/>
          </a:xfrm>
          <a:prstGeom prst="rect">
            <a:avLst/>
          </a:prstGeom>
          <a:noFill/>
        </p:spPr>
        <p:txBody>
          <a:bodyPr wrap="none" rtlCol="0">
            <a:spAutoFit/>
          </a:bodyPr>
          <a:lstStyle/>
          <a:p>
            <a:r>
              <a:rPr kumimoji="1" lang="ja-JP" altLang="en-US" sz="3200" dirty="0">
                <a:latin typeface="HGP創英角ﾎﾟｯﾌﾟ体" panose="040B0A00000000000000" pitchFamily="50" charset="-128"/>
                <a:ea typeface="HGP創英角ﾎﾟｯﾌﾟ体" panose="040B0A00000000000000" pitchFamily="50" charset="-128"/>
              </a:rPr>
              <a:t>実験</a:t>
            </a:r>
          </a:p>
        </p:txBody>
      </p:sp>
      <p:sp>
        <p:nvSpPr>
          <p:cNvPr id="12" name="楕円 11">
            <a:extLst>
              <a:ext uri="{FF2B5EF4-FFF2-40B4-BE49-F238E27FC236}">
                <a16:creationId xmlns:a16="http://schemas.microsoft.com/office/drawing/2014/main" id="{22158F17-7AC7-4580-8704-E4792CB4590A}"/>
              </a:ext>
            </a:extLst>
          </p:cNvPr>
          <p:cNvSpPr/>
          <p:nvPr/>
        </p:nvSpPr>
        <p:spPr>
          <a:xfrm>
            <a:off x="1590925" y="1821155"/>
            <a:ext cx="204897" cy="204897"/>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100" dirty="0"/>
              <a:t>1</a:t>
            </a:r>
            <a:endParaRPr kumimoji="1" lang="ja-JP" altLang="en-US" sz="1100" dirty="0"/>
          </a:p>
        </p:txBody>
      </p:sp>
      <p:sp>
        <p:nvSpPr>
          <p:cNvPr id="13" name="楕円 12">
            <a:extLst>
              <a:ext uri="{FF2B5EF4-FFF2-40B4-BE49-F238E27FC236}">
                <a16:creationId xmlns:a16="http://schemas.microsoft.com/office/drawing/2014/main" id="{1FA15F27-8484-4672-A514-CF4A5B26FA86}"/>
              </a:ext>
            </a:extLst>
          </p:cNvPr>
          <p:cNvSpPr/>
          <p:nvPr/>
        </p:nvSpPr>
        <p:spPr>
          <a:xfrm>
            <a:off x="1372961" y="3430104"/>
            <a:ext cx="640824" cy="64082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1</a:t>
            </a:r>
          </a:p>
          <a:p>
            <a:pPr algn="ctr"/>
            <a:r>
              <a:rPr kumimoji="1" lang="en-US" altLang="ja-JP" sz="1200" dirty="0"/>
              <a:t>-100</a:t>
            </a:r>
            <a:endParaRPr kumimoji="1" lang="ja-JP" altLang="en-US" sz="1200" dirty="0"/>
          </a:p>
        </p:txBody>
      </p:sp>
      <p:sp>
        <p:nvSpPr>
          <p:cNvPr id="14" name="楕円 13">
            <a:extLst>
              <a:ext uri="{FF2B5EF4-FFF2-40B4-BE49-F238E27FC236}">
                <a16:creationId xmlns:a16="http://schemas.microsoft.com/office/drawing/2014/main" id="{7BE8F119-A20A-44B0-83BA-3B62F98B99DC}"/>
              </a:ext>
            </a:extLst>
          </p:cNvPr>
          <p:cNvSpPr/>
          <p:nvPr/>
        </p:nvSpPr>
        <p:spPr>
          <a:xfrm>
            <a:off x="686954" y="4728530"/>
            <a:ext cx="2012838" cy="2012838"/>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4000" dirty="0"/>
              <a:t>10</a:t>
            </a:r>
            <a:r>
              <a:rPr kumimoji="1" lang="en-US" altLang="ja-JP" sz="4000" baseline="30000" dirty="0"/>
              <a:t>~9</a:t>
            </a:r>
            <a:endParaRPr kumimoji="1" lang="ja-JP" altLang="en-US" sz="1200" baseline="30000" dirty="0"/>
          </a:p>
        </p:txBody>
      </p:sp>
      <p:sp>
        <p:nvSpPr>
          <p:cNvPr id="15" name="テキスト ボックス 14">
            <a:extLst>
              <a:ext uri="{FF2B5EF4-FFF2-40B4-BE49-F238E27FC236}">
                <a16:creationId xmlns:a16="http://schemas.microsoft.com/office/drawing/2014/main" id="{572F1159-DB54-416B-8FAB-8C6A4BC50DD8}"/>
              </a:ext>
            </a:extLst>
          </p:cNvPr>
          <p:cNvSpPr txBox="1"/>
          <p:nvPr/>
        </p:nvSpPr>
        <p:spPr>
          <a:xfrm>
            <a:off x="138790" y="836712"/>
            <a:ext cx="3066865" cy="461665"/>
          </a:xfrm>
          <a:prstGeom prst="rect">
            <a:avLst/>
          </a:prstGeom>
          <a:noFill/>
        </p:spPr>
        <p:txBody>
          <a:bodyPr wrap="none" rtlCol="0">
            <a:spAutoFit/>
          </a:bodyPr>
          <a:lstStyle/>
          <a:p>
            <a:r>
              <a:rPr kumimoji="1" lang="ja-JP" altLang="en-US" sz="2400" dirty="0">
                <a:solidFill>
                  <a:schemeClr val="accent4">
                    <a:lumMod val="75000"/>
                  </a:schemeClr>
                </a:solidFill>
                <a:latin typeface="HGP創英角ﾎﾟｯﾌﾟ体" panose="040B0A00000000000000" pitchFamily="50" charset="-128"/>
                <a:ea typeface="HGP創英角ﾎﾟｯﾌﾟ体" panose="040B0A00000000000000" pitchFamily="50" charset="-128"/>
              </a:rPr>
              <a:t>評価できるサンプル数</a:t>
            </a:r>
          </a:p>
        </p:txBody>
      </p:sp>
      <p:sp>
        <p:nvSpPr>
          <p:cNvPr id="16" name="テキスト ボックス 15">
            <a:extLst>
              <a:ext uri="{FF2B5EF4-FFF2-40B4-BE49-F238E27FC236}">
                <a16:creationId xmlns:a16="http://schemas.microsoft.com/office/drawing/2014/main" id="{D8E20303-6670-4CF2-BBF8-49F1B674830D}"/>
              </a:ext>
            </a:extLst>
          </p:cNvPr>
          <p:cNvSpPr txBox="1"/>
          <p:nvPr/>
        </p:nvSpPr>
        <p:spPr>
          <a:xfrm>
            <a:off x="7524328" y="839261"/>
            <a:ext cx="800219" cy="461665"/>
          </a:xfrm>
          <a:prstGeom prst="rect">
            <a:avLst/>
          </a:prstGeom>
          <a:noFill/>
        </p:spPr>
        <p:txBody>
          <a:bodyPr wrap="none" rtlCol="0">
            <a:spAutoFit/>
          </a:bodyPr>
          <a:lstStyle/>
          <a:p>
            <a:r>
              <a:rPr kumimoji="1" lang="ja-JP" altLang="en-US" sz="2400"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精度</a:t>
            </a:r>
          </a:p>
        </p:txBody>
      </p:sp>
      <p:cxnSp>
        <p:nvCxnSpPr>
          <p:cNvPr id="18" name="直線コネクタ 17">
            <a:extLst>
              <a:ext uri="{FF2B5EF4-FFF2-40B4-BE49-F238E27FC236}">
                <a16:creationId xmlns:a16="http://schemas.microsoft.com/office/drawing/2014/main" id="{9EFED75A-B41A-4DC2-9D26-699CC42A2478}"/>
              </a:ext>
            </a:extLst>
          </p:cNvPr>
          <p:cNvCxnSpPr/>
          <p:nvPr/>
        </p:nvCxnSpPr>
        <p:spPr>
          <a:xfrm>
            <a:off x="7236296" y="1923603"/>
            <a:ext cx="1512168"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9" name="直線コネクタ 18">
            <a:extLst>
              <a:ext uri="{FF2B5EF4-FFF2-40B4-BE49-F238E27FC236}">
                <a16:creationId xmlns:a16="http://schemas.microsoft.com/office/drawing/2014/main" id="{0428027E-F672-4276-A75C-5DFAE0F2F354}"/>
              </a:ext>
            </a:extLst>
          </p:cNvPr>
          <p:cNvCxnSpPr>
            <a:cxnSpLocks/>
          </p:cNvCxnSpPr>
          <p:nvPr/>
        </p:nvCxnSpPr>
        <p:spPr>
          <a:xfrm>
            <a:off x="7236296" y="3750516"/>
            <a:ext cx="1080120"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0" name="直線コネクタ 19">
            <a:extLst>
              <a:ext uri="{FF2B5EF4-FFF2-40B4-BE49-F238E27FC236}">
                <a16:creationId xmlns:a16="http://schemas.microsoft.com/office/drawing/2014/main" id="{A521FC6A-D26E-4F87-B90F-4D489C023BB3}"/>
              </a:ext>
            </a:extLst>
          </p:cNvPr>
          <p:cNvCxnSpPr>
            <a:cxnSpLocks/>
          </p:cNvCxnSpPr>
          <p:nvPr/>
        </p:nvCxnSpPr>
        <p:spPr>
          <a:xfrm>
            <a:off x="7236296" y="5734949"/>
            <a:ext cx="864096"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30680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CEB15-9184-4800-9156-6F8D66BE2964}"/>
              </a:ext>
            </a:extLst>
          </p:cNvPr>
          <p:cNvSpPr>
            <a:spLocks noGrp="1"/>
          </p:cNvSpPr>
          <p:nvPr>
            <p:ph type="title"/>
          </p:nvPr>
        </p:nvSpPr>
        <p:spPr/>
        <p:txBody>
          <a:bodyPr/>
          <a:lstStyle/>
          <a:p>
            <a:r>
              <a:rPr kumimoji="1" lang="ja-JP" altLang="en-US" dirty="0"/>
              <a:t>使い分け</a:t>
            </a:r>
          </a:p>
        </p:txBody>
      </p:sp>
      <p:sp>
        <p:nvSpPr>
          <p:cNvPr id="3" name="テキスト ボックス 2">
            <a:extLst>
              <a:ext uri="{FF2B5EF4-FFF2-40B4-BE49-F238E27FC236}">
                <a16:creationId xmlns:a16="http://schemas.microsoft.com/office/drawing/2014/main" id="{60F88586-6C2D-40B4-8035-C64654424C73}"/>
              </a:ext>
            </a:extLst>
          </p:cNvPr>
          <p:cNvSpPr txBox="1"/>
          <p:nvPr/>
        </p:nvSpPr>
        <p:spPr>
          <a:xfrm>
            <a:off x="107504" y="758309"/>
            <a:ext cx="9081956" cy="5262979"/>
          </a:xfrm>
          <a:prstGeom prst="rect">
            <a:avLst/>
          </a:prstGeom>
          <a:noFill/>
        </p:spPr>
        <p:txBody>
          <a:bodyPr wrap="square" rtlCol="0">
            <a:spAutoFit/>
          </a:bodyPr>
          <a:lstStyle/>
          <a:p>
            <a:r>
              <a:rPr lang="ja-JP" altLang="en-US" sz="2400" dirty="0"/>
              <a:t>①</a:t>
            </a:r>
            <a:r>
              <a:rPr kumimoji="1" lang="ja-JP" altLang="en-US" sz="2400" dirty="0"/>
              <a:t>実験では</a:t>
            </a:r>
            <a:r>
              <a:rPr lang="ja-JP" altLang="en-US" sz="2400" dirty="0"/>
              <a:t>１日</a:t>
            </a:r>
            <a:r>
              <a:rPr kumimoji="1" lang="ja-JP" altLang="en-US" sz="2400" dirty="0"/>
              <a:t>数サンプルしかできない場合</a:t>
            </a:r>
            <a:endParaRPr kumimoji="1" lang="en-US" altLang="ja-JP" sz="2400" dirty="0"/>
          </a:p>
          <a:p>
            <a:endParaRPr kumimoji="1" lang="en-US" altLang="ja-JP" sz="2400" dirty="0"/>
          </a:p>
          <a:p>
            <a:r>
              <a:rPr kumimoji="1" lang="ja-JP" altLang="en-US" sz="2400" dirty="0"/>
              <a:t>　</a:t>
            </a:r>
            <a:r>
              <a:rPr kumimoji="1" lang="en-US" altLang="ja-JP" sz="2400" dirty="0"/>
              <a:t>a:</a:t>
            </a:r>
            <a:r>
              <a:rPr kumimoji="1" lang="ja-JP" altLang="en-US" sz="2400" dirty="0"/>
              <a:t>シミュレーションができる分野</a:t>
            </a:r>
            <a:endParaRPr kumimoji="1" lang="en-US" altLang="ja-JP" sz="2400" dirty="0"/>
          </a:p>
          <a:p>
            <a:r>
              <a:rPr lang="ja-JP" altLang="en-US" sz="2400" dirty="0"/>
              <a:t>　　・</a:t>
            </a:r>
            <a:r>
              <a:rPr lang="ja-JP" altLang="en-US" sz="2400" dirty="0">
                <a:solidFill>
                  <a:srgbClr val="0070C0"/>
                </a:solidFill>
              </a:rPr>
              <a:t>基本的にはシミュレーションを使う</a:t>
            </a:r>
            <a:r>
              <a:rPr lang="ja-JP" altLang="en-US" sz="2400" dirty="0"/>
              <a:t>べき</a:t>
            </a:r>
            <a:endParaRPr lang="en-US" altLang="ja-JP" sz="2400" dirty="0"/>
          </a:p>
          <a:p>
            <a:r>
              <a:rPr lang="ja-JP" altLang="en-US" sz="2400" dirty="0"/>
              <a:t>　　</a:t>
            </a:r>
            <a:endParaRPr lang="en-US" altLang="ja-JP" sz="2400" dirty="0"/>
          </a:p>
          <a:p>
            <a:r>
              <a:rPr lang="ja-JP" altLang="en-US" sz="2400" dirty="0"/>
              <a:t>　　・検討すべき空間が広く、全検討ができない場合</a:t>
            </a:r>
            <a:endParaRPr lang="en-US" altLang="ja-JP" sz="2400" dirty="0"/>
          </a:p>
          <a:p>
            <a:r>
              <a:rPr lang="ja-JP" altLang="en-US" sz="2400" dirty="0"/>
              <a:t>　　　・シミュレーション結果を基にデータサイエンス</a:t>
            </a:r>
            <a:endParaRPr lang="en-US" altLang="ja-JP" sz="2400" dirty="0"/>
          </a:p>
          <a:p>
            <a:r>
              <a:rPr kumimoji="1" lang="en-US" altLang="ja-JP" sz="2400" dirty="0"/>
              <a:t>	</a:t>
            </a:r>
            <a:r>
              <a:rPr kumimoji="1" lang="ja-JP" altLang="en-US" sz="2400" dirty="0"/>
              <a:t>・実験結果を基にデータサイエンス</a:t>
            </a:r>
            <a:endParaRPr kumimoji="1" lang="en-US" altLang="ja-JP" sz="2400" dirty="0"/>
          </a:p>
          <a:p>
            <a:endParaRPr lang="en-US" altLang="ja-JP" sz="2400" dirty="0"/>
          </a:p>
          <a:p>
            <a:r>
              <a:rPr kumimoji="1" lang="ja-JP" altLang="en-US" sz="2400" dirty="0"/>
              <a:t>　</a:t>
            </a:r>
            <a:r>
              <a:rPr kumimoji="1" lang="en-US" altLang="ja-JP" sz="2400" dirty="0"/>
              <a:t>b:</a:t>
            </a:r>
            <a:r>
              <a:rPr kumimoji="1" lang="ja-JP" altLang="en-US" sz="2400" dirty="0"/>
              <a:t>シミュレーションができない分野（物理がわからない分野）</a:t>
            </a:r>
            <a:endParaRPr kumimoji="1" lang="en-US" altLang="ja-JP" sz="2400" dirty="0"/>
          </a:p>
          <a:p>
            <a:r>
              <a:rPr lang="ja-JP" altLang="en-US" sz="2400" dirty="0"/>
              <a:t>　　・実験結果を基にデータサイエンス</a:t>
            </a:r>
            <a:endParaRPr kumimoji="1" lang="en-US" altLang="ja-JP" sz="2400" dirty="0"/>
          </a:p>
          <a:p>
            <a:endParaRPr lang="en-US" altLang="ja-JP" sz="2400" dirty="0"/>
          </a:p>
          <a:p>
            <a:r>
              <a:rPr lang="ja-JP" altLang="en-US" sz="2400" dirty="0"/>
              <a:t>②実験で十分な試行数がこなせる場合</a:t>
            </a:r>
            <a:endParaRPr lang="en-US" altLang="ja-JP" sz="2400" dirty="0"/>
          </a:p>
          <a:p>
            <a:r>
              <a:rPr kumimoji="1" lang="ja-JP" altLang="en-US" sz="2400" dirty="0"/>
              <a:t>　　・実験する</a:t>
            </a:r>
            <a:endParaRPr kumimoji="1" lang="en-US" altLang="ja-JP" sz="2400" dirty="0"/>
          </a:p>
        </p:txBody>
      </p:sp>
      <p:sp>
        <p:nvSpPr>
          <p:cNvPr id="4" name="テキスト ボックス 3">
            <a:extLst>
              <a:ext uri="{FF2B5EF4-FFF2-40B4-BE49-F238E27FC236}">
                <a16:creationId xmlns:a16="http://schemas.microsoft.com/office/drawing/2014/main" id="{FD0F8203-18A6-4AEF-BB5D-0452DA4A584E}"/>
              </a:ext>
            </a:extLst>
          </p:cNvPr>
          <p:cNvSpPr txBox="1"/>
          <p:nvPr/>
        </p:nvSpPr>
        <p:spPr>
          <a:xfrm>
            <a:off x="170795" y="6093296"/>
            <a:ext cx="8802410"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ja-JP" altLang="en-US" sz="2800" dirty="0"/>
              <a:t>探索すべき空間の広さに応じて、用いる手法を変える</a:t>
            </a:r>
          </a:p>
        </p:txBody>
      </p:sp>
    </p:spTree>
    <p:extLst>
      <p:ext uri="{BB962C8B-B14F-4D97-AF65-F5344CB8AC3E}">
        <p14:creationId xmlns:p14="http://schemas.microsoft.com/office/powerpoint/2010/main" val="101750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B09D6-3DAB-44B3-B93C-D81BAC2843FA}"/>
              </a:ext>
            </a:extLst>
          </p:cNvPr>
          <p:cNvSpPr>
            <a:spLocks noGrp="1"/>
          </p:cNvSpPr>
          <p:nvPr>
            <p:ph type="title"/>
          </p:nvPr>
        </p:nvSpPr>
        <p:spPr/>
        <p:txBody>
          <a:bodyPr/>
          <a:lstStyle/>
          <a:p>
            <a:r>
              <a:rPr kumimoji="1" lang="ja-JP" altLang="en-US" dirty="0"/>
              <a:t>機械学習のメリット</a:t>
            </a:r>
          </a:p>
        </p:txBody>
      </p:sp>
      <p:sp>
        <p:nvSpPr>
          <p:cNvPr id="3" name="テキスト ボックス 2">
            <a:extLst>
              <a:ext uri="{FF2B5EF4-FFF2-40B4-BE49-F238E27FC236}">
                <a16:creationId xmlns:a16="http://schemas.microsoft.com/office/drawing/2014/main" id="{CC3E4901-7279-4F80-AFE6-DE47D2F56E2D}"/>
              </a:ext>
            </a:extLst>
          </p:cNvPr>
          <p:cNvSpPr txBox="1"/>
          <p:nvPr/>
        </p:nvSpPr>
        <p:spPr>
          <a:xfrm>
            <a:off x="899592" y="1720840"/>
            <a:ext cx="7571303" cy="3416320"/>
          </a:xfrm>
          <a:prstGeom prst="rect">
            <a:avLst/>
          </a:prstGeom>
          <a:noFill/>
        </p:spPr>
        <p:txBody>
          <a:bodyPr wrap="none" rtlCol="0">
            <a:spAutoFit/>
          </a:bodyPr>
          <a:lstStyle/>
          <a:p>
            <a:r>
              <a:rPr kumimoji="1" lang="ja-JP" altLang="en-US" sz="3600" dirty="0"/>
              <a:t>機械学習に求めるべき</a:t>
            </a:r>
            <a:r>
              <a:rPr lang="ja-JP" altLang="en-US" sz="3600" dirty="0"/>
              <a:t>メリットは</a:t>
            </a:r>
            <a:endParaRPr kumimoji="1" lang="en-US" altLang="ja-JP" sz="3600" dirty="0"/>
          </a:p>
          <a:p>
            <a:r>
              <a:rPr kumimoji="1" lang="ja-JP" altLang="en-US" sz="3600" dirty="0"/>
              <a:t>探索可能なサンプル数が多いこと</a:t>
            </a:r>
            <a:endParaRPr kumimoji="1" lang="en-US" altLang="ja-JP" sz="3600" dirty="0"/>
          </a:p>
          <a:p>
            <a:endParaRPr lang="en-US" altLang="ja-JP" sz="3600" dirty="0"/>
          </a:p>
          <a:p>
            <a:endParaRPr kumimoji="1" lang="en-US" altLang="ja-JP" sz="3600" dirty="0"/>
          </a:p>
          <a:p>
            <a:r>
              <a:rPr lang="ja-JP" altLang="en-US" sz="3600" dirty="0"/>
              <a:t>精度は良いに越したことはないが、</a:t>
            </a:r>
            <a:endParaRPr lang="en-US" altLang="ja-JP" sz="3600" dirty="0"/>
          </a:p>
          <a:p>
            <a:r>
              <a:rPr lang="ja-JP" altLang="en-US" sz="3600" dirty="0"/>
              <a:t>最重要は</a:t>
            </a:r>
            <a:r>
              <a:rPr lang="ja-JP" altLang="en-US" sz="3600" dirty="0">
                <a:solidFill>
                  <a:srgbClr val="FF0000"/>
                </a:solidFill>
              </a:rPr>
              <a:t>精度ではなく数</a:t>
            </a:r>
            <a:endParaRPr kumimoji="1" lang="en-US" altLang="ja-JP" sz="3600" dirty="0">
              <a:solidFill>
                <a:srgbClr val="FF0000"/>
              </a:solidFill>
            </a:endParaRPr>
          </a:p>
        </p:txBody>
      </p:sp>
    </p:spTree>
    <p:extLst>
      <p:ext uri="{BB962C8B-B14F-4D97-AF65-F5344CB8AC3E}">
        <p14:creationId xmlns:p14="http://schemas.microsoft.com/office/powerpoint/2010/main" val="127635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234CB-67E1-4627-BF9B-B669DE76EC7B}"/>
              </a:ext>
            </a:extLst>
          </p:cNvPr>
          <p:cNvSpPr>
            <a:spLocks noGrp="1"/>
          </p:cNvSpPr>
          <p:nvPr>
            <p:ph type="title"/>
          </p:nvPr>
        </p:nvSpPr>
        <p:spPr/>
        <p:txBody>
          <a:bodyPr/>
          <a:lstStyle/>
          <a:p>
            <a:r>
              <a:rPr kumimoji="1" lang="ja-JP" altLang="en-US" dirty="0"/>
              <a:t>画像分野以外では？</a:t>
            </a:r>
          </a:p>
        </p:txBody>
      </p:sp>
      <p:grpSp>
        <p:nvGrpSpPr>
          <p:cNvPr id="3" name="グループ化 2">
            <a:extLst>
              <a:ext uri="{FF2B5EF4-FFF2-40B4-BE49-F238E27FC236}">
                <a16:creationId xmlns:a16="http://schemas.microsoft.com/office/drawing/2014/main" id="{E6AA6059-8E59-4386-9898-F28E4B9AAFBA}"/>
              </a:ext>
            </a:extLst>
          </p:cNvPr>
          <p:cNvGrpSpPr/>
          <p:nvPr/>
        </p:nvGrpSpPr>
        <p:grpSpPr>
          <a:xfrm>
            <a:off x="529458" y="1182905"/>
            <a:ext cx="1962219" cy="1457370"/>
            <a:chOff x="363734" y="4278259"/>
            <a:chExt cx="1962219" cy="1457370"/>
          </a:xfrm>
        </p:grpSpPr>
        <p:sp>
          <p:nvSpPr>
            <p:cNvPr id="4" name="楕円 3">
              <a:extLst>
                <a:ext uri="{FF2B5EF4-FFF2-40B4-BE49-F238E27FC236}">
                  <a16:creationId xmlns:a16="http://schemas.microsoft.com/office/drawing/2014/main" id="{4145170A-641A-4162-BE6E-693CA2897CF5}"/>
                </a:ext>
              </a:extLst>
            </p:cNvPr>
            <p:cNvSpPr/>
            <p:nvPr/>
          </p:nvSpPr>
          <p:spPr>
            <a:xfrm>
              <a:off x="709405" y="4644135"/>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C</a:t>
              </a:r>
              <a:endParaRPr kumimoji="1" lang="ja-JP" altLang="en-US" dirty="0"/>
            </a:p>
          </p:txBody>
        </p:sp>
        <p:sp>
          <p:nvSpPr>
            <p:cNvPr id="5" name="楕円 4">
              <a:extLst>
                <a:ext uri="{FF2B5EF4-FFF2-40B4-BE49-F238E27FC236}">
                  <a16:creationId xmlns:a16="http://schemas.microsoft.com/office/drawing/2014/main" id="{5EC0944F-2CA4-4E4F-AC5B-9A01364E5A77}"/>
                </a:ext>
              </a:extLst>
            </p:cNvPr>
            <p:cNvSpPr/>
            <p:nvPr/>
          </p:nvSpPr>
          <p:spPr>
            <a:xfrm>
              <a:off x="1293226" y="4635717"/>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C</a:t>
              </a:r>
              <a:endParaRPr kumimoji="1" lang="ja-JP" altLang="en-US" dirty="0"/>
            </a:p>
          </p:txBody>
        </p:sp>
        <p:sp>
          <p:nvSpPr>
            <p:cNvPr id="6" name="楕円 5">
              <a:extLst>
                <a:ext uri="{FF2B5EF4-FFF2-40B4-BE49-F238E27FC236}">
                  <a16:creationId xmlns:a16="http://schemas.microsoft.com/office/drawing/2014/main" id="{A8EA6862-0CAD-492A-9D2B-C33EED2222F3}"/>
                </a:ext>
              </a:extLst>
            </p:cNvPr>
            <p:cNvSpPr/>
            <p:nvPr/>
          </p:nvSpPr>
          <p:spPr>
            <a:xfrm>
              <a:off x="1711717" y="4655661"/>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C</a:t>
              </a:r>
              <a:endParaRPr kumimoji="1" lang="ja-JP" altLang="en-US" dirty="0"/>
            </a:p>
          </p:txBody>
        </p:sp>
        <p:sp>
          <p:nvSpPr>
            <p:cNvPr id="7" name="楕円 6">
              <a:extLst>
                <a:ext uri="{FF2B5EF4-FFF2-40B4-BE49-F238E27FC236}">
                  <a16:creationId xmlns:a16="http://schemas.microsoft.com/office/drawing/2014/main" id="{5F1B7072-F6BE-4005-B69D-27F9138908FB}"/>
                </a:ext>
              </a:extLst>
            </p:cNvPr>
            <p:cNvSpPr/>
            <p:nvPr/>
          </p:nvSpPr>
          <p:spPr>
            <a:xfrm>
              <a:off x="727319" y="5104662"/>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O</a:t>
              </a:r>
              <a:endParaRPr kumimoji="1" lang="ja-JP" altLang="en-US" dirty="0"/>
            </a:p>
          </p:txBody>
        </p:sp>
        <p:cxnSp>
          <p:nvCxnSpPr>
            <p:cNvPr id="8" name="直線コネクタ 7">
              <a:extLst>
                <a:ext uri="{FF2B5EF4-FFF2-40B4-BE49-F238E27FC236}">
                  <a16:creationId xmlns:a16="http://schemas.microsoft.com/office/drawing/2014/main" id="{7FD76070-01BA-4BC1-9A2D-B0BDE92DE78D}"/>
                </a:ext>
              </a:extLst>
            </p:cNvPr>
            <p:cNvCxnSpPr>
              <a:cxnSpLocks/>
              <a:stCxn id="5" idx="5"/>
              <a:endCxn id="6" idx="3"/>
            </p:cNvCxnSpPr>
            <p:nvPr/>
          </p:nvCxnSpPr>
          <p:spPr>
            <a:xfrm>
              <a:off x="1529660" y="4872151"/>
              <a:ext cx="222623" cy="199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2D7EE95-9E7D-4260-B95E-BDDFC1D3F7CE}"/>
                </a:ext>
              </a:extLst>
            </p:cNvPr>
            <p:cNvCxnSpPr>
              <a:stCxn id="5" idx="7"/>
              <a:endCxn id="6" idx="1"/>
            </p:cNvCxnSpPr>
            <p:nvPr/>
          </p:nvCxnSpPr>
          <p:spPr>
            <a:xfrm>
              <a:off x="1529660" y="4676283"/>
              <a:ext cx="222623" cy="199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DA64EDC-9FFE-4A83-A6FA-8F28B51512E3}"/>
                </a:ext>
              </a:extLst>
            </p:cNvPr>
            <p:cNvCxnSpPr>
              <a:stCxn id="4" idx="6"/>
              <a:endCxn id="5" idx="2"/>
            </p:cNvCxnSpPr>
            <p:nvPr/>
          </p:nvCxnSpPr>
          <p:spPr>
            <a:xfrm flipV="1">
              <a:off x="986405" y="4774217"/>
              <a:ext cx="306821" cy="84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5A2A7544-9C9D-4E36-8499-587B365B14D9}"/>
                </a:ext>
              </a:extLst>
            </p:cNvPr>
            <p:cNvSpPr/>
            <p:nvPr/>
          </p:nvSpPr>
          <p:spPr>
            <a:xfrm>
              <a:off x="363734" y="5458629"/>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cxnSp>
          <p:nvCxnSpPr>
            <p:cNvPr id="12" name="直線コネクタ 11">
              <a:extLst>
                <a:ext uri="{FF2B5EF4-FFF2-40B4-BE49-F238E27FC236}">
                  <a16:creationId xmlns:a16="http://schemas.microsoft.com/office/drawing/2014/main" id="{A1602D69-A249-44C6-8AC8-11B656798659}"/>
                </a:ext>
              </a:extLst>
            </p:cNvPr>
            <p:cNvCxnSpPr>
              <a:cxnSpLocks/>
              <a:stCxn id="4" idx="4"/>
              <a:endCxn id="7" idx="0"/>
            </p:cNvCxnSpPr>
            <p:nvPr/>
          </p:nvCxnSpPr>
          <p:spPr>
            <a:xfrm>
              <a:off x="847905" y="4921135"/>
              <a:ext cx="17914" cy="183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2468267-BE3C-4F8E-AEE8-4B2BAE84B230}"/>
                </a:ext>
              </a:extLst>
            </p:cNvPr>
            <p:cNvCxnSpPr>
              <a:cxnSpLocks/>
              <a:stCxn id="7" idx="3"/>
              <a:endCxn id="11" idx="7"/>
            </p:cNvCxnSpPr>
            <p:nvPr/>
          </p:nvCxnSpPr>
          <p:spPr>
            <a:xfrm flipH="1">
              <a:off x="600168" y="5341096"/>
              <a:ext cx="167717" cy="158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A956D331-C745-412B-BA2E-38A6EA1DDC2E}"/>
                </a:ext>
              </a:extLst>
            </p:cNvPr>
            <p:cNvSpPr/>
            <p:nvPr/>
          </p:nvSpPr>
          <p:spPr>
            <a:xfrm>
              <a:off x="363734" y="4347427"/>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15" name="楕円 14">
              <a:extLst>
                <a:ext uri="{FF2B5EF4-FFF2-40B4-BE49-F238E27FC236}">
                  <a16:creationId xmlns:a16="http://schemas.microsoft.com/office/drawing/2014/main" id="{3A6138C4-A874-47DA-B6B7-7FECE2127A60}"/>
                </a:ext>
              </a:extLst>
            </p:cNvPr>
            <p:cNvSpPr/>
            <p:nvPr/>
          </p:nvSpPr>
          <p:spPr>
            <a:xfrm>
              <a:off x="986405" y="4278259"/>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16" name="楕円 15">
              <a:extLst>
                <a:ext uri="{FF2B5EF4-FFF2-40B4-BE49-F238E27FC236}">
                  <a16:creationId xmlns:a16="http://schemas.microsoft.com/office/drawing/2014/main" id="{78D932EC-37A3-41FB-BD16-70ECCFA73296}"/>
                </a:ext>
              </a:extLst>
            </p:cNvPr>
            <p:cNvSpPr/>
            <p:nvPr/>
          </p:nvSpPr>
          <p:spPr>
            <a:xfrm>
              <a:off x="1284310" y="5076356"/>
              <a:ext cx="292299"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17" name="楕円 16">
              <a:extLst>
                <a:ext uri="{FF2B5EF4-FFF2-40B4-BE49-F238E27FC236}">
                  <a16:creationId xmlns:a16="http://schemas.microsoft.com/office/drawing/2014/main" id="{3B9FEE63-1482-40FF-8493-51F4F44CB1F5}"/>
                </a:ext>
              </a:extLst>
            </p:cNvPr>
            <p:cNvSpPr/>
            <p:nvPr/>
          </p:nvSpPr>
          <p:spPr>
            <a:xfrm>
              <a:off x="2048953" y="4301694"/>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18" name="楕円 17">
              <a:extLst>
                <a:ext uri="{FF2B5EF4-FFF2-40B4-BE49-F238E27FC236}">
                  <a16:creationId xmlns:a16="http://schemas.microsoft.com/office/drawing/2014/main" id="{6F30683C-5D69-4B1C-81E0-A2FEFEE19B5D}"/>
                </a:ext>
              </a:extLst>
            </p:cNvPr>
            <p:cNvSpPr/>
            <p:nvPr/>
          </p:nvSpPr>
          <p:spPr>
            <a:xfrm>
              <a:off x="2047584" y="4948038"/>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cxnSp>
          <p:nvCxnSpPr>
            <p:cNvPr id="19" name="直線コネクタ 18">
              <a:extLst>
                <a:ext uri="{FF2B5EF4-FFF2-40B4-BE49-F238E27FC236}">
                  <a16:creationId xmlns:a16="http://schemas.microsoft.com/office/drawing/2014/main" id="{288A46B9-274E-42F1-80B8-9CAEB088C31B}"/>
                </a:ext>
              </a:extLst>
            </p:cNvPr>
            <p:cNvCxnSpPr>
              <a:cxnSpLocks/>
              <a:stCxn id="14" idx="5"/>
              <a:endCxn id="4" idx="1"/>
            </p:cNvCxnSpPr>
            <p:nvPr/>
          </p:nvCxnSpPr>
          <p:spPr>
            <a:xfrm>
              <a:off x="600168" y="4583861"/>
              <a:ext cx="149803" cy="100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22B4445-3F0F-4B72-8DEF-20810DD40018}"/>
                </a:ext>
              </a:extLst>
            </p:cNvPr>
            <p:cNvCxnSpPr>
              <a:cxnSpLocks/>
              <a:stCxn id="15" idx="3"/>
              <a:endCxn id="4" idx="0"/>
            </p:cNvCxnSpPr>
            <p:nvPr/>
          </p:nvCxnSpPr>
          <p:spPr>
            <a:xfrm flipH="1">
              <a:off x="847905" y="4514693"/>
              <a:ext cx="179066" cy="1294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A32B971-05C5-4409-9E5B-94C621163C19}"/>
                </a:ext>
              </a:extLst>
            </p:cNvPr>
            <p:cNvCxnSpPr>
              <a:cxnSpLocks/>
              <a:stCxn id="5" idx="4"/>
              <a:endCxn id="16" idx="0"/>
            </p:cNvCxnSpPr>
            <p:nvPr/>
          </p:nvCxnSpPr>
          <p:spPr>
            <a:xfrm flipH="1">
              <a:off x="1430460" y="4912717"/>
              <a:ext cx="1266" cy="163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CF0D335-82AF-4DEA-B4D6-42A23D3F7DE3}"/>
                </a:ext>
              </a:extLst>
            </p:cNvPr>
            <p:cNvCxnSpPr>
              <a:cxnSpLocks/>
              <a:stCxn id="6" idx="5"/>
              <a:endCxn id="18" idx="1"/>
            </p:cNvCxnSpPr>
            <p:nvPr/>
          </p:nvCxnSpPr>
          <p:spPr>
            <a:xfrm>
              <a:off x="1948151" y="4892095"/>
              <a:ext cx="139999" cy="965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B2BA4BCF-4A99-4ED2-9017-50340D9C6A87}"/>
                </a:ext>
              </a:extLst>
            </p:cNvPr>
            <p:cNvCxnSpPr>
              <a:cxnSpLocks/>
              <a:stCxn id="6" idx="7"/>
              <a:endCxn id="17" idx="3"/>
            </p:cNvCxnSpPr>
            <p:nvPr/>
          </p:nvCxnSpPr>
          <p:spPr>
            <a:xfrm flipV="1">
              <a:off x="1948151" y="4538128"/>
              <a:ext cx="141368" cy="158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6D35E52C-45EE-48E6-A462-724B67F40BFE}"/>
              </a:ext>
            </a:extLst>
          </p:cNvPr>
          <p:cNvSpPr txBox="1"/>
          <p:nvPr/>
        </p:nvSpPr>
        <p:spPr>
          <a:xfrm>
            <a:off x="2869732" y="1013747"/>
            <a:ext cx="5715000" cy="2031325"/>
          </a:xfrm>
          <a:prstGeom prst="rect">
            <a:avLst/>
          </a:prstGeom>
          <a:noFill/>
        </p:spPr>
        <p:txBody>
          <a:bodyPr wrap="square" rtlCol="0">
            <a:spAutoFit/>
          </a:bodyPr>
          <a:lstStyle/>
          <a:p>
            <a:r>
              <a:rPr lang="ja-JP" altLang="en-US" sz="3200" dirty="0">
                <a:solidFill>
                  <a:srgbClr val="0070C0"/>
                </a:solidFill>
              </a:rPr>
              <a:t>化合物</a:t>
            </a:r>
            <a:endParaRPr lang="en-US" altLang="ja-JP" sz="3200" dirty="0">
              <a:solidFill>
                <a:srgbClr val="0070C0"/>
              </a:solidFill>
            </a:endParaRPr>
          </a:p>
          <a:p>
            <a:r>
              <a:rPr lang="ja-JP" altLang="en-US" sz="2400" dirty="0"/>
              <a:t>　隣接原子の影響を畳み込み</a:t>
            </a:r>
            <a:endParaRPr lang="en-US" altLang="ja-JP" sz="2400" dirty="0"/>
          </a:p>
          <a:p>
            <a:endParaRPr lang="en-US" altLang="ja-JP" sz="1600" dirty="0"/>
          </a:p>
          <a:p>
            <a:r>
              <a:rPr lang="ja-JP" altLang="en-US" sz="1600" dirty="0">
                <a:solidFill>
                  <a:srgbClr val="0070C0"/>
                </a:solidFill>
              </a:rPr>
              <a:t>グラフ畳み込み、</a:t>
            </a:r>
            <a:r>
              <a:rPr lang="en-US" altLang="ja-JP" sz="1600" dirty="0">
                <a:solidFill>
                  <a:srgbClr val="0070C0"/>
                </a:solidFill>
              </a:rPr>
              <a:t>Message Passing Neural Network</a:t>
            </a:r>
            <a:endParaRPr lang="en-US" altLang="ja-JP" sz="1400" dirty="0">
              <a:solidFill>
                <a:srgbClr val="0070C0"/>
              </a:solidFill>
            </a:endParaRPr>
          </a:p>
          <a:p>
            <a:r>
              <a:rPr lang="ja-JP" altLang="en-US" sz="1400" dirty="0"/>
              <a:t>＊画像よりは複雑な計算が必要</a:t>
            </a:r>
            <a:endParaRPr lang="en-US" altLang="ja-JP" sz="1400" dirty="0"/>
          </a:p>
          <a:p>
            <a:endParaRPr kumimoji="1" lang="ja-JP" altLang="en-US" sz="2400" dirty="0"/>
          </a:p>
        </p:txBody>
      </p:sp>
      <p:pic>
        <p:nvPicPr>
          <p:cNvPr id="26" name="図 25">
            <a:extLst>
              <a:ext uri="{FF2B5EF4-FFF2-40B4-BE49-F238E27FC236}">
                <a16:creationId xmlns:a16="http://schemas.microsoft.com/office/drawing/2014/main" id="{6EC33EE4-DB4F-4138-B793-5CD0E430AE62}"/>
              </a:ext>
            </a:extLst>
          </p:cNvPr>
          <p:cNvPicPr>
            <a:picLocks noChangeAspect="1"/>
          </p:cNvPicPr>
          <p:nvPr/>
        </p:nvPicPr>
        <p:blipFill>
          <a:blip r:embed="rId3"/>
          <a:stretch>
            <a:fillRect/>
          </a:stretch>
        </p:blipFill>
        <p:spPr>
          <a:xfrm>
            <a:off x="329783" y="3338143"/>
            <a:ext cx="5715000" cy="1219200"/>
          </a:xfrm>
          <a:prstGeom prst="rect">
            <a:avLst/>
          </a:prstGeom>
        </p:spPr>
      </p:pic>
      <p:sp>
        <p:nvSpPr>
          <p:cNvPr id="27" name="テキスト ボックス 26">
            <a:extLst>
              <a:ext uri="{FF2B5EF4-FFF2-40B4-BE49-F238E27FC236}">
                <a16:creationId xmlns:a16="http://schemas.microsoft.com/office/drawing/2014/main" id="{4CC29E9E-2A5F-424C-827A-12C27C73AC5D}"/>
              </a:ext>
            </a:extLst>
          </p:cNvPr>
          <p:cNvSpPr txBox="1"/>
          <p:nvPr/>
        </p:nvSpPr>
        <p:spPr>
          <a:xfrm>
            <a:off x="2793168" y="4906100"/>
            <a:ext cx="6350831" cy="1384995"/>
          </a:xfrm>
          <a:prstGeom prst="rect">
            <a:avLst/>
          </a:prstGeom>
          <a:noFill/>
        </p:spPr>
        <p:txBody>
          <a:bodyPr wrap="square" rtlCol="0">
            <a:spAutoFit/>
          </a:bodyPr>
          <a:lstStyle/>
          <a:p>
            <a:r>
              <a:rPr lang="ja-JP" altLang="en-US" sz="3200" dirty="0">
                <a:solidFill>
                  <a:srgbClr val="0070C0"/>
                </a:solidFill>
              </a:rPr>
              <a:t>時系列データ（文章、センサー）</a:t>
            </a:r>
            <a:endParaRPr lang="en-US" altLang="ja-JP" sz="3200" dirty="0">
              <a:solidFill>
                <a:srgbClr val="0070C0"/>
              </a:solidFill>
            </a:endParaRPr>
          </a:p>
          <a:p>
            <a:r>
              <a:rPr lang="ja-JP" altLang="en-US" sz="2400" dirty="0"/>
              <a:t>　前後関係を畳み込み</a:t>
            </a:r>
            <a:endParaRPr lang="en-US" altLang="ja-JP" sz="2400" dirty="0"/>
          </a:p>
          <a:p>
            <a:endParaRPr lang="en-US" altLang="ja-JP" sz="1400" dirty="0"/>
          </a:p>
          <a:p>
            <a:r>
              <a:rPr lang="ja-JP" altLang="en-US" sz="1400" dirty="0"/>
              <a:t>＊画像分野よりは成功の幅は小さい</a:t>
            </a:r>
            <a:endParaRPr lang="en-US" altLang="ja-JP" sz="1400" dirty="0"/>
          </a:p>
        </p:txBody>
      </p:sp>
    </p:spTree>
    <p:extLst>
      <p:ext uri="{BB962C8B-B14F-4D97-AF65-F5344CB8AC3E}">
        <p14:creationId xmlns:p14="http://schemas.microsoft.com/office/powerpoint/2010/main" val="1331015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EDDD74-8D5D-40C6-87A5-372D916EAD08}"/>
              </a:ext>
            </a:extLst>
          </p:cNvPr>
          <p:cNvSpPr>
            <a:spLocks noGrp="1"/>
          </p:cNvSpPr>
          <p:nvPr>
            <p:ph type="title"/>
          </p:nvPr>
        </p:nvSpPr>
        <p:spPr/>
        <p:txBody>
          <a:bodyPr/>
          <a:lstStyle/>
          <a:p>
            <a:r>
              <a:rPr kumimoji="1" lang="ja-JP" altLang="en-US" dirty="0"/>
              <a:t>ベイズ最適化とは</a:t>
            </a:r>
          </a:p>
        </p:txBody>
      </p:sp>
      <p:pic>
        <p:nvPicPr>
          <p:cNvPr id="3" name="Picture 6" descr="1459589792Q4eF7i9z6oIH0u61459589786.gif">
            <a:extLst>
              <a:ext uri="{FF2B5EF4-FFF2-40B4-BE49-F238E27FC236}">
                <a16:creationId xmlns:a16="http://schemas.microsoft.com/office/drawing/2014/main" id="{64532FF9-2948-42B7-B8E5-98C92F9BDD5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8316416" cy="207910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E335D07-35B5-409C-ACED-5CF8074E3CED}"/>
              </a:ext>
            </a:extLst>
          </p:cNvPr>
          <p:cNvSpPr txBox="1"/>
          <p:nvPr/>
        </p:nvSpPr>
        <p:spPr>
          <a:xfrm>
            <a:off x="3392614" y="2915816"/>
            <a:ext cx="1531188" cy="253916"/>
          </a:xfrm>
          <a:prstGeom prst="rect">
            <a:avLst/>
          </a:prstGeom>
          <a:noFill/>
        </p:spPr>
        <p:txBody>
          <a:bodyPr wrap="none" rtlCol="0">
            <a:spAutoFit/>
          </a:bodyPr>
          <a:lstStyle/>
          <a:p>
            <a:r>
              <a:rPr kumimoji="1" lang="ja-JP" altLang="en-US" sz="1050" dirty="0"/>
              <a:t>スライドショーで再生</a:t>
            </a:r>
          </a:p>
        </p:txBody>
      </p:sp>
      <p:sp>
        <p:nvSpPr>
          <p:cNvPr id="5" name="テキスト ボックス 4">
            <a:extLst>
              <a:ext uri="{FF2B5EF4-FFF2-40B4-BE49-F238E27FC236}">
                <a16:creationId xmlns:a16="http://schemas.microsoft.com/office/drawing/2014/main" id="{69CF8A3A-7991-40F0-9BD8-EC2783D204DB}"/>
              </a:ext>
            </a:extLst>
          </p:cNvPr>
          <p:cNvSpPr txBox="1"/>
          <p:nvPr/>
        </p:nvSpPr>
        <p:spPr>
          <a:xfrm>
            <a:off x="289247" y="3429000"/>
            <a:ext cx="8725466" cy="3016210"/>
          </a:xfrm>
          <a:prstGeom prst="rect">
            <a:avLst/>
          </a:prstGeom>
          <a:noFill/>
        </p:spPr>
        <p:txBody>
          <a:bodyPr wrap="none" rtlCol="0">
            <a:spAutoFit/>
          </a:bodyPr>
          <a:lstStyle/>
          <a:p>
            <a:r>
              <a:rPr kumimoji="1" lang="ja-JP" altLang="en-US" dirty="0"/>
              <a:t>ベイズ最適化とは、</a:t>
            </a:r>
            <a:r>
              <a:rPr lang="ja-JP" altLang="en-US" dirty="0"/>
              <a:t>これまでの実験結果を考慮して</a:t>
            </a:r>
            <a:r>
              <a:rPr kumimoji="1" lang="ja-JP" altLang="en-US" dirty="0"/>
              <a:t>次の実験点を教えてくれる手法</a:t>
            </a:r>
            <a:endParaRPr kumimoji="1" lang="en-US" altLang="ja-JP" dirty="0"/>
          </a:p>
          <a:p>
            <a:endParaRPr lang="en-US" altLang="ja-JP" dirty="0"/>
          </a:p>
          <a:p>
            <a:r>
              <a:rPr lang="ja-JP" altLang="en-US" dirty="0"/>
              <a:t>バランスよく「活用」と「探索」し、</a:t>
            </a:r>
            <a:r>
              <a:rPr kumimoji="1" lang="ja-JP" altLang="en-US" dirty="0"/>
              <a:t>特性が最大になりそうな点を検討する</a:t>
            </a:r>
            <a:endParaRPr lang="en-US" altLang="ja-JP" dirty="0"/>
          </a:p>
          <a:p>
            <a:endParaRPr lang="en-US" altLang="ja-JP" dirty="0"/>
          </a:p>
          <a:p>
            <a:r>
              <a:rPr kumimoji="1" lang="ja-JP" altLang="en-US" dirty="0"/>
              <a:t>活用：すでに高い実験値が得られている付近を捜す </a:t>
            </a:r>
            <a:r>
              <a:rPr kumimoji="1" lang="en-US" altLang="ja-JP" dirty="0"/>
              <a:t>exploitation</a:t>
            </a:r>
          </a:p>
          <a:p>
            <a:endParaRPr lang="en-US" altLang="ja-JP" dirty="0"/>
          </a:p>
          <a:p>
            <a:r>
              <a:rPr kumimoji="1" lang="ja-JP" altLang="en-US" dirty="0"/>
              <a:t>探索：あまり探索しておらず、不確実性の高い付近を捜す </a:t>
            </a:r>
            <a:r>
              <a:rPr kumimoji="1" lang="en-US" altLang="ja-JP" dirty="0"/>
              <a:t>exploration</a:t>
            </a:r>
            <a:endParaRPr kumimoji="1" lang="en-US" altLang="ja-JP" dirty="0">
              <a:latin typeface="Times New Roman" panose="02020603050405020304" pitchFamily="18" charset="0"/>
              <a:cs typeface="Times New Roman" panose="02020603050405020304" pitchFamily="18" charset="0"/>
            </a:endParaRPr>
          </a:p>
          <a:p>
            <a:pPr algn="ctr"/>
            <a:endParaRPr lang="en-US" altLang="ja-JP" b="1" dirty="0">
              <a:latin typeface="Times New Roman" panose="02020603050405020304" pitchFamily="18" charset="0"/>
              <a:cs typeface="Times New Roman" panose="02020603050405020304" pitchFamily="18" charset="0"/>
            </a:endParaRPr>
          </a:p>
          <a:p>
            <a:pPr algn="ctr"/>
            <a:endParaRPr lang="en-US" altLang="ja-JP" b="1" dirty="0">
              <a:latin typeface="Times New Roman" panose="02020603050405020304" pitchFamily="18" charset="0"/>
              <a:cs typeface="Times New Roman" panose="02020603050405020304" pitchFamily="18" charset="0"/>
            </a:endParaRPr>
          </a:p>
          <a:p>
            <a:pPr algn="ctr"/>
            <a:r>
              <a:rPr lang="en-US" altLang="ja-JP" sz="2800" b="1" i="1" dirty="0">
                <a:latin typeface="Times New Roman" panose="02020603050405020304" pitchFamily="18" charset="0"/>
                <a:cs typeface="Times New Roman" panose="02020603050405020304" pitchFamily="18" charset="0"/>
              </a:rPr>
              <a:t>exploration &amp;</a:t>
            </a:r>
            <a:r>
              <a:rPr lang="ja-JP" altLang="en-US" sz="2800" b="1" i="1" dirty="0">
                <a:latin typeface="Times New Roman" panose="02020603050405020304" pitchFamily="18" charset="0"/>
                <a:cs typeface="Times New Roman" panose="02020603050405020304" pitchFamily="18" charset="0"/>
              </a:rPr>
              <a:t> </a:t>
            </a:r>
            <a:r>
              <a:rPr lang="en-US" altLang="ja-JP" sz="2800" b="1" i="1" dirty="0">
                <a:latin typeface="Times New Roman" panose="02020603050405020304" pitchFamily="18" charset="0"/>
                <a:cs typeface="Times New Roman" panose="02020603050405020304" pitchFamily="18" charset="0"/>
              </a:rPr>
              <a:t>exploitation</a:t>
            </a:r>
            <a:endParaRPr kumimoji="1" lang="en-US" altLang="ja-JP"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695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7504" y="107340"/>
            <a:ext cx="3647152" cy="369332"/>
          </a:xfrm>
          <a:prstGeom prst="rect">
            <a:avLst/>
          </a:prstGeom>
          <a:noFill/>
        </p:spPr>
        <p:txBody>
          <a:bodyPr wrap="none" rtlCol="0">
            <a:spAutoFit/>
          </a:bodyPr>
          <a:lstStyle/>
          <a:p>
            <a:r>
              <a:rPr kumimoji="1" lang="ja-JP" altLang="en-US" dirty="0"/>
              <a:t>データサイエンス導入コンセプト</a:t>
            </a:r>
          </a:p>
        </p:txBody>
      </p:sp>
      <p:sp>
        <p:nvSpPr>
          <p:cNvPr id="2" name="角丸四角形 1"/>
          <p:cNvSpPr/>
          <p:nvPr/>
        </p:nvSpPr>
        <p:spPr>
          <a:xfrm>
            <a:off x="2360674" y="836712"/>
            <a:ext cx="2250584" cy="14198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データ収集</a:t>
            </a:r>
            <a:endParaRPr lang="en-US" altLang="ja-JP" dirty="0">
              <a:solidFill>
                <a:schemeClr val="tx1"/>
              </a:solidFill>
            </a:endParaRPr>
          </a:p>
          <a:p>
            <a:pPr algn="ct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実験ﾃﾞｰﾀ </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ｼﾐｭﾚｰｼｮﾝﾃﾞｰﾀ</a:t>
            </a:r>
          </a:p>
          <a:p>
            <a:pPr marL="214313" indent="-214313">
              <a:buFont typeface="Arial" panose="020B0604020202020204" pitchFamily="34" charset="0"/>
              <a:buChar char="•"/>
            </a:pPr>
            <a:r>
              <a:rPr lang="ja-JP" altLang="en-US" sz="1050" dirty="0">
                <a:solidFill>
                  <a:schemeClr val="tx1"/>
                </a:solidFill>
              </a:rPr>
              <a:t>文献ﾃﾞｰﾀ</a:t>
            </a:r>
          </a:p>
        </p:txBody>
      </p:sp>
      <p:sp>
        <p:nvSpPr>
          <p:cNvPr id="5" name="角丸四角形 4"/>
          <p:cNvSpPr/>
          <p:nvPr/>
        </p:nvSpPr>
        <p:spPr>
          <a:xfrm>
            <a:off x="3557036" y="2555424"/>
            <a:ext cx="2250584" cy="25777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solidFill>
                  <a:schemeClr val="tx1"/>
                </a:solidFill>
              </a:rPr>
              <a:t>機械学習による</a:t>
            </a:r>
            <a:endParaRPr lang="en-US" altLang="ja-JP" dirty="0">
              <a:solidFill>
                <a:schemeClr val="tx1"/>
              </a:solidFill>
            </a:endParaRPr>
          </a:p>
          <a:p>
            <a:pPr algn="ctr"/>
            <a:r>
              <a:rPr lang="ja-JP" altLang="en-US" dirty="0">
                <a:solidFill>
                  <a:schemeClr val="tx1"/>
                </a:solidFill>
              </a:rPr>
              <a:t>モデル構築</a:t>
            </a:r>
            <a:endParaRPr lang="en-US" altLang="ja-JP" dirty="0">
              <a:solidFill>
                <a:schemeClr val="tx1"/>
              </a:solidFill>
            </a:endParaRPr>
          </a:p>
          <a:p>
            <a:pPr algn="ctr"/>
            <a:r>
              <a:rPr lang="en-US" altLang="ja-JP" dirty="0">
                <a:solidFill>
                  <a:schemeClr val="tx1"/>
                </a:solidFill>
              </a:rPr>
              <a:t>y = f(x)</a:t>
            </a:r>
          </a:p>
          <a:p>
            <a:pPr algn="ctr"/>
            <a:endParaRPr lang="en-US" altLang="ja-JP" sz="1050" dirty="0">
              <a:solidFill>
                <a:schemeClr val="tx1"/>
              </a:solidFill>
            </a:endParaRPr>
          </a:p>
          <a:p>
            <a:r>
              <a:rPr lang="ja-JP" altLang="en-US" sz="1050" dirty="0">
                <a:solidFill>
                  <a:schemeClr val="tx1"/>
                </a:solidFill>
              </a:rPr>
              <a:t>線形</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重回帰分析</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決定木</a:t>
            </a:r>
            <a:endParaRPr lang="en-US" altLang="ja-JP" sz="1050" dirty="0">
              <a:solidFill>
                <a:schemeClr val="tx1"/>
              </a:solidFill>
            </a:endParaRPr>
          </a:p>
          <a:p>
            <a:pPr marL="214313" indent="-214313">
              <a:buFont typeface="Arial" panose="020B0604020202020204" pitchFamily="34" charset="0"/>
              <a:buChar char="•"/>
            </a:pPr>
            <a:r>
              <a:rPr lang="en-US" altLang="ja-JP" sz="1050" dirty="0">
                <a:solidFill>
                  <a:schemeClr val="tx1"/>
                </a:solidFill>
              </a:rPr>
              <a:t>Lasso</a:t>
            </a:r>
            <a:r>
              <a:rPr lang="ja-JP" altLang="en-US" sz="1050" dirty="0">
                <a:solidFill>
                  <a:schemeClr val="tx1"/>
                </a:solidFill>
              </a:rPr>
              <a:t>等</a:t>
            </a:r>
            <a:endParaRPr lang="en-US" altLang="ja-JP" sz="1050" dirty="0">
              <a:solidFill>
                <a:schemeClr val="tx1"/>
              </a:solidFill>
            </a:endParaRPr>
          </a:p>
          <a:p>
            <a:pPr marL="214313" indent="-214313">
              <a:buFont typeface="Arial" panose="020B0604020202020204" pitchFamily="34" charset="0"/>
              <a:buChar char="•"/>
            </a:pPr>
            <a:endParaRPr lang="en-US" altLang="ja-JP" sz="1050" dirty="0">
              <a:solidFill>
                <a:schemeClr val="tx1"/>
              </a:solidFill>
            </a:endParaRPr>
          </a:p>
          <a:p>
            <a:r>
              <a:rPr lang="ja-JP" altLang="en-US" sz="1050" dirty="0">
                <a:solidFill>
                  <a:schemeClr val="tx1"/>
                </a:solidFill>
              </a:rPr>
              <a:t>非線形</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ﾗﾝﾀﾞﾑﾌｫﾚｽﾄ</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勾配ﾌﾞｰｽﾃｨﾝｸﾞ木</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ﾃﾞｨｰﾌﾟﾗｰﾆﾝｸﾞ等</a:t>
            </a:r>
          </a:p>
          <a:p>
            <a:pPr marL="214313" indent="-214313">
              <a:buFont typeface="Arial" panose="020B0604020202020204" pitchFamily="34" charset="0"/>
              <a:buChar char="•"/>
            </a:pPr>
            <a:endParaRPr lang="ja-JP" altLang="en-US" sz="1050" dirty="0">
              <a:solidFill>
                <a:schemeClr val="tx1"/>
              </a:solidFill>
            </a:endParaRPr>
          </a:p>
        </p:txBody>
      </p:sp>
      <p:sp>
        <p:nvSpPr>
          <p:cNvPr id="7" name="角丸四角形 6"/>
          <p:cNvSpPr/>
          <p:nvPr/>
        </p:nvSpPr>
        <p:spPr>
          <a:xfrm>
            <a:off x="6503466" y="3163175"/>
            <a:ext cx="2250584" cy="1711280"/>
          </a:xfrm>
          <a:prstGeom prst="roundRect">
            <a:avLst>
              <a:gd name="adj" fmla="val 674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solidFill>
                  <a:schemeClr val="tx1"/>
                </a:solidFill>
              </a:rPr>
              <a:t>最適値探索</a:t>
            </a:r>
            <a:endParaRPr lang="en-US" altLang="ja-JP" dirty="0">
              <a:solidFill>
                <a:schemeClr val="tx1"/>
              </a:solidFill>
            </a:endParaRPr>
          </a:p>
          <a:p>
            <a:pPr algn="ct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機械的な全探索予測</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遺伝的アルゴリズム</a:t>
            </a:r>
            <a:endParaRPr lang="en-US" altLang="ja-JP" sz="1050" dirty="0">
              <a:solidFill>
                <a:schemeClr val="tx1"/>
              </a:solidFill>
            </a:endParaRPr>
          </a:p>
          <a:p>
            <a:pPr marL="214313" indent="-214313">
              <a:buFont typeface="Arial" panose="020B0604020202020204" pitchFamily="34" charset="0"/>
              <a:buChar char="•"/>
            </a:pPr>
            <a:r>
              <a:rPr lang="ja-JP" altLang="en-US" sz="1050" dirty="0">
                <a:solidFill>
                  <a:schemeClr val="tx1"/>
                </a:solidFill>
              </a:rPr>
              <a:t>ベイズ最適化</a:t>
            </a:r>
            <a:endParaRPr lang="en-US" altLang="ja-JP" sz="1050" dirty="0">
              <a:solidFill>
                <a:schemeClr val="tx1"/>
              </a:solidFill>
            </a:endParaRPr>
          </a:p>
        </p:txBody>
      </p:sp>
      <p:sp>
        <p:nvSpPr>
          <p:cNvPr id="8" name="角丸四角形 7"/>
          <p:cNvSpPr/>
          <p:nvPr/>
        </p:nvSpPr>
        <p:spPr>
          <a:xfrm>
            <a:off x="6480430" y="2406729"/>
            <a:ext cx="2250584" cy="7564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rPr>
              <a:t>実験計画法</a:t>
            </a:r>
            <a:endParaRPr lang="en-US" altLang="ja-JP" dirty="0">
              <a:solidFill>
                <a:schemeClr val="tx1"/>
              </a:solidFill>
            </a:endParaRPr>
          </a:p>
          <a:p>
            <a:pPr algn="ctr"/>
            <a:endParaRPr lang="en-US" altLang="ja-JP" sz="750" dirty="0">
              <a:solidFill>
                <a:schemeClr val="tx1"/>
              </a:solidFill>
            </a:endParaRPr>
          </a:p>
          <a:p>
            <a:pPr marL="214313" indent="-214313">
              <a:buFont typeface="Arial" panose="020B0604020202020204" pitchFamily="34" charset="0"/>
              <a:buChar char="•"/>
            </a:pPr>
            <a:r>
              <a:rPr lang="en-US" altLang="ja-JP" sz="1050" dirty="0">
                <a:solidFill>
                  <a:schemeClr val="tx1"/>
                </a:solidFill>
              </a:rPr>
              <a:t>JMP, R</a:t>
            </a:r>
            <a:r>
              <a:rPr lang="ja-JP" altLang="en-US" sz="1050" dirty="0">
                <a:solidFill>
                  <a:schemeClr val="tx1"/>
                </a:solidFill>
              </a:rPr>
              <a:t>など</a:t>
            </a:r>
          </a:p>
        </p:txBody>
      </p:sp>
      <p:sp>
        <p:nvSpPr>
          <p:cNvPr id="10" name="右矢印 9"/>
          <p:cNvSpPr/>
          <p:nvPr/>
        </p:nvSpPr>
        <p:spPr>
          <a:xfrm>
            <a:off x="6027585" y="3353803"/>
            <a:ext cx="324853" cy="39102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曲折矢印 12"/>
          <p:cNvSpPr/>
          <p:nvPr/>
        </p:nvSpPr>
        <p:spPr>
          <a:xfrm flipH="1">
            <a:off x="4760944" y="1495324"/>
            <a:ext cx="2927234" cy="844595"/>
          </a:xfrm>
          <a:prstGeom prst="bentArrow">
            <a:avLst>
              <a:gd name="adj1" fmla="val 13819"/>
              <a:gd name="adj2" fmla="val 15733"/>
              <a:gd name="adj3" fmla="val 25000"/>
              <a:gd name="adj4" fmla="val 464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角丸四角形 14"/>
          <p:cNvSpPr/>
          <p:nvPr/>
        </p:nvSpPr>
        <p:spPr>
          <a:xfrm>
            <a:off x="6591300" y="5050760"/>
            <a:ext cx="2049780" cy="125856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solidFill>
                  <a:srgbClr val="FF0000"/>
                </a:solidFill>
              </a:rPr>
              <a:t>新材料</a:t>
            </a:r>
            <a:endParaRPr lang="en-US" altLang="ja-JP" dirty="0">
              <a:solidFill>
                <a:srgbClr val="FF0000"/>
              </a:solidFill>
            </a:endParaRPr>
          </a:p>
          <a:p>
            <a:pPr algn="ctr"/>
            <a:r>
              <a:rPr lang="ja-JP" altLang="en-US" dirty="0">
                <a:solidFill>
                  <a:srgbClr val="FF0000"/>
                </a:solidFill>
              </a:rPr>
              <a:t>化合物、</a:t>
            </a:r>
            <a:endParaRPr lang="en-US" altLang="ja-JP" dirty="0">
              <a:solidFill>
                <a:srgbClr val="FF0000"/>
              </a:solidFill>
            </a:endParaRPr>
          </a:p>
          <a:p>
            <a:pPr algn="ctr"/>
            <a:r>
              <a:rPr lang="ja-JP" altLang="en-US" dirty="0">
                <a:solidFill>
                  <a:srgbClr val="FF0000"/>
                </a:solidFill>
              </a:rPr>
              <a:t>最適組成</a:t>
            </a:r>
          </a:p>
        </p:txBody>
      </p:sp>
      <p:sp>
        <p:nvSpPr>
          <p:cNvPr id="16" name="テキスト ボックス 15"/>
          <p:cNvSpPr txBox="1"/>
          <p:nvPr/>
        </p:nvSpPr>
        <p:spPr>
          <a:xfrm>
            <a:off x="5994010" y="3146054"/>
            <a:ext cx="415498" cy="230832"/>
          </a:xfrm>
          <a:prstGeom prst="rect">
            <a:avLst/>
          </a:prstGeom>
          <a:noFill/>
        </p:spPr>
        <p:txBody>
          <a:bodyPr wrap="none" rtlCol="0">
            <a:spAutoFit/>
          </a:bodyPr>
          <a:lstStyle/>
          <a:p>
            <a:r>
              <a:rPr lang="ja-JP" altLang="en-US" sz="900" dirty="0"/>
              <a:t>代入</a:t>
            </a:r>
          </a:p>
        </p:txBody>
      </p:sp>
      <p:sp>
        <p:nvSpPr>
          <p:cNvPr id="17" name="テキスト ボックス 16"/>
          <p:cNvSpPr txBox="1"/>
          <p:nvPr/>
        </p:nvSpPr>
        <p:spPr>
          <a:xfrm>
            <a:off x="5366616" y="1375724"/>
            <a:ext cx="2319866" cy="230832"/>
          </a:xfrm>
          <a:prstGeom prst="rect">
            <a:avLst/>
          </a:prstGeom>
          <a:noFill/>
        </p:spPr>
        <p:txBody>
          <a:bodyPr wrap="none" rtlCol="0">
            <a:spAutoFit/>
          </a:bodyPr>
          <a:lstStyle/>
          <a:p>
            <a:r>
              <a:rPr lang="ja-JP" altLang="en-US" sz="900" dirty="0"/>
              <a:t>ﾃﾞｰﾀﾍﾞｰｽへのﾌｨｰﾄﾞﾊﾞｯｸ、ﾓﾃﾞﾙの精度向上</a:t>
            </a:r>
          </a:p>
        </p:txBody>
      </p:sp>
      <p:sp>
        <p:nvSpPr>
          <p:cNvPr id="21" name="テキスト ボックス 20"/>
          <p:cNvSpPr txBox="1"/>
          <p:nvPr/>
        </p:nvSpPr>
        <p:spPr>
          <a:xfrm>
            <a:off x="2643169" y="2972929"/>
            <a:ext cx="415498" cy="369332"/>
          </a:xfrm>
          <a:prstGeom prst="rect">
            <a:avLst/>
          </a:prstGeom>
          <a:noFill/>
        </p:spPr>
        <p:txBody>
          <a:bodyPr wrap="none" rtlCol="0">
            <a:spAutoFit/>
          </a:bodyPr>
          <a:lstStyle/>
          <a:p>
            <a:r>
              <a:rPr lang="en-US" altLang="ja-JP" sz="900" dirty="0"/>
              <a:t>.csv</a:t>
            </a:r>
          </a:p>
          <a:p>
            <a:r>
              <a:rPr lang="ja-JP" altLang="en-US" sz="900" dirty="0"/>
              <a:t>ﾌｧｲﾙ</a:t>
            </a:r>
          </a:p>
        </p:txBody>
      </p:sp>
      <p:sp>
        <p:nvSpPr>
          <p:cNvPr id="22" name="テキスト ボックス 21"/>
          <p:cNvSpPr txBox="1"/>
          <p:nvPr/>
        </p:nvSpPr>
        <p:spPr>
          <a:xfrm>
            <a:off x="2781055" y="3660495"/>
            <a:ext cx="543739" cy="230832"/>
          </a:xfrm>
          <a:prstGeom prst="rect">
            <a:avLst/>
          </a:prstGeom>
          <a:noFill/>
        </p:spPr>
        <p:txBody>
          <a:bodyPr wrap="none" rtlCol="0">
            <a:spAutoFit/>
          </a:bodyPr>
          <a:lstStyle/>
          <a:p>
            <a:r>
              <a:rPr lang="en-US" altLang="ja-JP" sz="900" dirty="0"/>
              <a:t>Python</a:t>
            </a:r>
            <a:endParaRPr lang="ja-JP" altLang="en-US" sz="900" dirty="0"/>
          </a:p>
        </p:txBody>
      </p:sp>
      <p:sp>
        <p:nvSpPr>
          <p:cNvPr id="24" name="矢印: 折線 23">
            <a:extLst>
              <a:ext uri="{FF2B5EF4-FFF2-40B4-BE49-F238E27FC236}">
                <a16:creationId xmlns:a16="http://schemas.microsoft.com/office/drawing/2014/main" id="{C7F34E89-B96B-4BF2-B508-C78B19260CB8}"/>
              </a:ext>
            </a:extLst>
          </p:cNvPr>
          <p:cNvSpPr/>
          <p:nvPr/>
        </p:nvSpPr>
        <p:spPr>
          <a:xfrm rot="10800000" flipH="1">
            <a:off x="2345767" y="2378749"/>
            <a:ext cx="846155" cy="129941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右矢印 13"/>
          <p:cNvSpPr/>
          <p:nvPr/>
        </p:nvSpPr>
        <p:spPr>
          <a:xfrm rot="5400000">
            <a:off x="7497957" y="4766645"/>
            <a:ext cx="324853" cy="39102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角丸四角形 8"/>
          <p:cNvSpPr/>
          <p:nvPr/>
        </p:nvSpPr>
        <p:spPr>
          <a:xfrm>
            <a:off x="127815" y="3391532"/>
            <a:ext cx="2547620" cy="12729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sz="750" dirty="0">
              <a:solidFill>
                <a:schemeClr val="tx1"/>
              </a:solidFill>
            </a:endParaRPr>
          </a:p>
        </p:txBody>
      </p:sp>
      <p:sp>
        <p:nvSpPr>
          <p:cNvPr id="18" name="テキスト ボックス 17"/>
          <p:cNvSpPr txBox="1"/>
          <p:nvPr/>
        </p:nvSpPr>
        <p:spPr>
          <a:xfrm>
            <a:off x="2827835" y="2262064"/>
            <a:ext cx="1338828" cy="230832"/>
          </a:xfrm>
          <a:prstGeom prst="rect">
            <a:avLst/>
          </a:prstGeom>
          <a:noFill/>
        </p:spPr>
        <p:txBody>
          <a:bodyPr wrap="none" rtlCol="0">
            <a:spAutoFit/>
          </a:bodyPr>
          <a:lstStyle/>
          <a:p>
            <a:r>
              <a:rPr lang="ja-JP" altLang="en-US" sz="900" dirty="0"/>
              <a:t>機械学習基礎ﾃﾞｰﾀﾍﾞｰｽ</a:t>
            </a:r>
          </a:p>
        </p:txBody>
      </p:sp>
      <p:sp>
        <p:nvSpPr>
          <p:cNvPr id="25" name="テキスト ボックス 24">
            <a:extLst>
              <a:ext uri="{FF2B5EF4-FFF2-40B4-BE49-F238E27FC236}">
                <a16:creationId xmlns:a16="http://schemas.microsoft.com/office/drawing/2014/main" id="{B4392F87-3840-43CA-AF5F-8F3AED1C0A28}"/>
              </a:ext>
            </a:extLst>
          </p:cNvPr>
          <p:cNvSpPr txBox="1"/>
          <p:nvPr/>
        </p:nvSpPr>
        <p:spPr>
          <a:xfrm>
            <a:off x="3665881" y="5160824"/>
            <a:ext cx="2146742" cy="230832"/>
          </a:xfrm>
          <a:prstGeom prst="rect">
            <a:avLst/>
          </a:prstGeom>
          <a:noFill/>
        </p:spPr>
        <p:txBody>
          <a:bodyPr wrap="none" rtlCol="0">
            <a:spAutoFit/>
          </a:bodyPr>
          <a:lstStyle/>
          <a:p>
            <a:r>
              <a:rPr lang="ja-JP" altLang="en-US" sz="900" dirty="0">
                <a:solidFill>
                  <a:srgbClr val="FF0000"/>
                </a:solidFill>
              </a:rPr>
              <a:t>未知データを予測できるモデル</a:t>
            </a:r>
            <a:r>
              <a:rPr lang="ja-JP" altLang="en-US" sz="900" dirty="0"/>
              <a:t>を構築</a:t>
            </a:r>
            <a:endParaRPr lang="en-US" altLang="ja-JP" sz="900" dirty="0"/>
          </a:p>
        </p:txBody>
      </p:sp>
      <p:sp>
        <p:nvSpPr>
          <p:cNvPr id="20" name="テキスト ボックス 19"/>
          <p:cNvSpPr txBox="1"/>
          <p:nvPr/>
        </p:nvSpPr>
        <p:spPr>
          <a:xfrm>
            <a:off x="311271" y="3400062"/>
            <a:ext cx="2108270" cy="461665"/>
          </a:xfrm>
          <a:prstGeom prst="rect">
            <a:avLst/>
          </a:prstGeom>
          <a:noFill/>
        </p:spPr>
        <p:txBody>
          <a:bodyPr wrap="none" rtlCol="0">
            <a:spAutoFit/>
          </a:bodyPr>
          <a:lstStyle/>
          <a:p>
            <a:pPr algn="ctr"/>
            <a:r>
              <a:rPr lang="ja-JP" altLang="en-US" sz="1500" dirty="0"/>
              <a:t>非数値データの数値化</a:t>
            </a:r>
            <a:endParaRPr lang="en-US" altLang="ja-JP" sz="1500" dirty="0"/>
          </a:p>
          <a:p>
            <a:r>
              <a:rPr lang="ja-JP" altLang="en-US" sz="900" dirty="0"/>
              <a:t>＊化合物、結晶構造、</a:t>
            </a:r>
            <a:r>
              <a:rPr lang="en-US" altLang="ja-JP" sz="900" dirty="0"/>
              <a:t>etc..</a:t>
            </a:r>
            <a:endParaRPr lang="ja-JP" altLang="en-US" sz="900" dirty="0"/>
          </a:p>
        </p:txBody>
      </p:sp>
      <p:sp>
        <p:nvSpPr>
          <p:cNvPr id="26" name="テキスト ボックス 25">
            <a:extLst>
              <a:ext uri="{FF2B5EF4-FFF2-40B4-BE49-F238E27FC236}">
                <a16:creationId xmlns:a16="http://schemas.microsoft.com/office/drawing/2014/main" id="{41B5DC17-6BCD-4DE0-A925-4B66989DF7BB}"/>
              </a:ext>
            </a:extLst>
          </p:cNvPr>
          <p:cNvSpPr txBox="1"/>
          <p:nvPr/>
        </p:nvSpPr>
        <p:spPr>
          <a:xfrm>
            <a:off x="165629" y="3997094"/>
            <a:ext cx="2500172" cy="553998"/>
          </a:xfrm>
          <a:prstGeom prst="rect">
            <a:avLst/>
          </a:prstGeom>
          <a:noFill/>
        </p:spPr>
        <p:txBody>
          <a:bodyPr wrap="none" rtlCol="0">
            <a:spAutoFit/>
          </a:bodyPr>
          <a:lstStyle/>
          <a:p>
            <a:pPr algn="ctr"/>
            <a:r>
              <a:rPr lang="ja-JP" altLang="en-US" sz="1200" dirty="0">
                <a:solidFill>
                  <a:srgbClr val="FF0000"/>
                </a:solidFill>
              </a:rPr>
              <a:t>物質</a:t>
            </a:r>
            <a:r>
              <a:rPr lang="ja-JP" altLang="en-US" sz="1200">
                <a:solidFill>
                  <a:srgbClr val="FF0000"/>
                </a:solidFill>
              </a:rPr>
              <a:t>を特徴づける数値に</a:t>
            </a:r>
            <a:r>
              <a:rPr lang="ja-JP" altLang="en-US" sz="1200" dirty="0">
                <a:solidFill>
                  <a:srgbClr val="FF0000"/>
                </a:solidFill>
              </a:rPr>
              <a:t>変換</a:t>
            </a:r>
            <a:endParaRPr lang="en-US" altLang="ja-JP" sz="1200" dirty="0">
              <a:solidFill>
                <a:srgbClr val="FF0000"/>
              </a:solidFill>
            </a:endParaRPr>
          </a:p>
          <a:p>
            <a:r>
              <a:rPr lang="en-US" altLang="ja-JP" sz="900" dirty="0"/>
              <a:t>(</a:t>
            </a:r>
            <a:r>
              <a:rPr lang="ja-JP" altLang="en-US" sz="900" dirty="0"/>
              <a:t>化合物</a:t>
            </a:r>
            <a:r>
              <a:rPr lang="en-US" altLang="ja-JP" sz="900" dirty="0"/>
              <a:t>)</a:t>
            </a:r>
            <a:r>
              <a:rPr lang="ja-JP" altLang="en-US" sz="900" dirty="0"/>
              <a:t>芳香環数、</a:t>
            </a:r>
            <a:r>
              <a:rPr lang="en-US" altLang="ja-JP" sz="900" dirty="0"/>
              <a:t>-OH</a:t>
            </a:r>
            <a:r>
              <a:rPr lang="ja-JP" altLang="en-US" sz="900" dirty="0"/>
              <a:t>数、結合数など数千</a:t>
            </a:r>
            <a:endParaRPr lang="en-US" altLang="ja-JP" sz="900" dirty="0"/>
          </a:p>
          <a:p>
            <a:r>
              <a:rPr lang="en-US" altLang="ja-JP" sz="900" dirty="0"/>
              <a:t>(</a:t>
            </a:r>
            <a:r>
              <a:rPr lang="ja-JP" altLang="en-US" sz="900" dirty="0"/>
              <a:t>結晶</a:t>
            </a:r>
            <a:r>
              <a:rPr lang="en-US" altLang="ja-JP" sz="900" dirty="0"/>
              <a:t>)</a:t>
            </a:r>
            <a:r>
              <a:rPr lang="ja-JP" altLang="en-US" sz="900" dirty="0"/>
              <a:t>　結合長、結合角、酸素数 など数千</a:t>
            </a:r>
            <a:endParaRPr lang="en-US" altLang="ja-JP" sz="900" dirty="0"/>
          </a:p>
        </p:txBody>
      </p:sp>
      <p:sp>
        <p:nvSpPr>
          <p:cNvPr id="27" name="正方形/長方形 26">
            <a:extLst>
              <a:ext uri="{FF2B5EF4-FFF2-40B4-BE49-F238E27FC236}">
                <a16:creationId xmlns:a16="http://schemas.microsoft.com/office/drawing/2014/main" id="{65CE99EA-50A6-402E-B3DF-B4C54496E2E2}"/>
              </a:ext>
            </a:extLst>
          </p:cNvPr>
          <p:cNvSpPr/>
          <p:nvPr/>
        </p:nvSpPr>
        <p:spPr>
          <a:xfrm>
            <a:off x="193453" y="4692171"/>
            <a:ext cx="2343905" cy="507831"/>
          </a:xfrm>
          <a:prstGeom prst="rect">
            <a:avLst/>
          </a:prstGeom>
        </p:spPr>
        <p:txBody>
          <a:bodyPr wrap="square">
            <a:spAutoFit/>
          </a:bodyPr>
          <a:lstStyle/>
          <a:p>
            <a:r>
              <a:rPr lang="ja-JP" altLang="en-US" sz="900" dirty="0"/>
              <a:t>ライブラリ例</a:t>
            </a:r>
            <a:endParaRPr lang="en-US" altLang="ja-JP" sz="900" dirty="0"/>
          </a:p>
          <a:p>
            <a:r>
              <a:rPr lang="en-US" altLang="ja-JP" sz="900" dirty="0"/>
              <a:t>(</a:t>
            </a:r>
            <a:r>
              <a:rPr lang="ja-JP" altLang="en-US" sz="900" dirty="0"/>
              <a:t>化合物</a:t>
            </a:r>
            <a:r>
              <a:rPr lang="en-US" altLang="ja-JP" sz="900" dirty="0"/>
              <a:t>)</a:t>
            </a:r>
            <a:r>
              <a:rPr lang="ja-JP" altLang="en-US" sz="900" dirty="0"/>
              <a:t> </a:t>
            </a:r>
            <a:r>
              <a:rPr lang="en-US" altLang="ja-JP" sz="900" dirty="0" err="1"/>
              <a:t>Codessa</a:t>
            </a:r>
            <a:r>
              <a:rPr lang="en-US" altLang="ja-JP" sz="900" dirty="0"/>
              <a:t>, </a:t>
            </a:r>
            <a:r>
              <a:rPr lang="en-US" altLang="ja-JP" sz="900" dirty="0" err="1"/>
              <a:t>RDKit</a:t>
            </a:r>
            <a:r>
              <a:rPr lang="en-US" altLang="ja-JP" sz="900" dirty="0"/>
              <a:t>, </a:t>
            </a:r>
            <a:r>
              <a:rPr lang="en-US" altLang="ja-JP" sz="900" dirty="0" err="1"/>
              <a:t>Deepchem</a:t>
            </a:r>
            <a:r>
              <a:rPr lang="en-US" altLang="ja-JP" sz="900" dirty="0"/>
              <a:t> </a:t>
            </a:r>
          </a:p>
          <a:p>
            <a:r>
              <a:rPr lang="en-US" altLang="ja-JP" sz="900" dirty="0"/>
              <a:t>(</a:t>
            </a:r>
            <a:r>
              <a:rPr lang="ja-JP" altLang="en-US" sz="900" dirty="0"/>
              <a:t>結晶</a:t>
            </a:r>
            <a:r>
              <a:rPr lang="en-US" altLang="ja-JP" sz="900" dirty="0"/>
              <a:t>)</a:t>
            </a:r>
            <a:r>
              <a:rPr lang="ja-JP" altLang="en-US" sz="900" dirty="0"/>
              <a:t> </a:t>
            </a:r>
            <a:r>
              <a:rPr lang="en-US" altLang="ja-JP" sz="900" dirty="0"/>
              <a:t>SOAP, RDF</a:t>
            </a:r>
            <a:endParaRPr lang="ja-JP" altLang="en-US" sz="900" dirty="0"/>
          </a:p>
        </p:txBody>
      </p:sp>
    </p:spTree>
    <p:extLst>
      <p:ext uri="{BB962C8B-B14F-4D97-AF65-F5344CB8AC3E}">
        <p14:creationId xmlns:p14="http://schemas.microsoft.com/office/powerpoint/2010/main" val="8446872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実験計画法との組み合わせ</a:t>
            </a:r>
          </a:p>
        </p:txBody>
      </p:sp>
      <p:sp>
        <p:nvSpPr>
          <p:cNvPr id="11" name="テキスト ボックス 10">
            <a:extLst>
              <a:ext uri="{FF2B5EF4-FFF2-40B4-BE49-F238E27FC236}">
                <a16:creationId xmlns:a16="http://schemas.microsoft.com/office/drawing/2014/main" id="{8B4839F6-0E44-415A-8DF6-B00B4CB6FEF7}"/>
              </a:ext>
            </a:extLst>
          </p:cNvPr>
          <p:cNvSpPr txBox="1"/>
          <p:nvPr/>
        </p:nvSpPr>
        <p:spPr>
          <a:xfrm>
            <a:off x="179512" y="939279"/>
            <a:ext cx="8392041" cy="400110"/>
          </a:xfrm>
          <a:prstGeom prst="rect">
            <a:avLst/>
          </a:prstGeom>
          <a:noFill/>
        </p:spPr>
        <p:txBody>
          <a:bodyPr wrap="none" rtlCol="0">
            <a:spAutoFit/>
          </a:bodyPr>
          <a:lstStyle/>
          <a:p>
            <a:r>
              <a:rPr lang="ja-JP" altLang="en-US" sz="2000" dirty="0"/>
              <a:t>「次に実験すべき点を教える」という点で機械学習と実験計画法は同じ</a:t>
            </a:r>
            <a:endParaRPr kumimoji="1" lang="ja-JP" altLang="en-US" sz="2000" dirty="0"/>
          </a:p>
        </p:txBody>
      </p:sp>
      <p:sp>
        <p:nvSpPr>
          <p:cNvPr id="13" name="テキスト ボックス 12">
            <a:extLst>
              <a:ext uri="{FF2B5EF4-FFF2-40B4-BE49-F238E27FC236}">
                <a16:creationId xmlns:a16="http://schemas.microsoft.com/office/drawing/2014/main" id="{F09E4481-5553-433F-BB93-1A8A7C21DADB}"/>
              </a:ext>
            </a:extLst>
          </p:cNvPr>
          <p:cNvSpPr txBox="1"/>
          <p:nvPr/>
        </p:nvSpPr>
        <p:spPr>
          <a:xfrm>
            <a:off x="323527" y="2020476"/>
            <a:ext cx="8494633" cy="369332"/>
          </a:xfrm>
          <a:prstGeom prst="rect">
            <a:avLst/>
          </a:prstGeom>
          <a:noFill/>
        </p:spPr>
        <p:txBody>
          <a:bodyPr wrap="none" rtlCol="0">
            <a:spAutoFit/>
          </a:bodyPr>
          <a:lstStyle/>
          <a:p>
            <a:r>
              <a:rPr lang="ja-JP" altLang="en-US" dirty="0"/>
              <a:t>機械学習と実験計画法の使い分けは、並列して実験できるサンプル数に依存する</a:t>
            </a:r>
            <a:endParaRPr lang="en-US" altLang="ja-JP" dirty="0"/>
          </a:p>
        </p:txBody>
      </p:sp>
      <p:sp>
        <p:nvSpPr>
          <p:cNvPr id="9" name="テキスト ボックス 8">
            <a:extLst>
              <a:ext uri="{FF2B5EF4-FFF2-40B4-BE49-F238E27FC236}">
                <a16:creationId xmlns:a16="http://schemas.microsoft.com/office/drawing/2014/main" id="{F2AAF5B9-D864-459B-AB23-301E88B5532C}"/>
              </a:ext>
            </a:extLst>
          </p:cNvPr>
          <p:cNvSpPr txBox="1"/>
          <p:nvPr/>
        </p:nvSpPr>
        <p:spPr>
          <a:xfrm>
            <a:off x="8190829" y="2437046"/>
            <a:ext cx="607859" cy="261610"/>
          </a:xfrm>
          <a:prstGeom prst="rect">
            <a:avLst/>
          </a:prstGeom>
          <a:noFill/>
        </p:spPr>
        <p:txBody>
          <a:bodyPr wrap="none" rtlCol="0">
            <a:spAutoFit/>
          </a:bodyPr>
          <a:lstStyle/>
          <a:p>
            <a:r>
              <a:rPr kumimoji="1" lang="ja-JP" altLang="en-US" sz="1100" dirty="0"/>
              <a:t>と思う</a:t>
            </a:r>
          </a:p>
        </p:txBody>
      </p:sp>
      <p:sp>
        <p:nvSpPr>
          <p:cNvPr id="15" name="テキスト ボックス 14">
            <a:extLst>
              <a:ext uri="{FF2B5EF4-FFF2-40B4-BE49-F238E27FC236}">
                <a16:creationId xmlns:a16="http://schemas.microsoft.com/office/drawing/2014/main" id="{338B03DE-FF5C-4047-BDB5-9EB1A5665075}"/>
              </a:ext>
            </a:extLst>
          </p:cNvPr>
          <p:cNvSpPr txBox="1"/>
          <p:nvPr/>
        </p:nvSpPr>
        <p:spPr>
          <a:xfrm>
            <a:off x="179512" y="3618890"/>
            <a:ext cx="8956298" cy="2308324"/>
          </a:xfrm>
          <a:prstGeom prst="rect">
            <a:avLst/>
          </a:prstGeom>
          <a:noFill/>
        </p:spPr>
        <p:txBody>
          <a:bodyPr wrap="none" rtlCol="0">
            <a:spAutoFit/>
          </a:bodyPr>
          <a:lstStyle/>
          <a:p>
            <a:r>
              <a:rPr lang="ja-JP" altLang="en-US" dirty="0"/>
              <a:t>１実験・評価に</a:t>
            </a:r>
            <a:r>
              <a:rPr lang="en-US" altLang="ja-JP" dirty="0"/>
              <a:t>24</a:t>
            </a:r>
            <a:r>
              <a:rPr lang="ja-JP" altLang="en-US" dirty="0"/>
              <a:t>時間以上かかると仮定すると</a:t>
            </a:r>
            <a:endParaRPr lang="en-US" altLang="ja-JP" dirty="0"/>
          </a:p>
          <a:p>
            <a:endParaRPr lang="en-US" altLang="ja-JP" dirty="0"/>
          </a:p>
          <a:p>
            <a:r>
              <a:rPr lang="ja-JP" altLang="en-US" dirty="0"/>
              <a:t>並列実験ができない場合：１実験・評価ごとに機械学習で解析→次の実験点を決める</a:t>
            </a:r>
            <a:endParaRPr lang="en-US" altLang="ja-JP" dirty="0"/>
          </a:p>
          <a:p>
            <a:endParaRPr lang="en-US" altLang="ja-JP" dirty="0"/>
          </a:p>
          <a:p>
            <a:r>
              <a:rPr lang="ja-JP" altLang="en-US" dirty="0"/>
              <a:t>並列実験が</a:t>
            </a:r>
            <a:r>
              <a:rPr lang="en-US" altLang="ja-JP" dirty="0"/>
              <a:t>2~5</a:t>
            </a:r>
            <a:r>
              <a:rPr lang="ja-JP" altLang="en-US" dirty="0"/>
              <a:t>できる場合　：同上。実験計画法のメリットは薄い？</a:t>
            </a:r>
            <a:endParaRPr lang="en-US" altLang="ja-JP" dirty="0"/>
          </a:p>
          <a:p>
            <a:endParaRPr lang="en-US" altLang="ja-JP" dirty="0"/>
          </a:p>
          <a:p>
            <a:r>
              <a:rPr lang="ja-JP" altLang="en-US" dirty="0"/>
              <a:t>並列実験が</a:t>
            </a:r>
            <a:r>
              <a:rPr lang="en-US" altLang="ja-JP" dirty="0"/>
              <a:t>6</a:t>
            </a:r>
            <a:r>
              <a:rPr lang="ja-JP" altLang="en-US" dirty="0"/>
              <a:t>以上できる場合：機械学習によって絞り込んだ実験条件の近辺を</a:t>
            </a:r>
            <a:endParaRPr lang="en-US" altLang="ja-JP" dirty="0"/>
          </a:p>
          <a:p>
            <a:r>
              <a:rPr lang="en-US" altLang="ja-JP" dirty="0"/>
              <a:t>			</a:t>
            </a:r>
            <a:r>
              <a:rPr lang="ja-JP" altLang="en-US" dirty="0"/>
              <a:t>　 実験計画法を活用して、効果的に探索する</a:t>
            </a:r>
            <a:endParaRPr lang="en-US" altLang="ja-JP" dirty="0"/>
          </a:p>
        </p:txBody>
      </p:sp>
    </p:spTree>
    <p:extLst>
      <p:ext uri="{BB962C8B-B14F-4D97-AF65-F5344CB8AC3E}">
        <p14:creationId xmlns:p14="http://schemas.microsoft.com/office/powerpoint/2010/main" val="1275978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98957-A22D-431D-9E01-B2E693E92966}"/>
              </a:ext>
            </a:extLst>
          </p:cNvPr>
          <p:cNvSpPr>
            <a:spLocks noGrp="1"/>
          </p:cNvSpPr>
          <p:nvPr>
            <p:ph type="title"/>
          </p:nvPr>
        </p:nvSpPr>
        <p:spPr/>
        <p:txBody>
          <a:bodyPr/>
          <a:lstStyle/>
          <a:p>
            <a:endParaRPr kumimoji="1" lang="ja-JP" altLang="en-US"/>
          </a:p>
        </p:txBody>
      </p:sp>
      <p:sp>
        <p:nvSpPr>
          <p:cNvPr id="3" name="テキスト ボックス 2">
            <a:extLst>
              <a:ext uri="{FF2B5EF4-FFF2-40B4-BE49-F238E27FC236}">
                <a16:creationId xmlns:a16="http://schemas.microsoft.com/office/drawing/2014/main" id="{E153FF44-0401-471A-9751-699F1D671AF3}"/>
              </a:ext>
            </a:extLst>
          </p:cNvPr>
          <p:cNvSpPr txBox="1"/>
          <p:nvPr/>
        </p:nvSpPr>
        <p:spPr>
          <a:xfrm>
            <a:off x="768747" y="976908"/>
            <a:ext cx="6878806" cy="923330"/>
          </a:xfrm>
          <a:prstGeom prst="rect">
            <a:avLst/>
          </a:prstGeom>
          <a:noFill/>
        </p:spPr>
        <p:txBody>
          <a:bodyPr wrap="none" rtlCol="0">
            <a:spAutoFit/>
          </a:bodyPr>
          <a:lstStyle/>
          <a:p>
            <a:r>
              <a:rPr lang="ja-JP" altLang="en-US" dirty="0"/>
              <a:t>実験計画法は極論すれば、</a:t>
            </a:r>
            <a:endParaRPr lang="en-US" altLang="ja-JP" dirty="0"/>
          </a:p>
          <a:p>
            <a:r>
              <a:rPr lang="ja-JP" altLang="en-US" dirty="0"/>
              <a:t>条件付き確率込みを考えない（≒過去のデータを参考にしない）</a:t>
            </a:r>
            <a:endParaRPr lang="en-US" altLang="ja-JP" dirty="0"/>
          </a:p>
          <a:p>
            <a:r>
              <a:rPr lang="ja-JP" altLang="en-US" dirty="0"/>
              <a:t>ベイズ最適化みたいなものです</a:t>
            </a:r>
            <a:endParaRPr kumimoji="1" lang="ja-JP" altLang="en-US" dirty="0"/>
          </a:p>
        </p:txBody>
      </p:sp>
      <p:grpSp>
        <p:nvGrpSpPr>
          <p:cNvPr id="4" name="グループ化 3">
            <a:extLst>
              <a:ext uri="{FF2B5EF4-FFF2-40B4-BE49-F238E27FC236}">
                <a16:creationId xmlns:a16="http://schemas.microsoft.com/office/drawing/2014/main" id="{5906935F-AF52-42D4-95C6-E83012E510F5}"/>
              </a:ext>
            </a:extLst>
          </p:cNvPr>
          <p:cNvGrpSpPr/>
          <p:nvPr/>
        </p:nvGrpSpPr>
        <p:grpSpPr>
          <a:xfrm>
            <a:off x="192683" y="4305673"/>
            <a:ext cx="2160240" cy="2162289"/>
            <a:chOff x="681242" y="3291230"/>
            <a:chExt cx="2160240" cy="2162289"/>
          </a:xfrm>
        </p:grpSpPr>
        <p:pic>
          <p:nvPicPr>
            <p:cNvPr id="5" name="Picture 4" descr="ããµã¤ã¯ã« ç¢å°ãã®ç»åæ¤ç´¢çµæ">
              <a:extLst>
                <a:ext uri="{FF2B5EF4-FFF2-40B4-BE49-F238E27FC236}">
                  <a16:creationId xmlns:a16="http://schemas.microsoft.com/office/drawing/2014/main" id="{BF0B011F-9176-416B-8B02-19814C791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114736">
              <a:off x="681242" y="331039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ãå®é¨ããããã¨ããã®ç»åæ¤ç´¢çµæ">
              <a:extLst>
                <a:ext uri="{FF2B5EF4-FFF2-40B4-BE49-F238E27FC236}">
                  <a16:creationId xmlns:a16="http://schemas.microsoft.com/office/drawing/2014/main" id="{E2577C68-64F3-4CB7-B30A-B53A81D66F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8048" y="4030474"/>
              <a:ext cx="459338" cy="6206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7035E3C-8C77-49CC-8DAA-C549B1BA7B19}"/>
                </a:ext>
              </a:extLst>
            </p:cNvPr>
            <p:cNvSpPr txBox="1"/>
            <p:nvPr/>
          </p:nvSpPr>
          <p:spPr>
            <a:xfrm>
              <a:off x="1257306" y="3291230"/>
              <a:ext cx="902811" cy="523220"/>
            </a:xfrm>
            <a:prstGeom prst="rect">
              <a:avLst/>
            </a:prstGeom>
            <a:noFill/>
          </p:spPr>
          <p:txBody>
            <a:bodyPr wrap="non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実験</a:t>
              </a:r>
            </a:p>
          </p:txBody>
        </p:sp>
        <p:grpSp>
          <p:nvGrpSpPr>
            <p:cNvPr id="8" name="グループ化 7">
              <a:extLst>
                <a:ext uri="{FF2B5EF4-FFF2-40B4-BE49-F238E27FC236}">
                  <a16:creationId xmlns:a16="http://schemas.microsoft.com/office/drawing/2014/main" id="{9E7BD05D-3414-4421-8491-15473F84C228}"/>
                </a:ext>
              </a:extLst>
            </p:cNvPr>
            <p:cNvGrpSpPr/>
            <p:nvPr/>
          </p:nvGrpSpPr>
          <p:grpSpPr>
            <a:xfrm>
              <a:off x="714535" y="4822562"/>
              <a:ext cx="2126947" cy="523220"/>
              <a:chOff x="-828600" y="4211796"/>
              <a:chExt cx="2126947" cy="523220"/>
            </a:xfrm>
          </p:grpSpPr>
          <p:sp>
            <p:nvSpPr>
              <p:cNvPr id="9" name="テキスト ボックス 8">
                <a:extLst>
                  <a:ext uri="{FF2B5EF4-FFF2-40B4-BE49-F238E27FC236}">
                    <a16:creationId xmlns:a16="http://schemas.microsoft.com/office/drawing/2014/main" id="{A2C8696F-A678-4B4E-8906-57F2A4FE4F2B}"/>
                  </a:ext>
                </a:extLst>
              </p:cNvPr>
              <p:cNvSpPr txBox="1"/>
              <p:nvPr/>
            </p:nvSpPr>
            <p:spPr>
              <a:xfrm>
                <a:off x="395536" y="4211796"/>
                <a:ext cx="902811"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評価</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10" name="テキスト ボックス 9">
                <a:extLst>
                  <a:ext uri="{FF2B5EF4-FFF2-40B4-BE49-F238E27FC236}">
                    <a16:creationId xmlns:a16="http://schemas.microsoft.com/office/drawing/2014/main" id="{7F7EF807-F9F0-4BD3-BAA7-996FB38D3BC7}"/>
                  </a:ext>
                </a:extLst>
              </p:cNvPr>
              <p:cNvSpPr txBox="1"/>
              <p:nvPr/>
            </p:nvSpPr>
            <p:spPr>
              <a:xfrm>
                <a:off x="-828600" y="4211796"/>
                <a:ext cx="902811"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解析</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grpSp>
      </p:grpSp>
      <p:sp>
        <p:nvSpPr>
          <p:cNvPr id="11" name="正方形/長方形 10">
            <a:extLst>
              <a:ext uri="{FF2B5EF4-FFF2-40B4-BE49-F238E27FC236}">
                <a16:creationId xmlns:a16="http://schemas.microsoft.com/office/drawing/2014/main" id="{1B7DE3FB-7CB9-4E54-88A8-3DC5AF8520F6}"/>
              </a:ext>
            </a:extLst>
          </p:cNvPr>
          <p:cNvSpPr/>
          <p:nvPr/>
        </p:nvSpPr>
        <p:spPr>
          <a:xfrm>
            <a:off x="329544" y="2268611"/>
            <a:ext cx="8517929" cy="646331"/>
          </a:xfrm>
          <a:prstGeom prst="rect">
            <a:avLst/>
          </a:prstGeom>
        </p:spPr>
        <p:txBody>
          <a:bodyPr wrap="square">
            <a:spAutoFit/>
          </a:bodyPr>
          <a:lstStyle/>
          <a:p>
            <a:r>
              <a:rPr lang="en-US" altLang="ja-JP" dirty="0">
                <a:solidFill>
                  <a:srgbClr val="000000"/>
                </a:solidFill>
                <a:latin typeface="Calibri" panose="020F0502020204030204" pitchFamily="34" charset="0"/>
                <a:ea typeface="ＭＳ Ｐゴシック" panose="020B0600070205080204" pitchFamily="50" charset="-128"/>
              </a:rPr>
              <a:t>A,B,C</a:t>
            </a:r>
            <a:r>
              <a:rPr lang="ja-JP" altLang="en-US" dirty="0">
                <a:solidFill>
                  <a:srgbClr val="000000"/>
                </a:solidFill>
                <a:latin typeface="ＭＳ Ｐゴシック" panose="020B0600070205080204" pitchFamily="50" charset="-128"/>
                <a:ea typeface="ＭＳ Ｐゴシック" panose="020B0600070205080204" pitchFamily="50" charset="-128"/>
              </a:rPr>
              <a:t>と３つのパラメータがある場合、実験計画法では基本的に３つを等しく扱いますが、</a:t>
            </a:r>
            <a:endParaRPr lang="ja-JP" altLang="en-US" dirty="0">
              <a:solidFill>
                <a:srgbClr val="201F1E"/>
              </a:solidFill>
              <a:latin typeface="ＭＳ Ｐゴシック" panose="020B0600070205080204" pitchFamily="50" charset="-128"/>
              <a:ea typeface="ＭＳ Ｐゴシック" panose="020B0600070205080204" pitchFamily="50" charset="-128"/>
            </a:endParaRPr>
          </a:p>
          <a:p>
            <a:r>
              <a:rPr lang="en-US" altLang="ja-JP" dirty="0">
                <a:solidFill>
                  <a:srgbClr val="000000"/>
                </a:solidFill>
                <a:latin typeface="Calibri" panose="020F0502020204030204" pitchFamily="34" charset="0"/>
                <a:ea typeface="ＭＳ Ｐゴシック" panose="020B0600070205080204" pitchFamily="50" charset="-128"/>
              </a:rPr>
              <a:t>A</a:t>
            </a:r>
            <a:r>
              <a:rPr lang="ja-JP" altLang="en-US" dirty="0">
                <a:solidFill>
                  <a:srgbClr val="000000"/>
                </a:solidFill>
                <a:latin typeface="ＭＳ Ｐゴシック" panose="020B0600070205080204" pitchFamily="50" charset="-128"/>
                <a:ea typeface="ＭＳ Ｐゴシック" panose="020B0600070205080204" pitchFamily="50" charset="-128"/>
              </a:rPr>
              <a:t>が最重要、</a:t>
            </a:r>
            <a:r>
              <a:rPr lang="en-US" altLang="ja-JP" dirty="0">
                <a:solidFill>
                  <a:srgbClr val="000000"/>
                </a:solidFill>
                <a:latin typeface="Calibri" panose="020F0502020204030204" pitchFamily="34" charset="0"/>
                <a:ea typeface="ＭＳ Ｐゴシック" panose="020B0600070205080204" pitchFamily="50" charset="-128"/>
              </a:rPr>
              <a:t>C</a:t>
            </a:r>
            <a:r>
              <a:rPr lang="ja-JP" altLang="en-US" dirty="0">
                <a:solidFill>
                  <a:srgbClr val="000000"/>
                </a:solidFill>
                <a:latin typeface="ＭＳ Ｐゴシック" panose="020B0600070205080204" pitchFamily="50" charset="-128"/>
                <a:ea typeface="ＭＳ Ｐゴシック" panose="020B0600070205080204" pitchFamily="50" charset="-128"/>
              </a:rPr>
              <a:t>が次重要と</a:t>
            </a:r>
            <a:r>
              <a:rPr lang="ja-JP" altLang="en-US">
                <a:solidFill>
                  <a:srgbClr val="000000"/>
                </a:solidFill>
                <a:latin typeface="ＭＳ Ｐゴシック" panose="020B0600070205080204" pitchFamily="50" charset="-128"/>
                <a:ea typeface="ＭＳ Ｐゴシック" panose="020B0600070205080204" pitchFamily="50" charset="-128"/>
              </a:rPr>
              <a:t>機械学習</a:t>
            </a:r>
            <a:endParaRPr lang="ja-JP" altLang="en-US" sz="1800" b="0" i="0" dirty="0">
              <a:solidFill>
                <a:srgbClr val="201F1E"/>
              </a:solidFill>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02354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86A7B-6AC7-4251-822D-3A3D5B245B96}"/>
              </a:ext>
            </a:extLst>
          </p:cNvPr>
          <p:cNvSpPr>
            <a:spLocks noGrp="1"/>
          </p:cNvSpPr>
          <p:nvPr>
            <p:ph type="title"/>
          </p:nvPr>
        </p:nvSpPr>
        <p:spPr/>
        <p:txBody>
          <a:bodyPr/>
          <a:lstStyle/>
          <a:p>
            <a:endParaRPr kumimoji="1" lang="ja-JP" altLang="en-US"/>
          </a:p>
        </p:txBody>
      </p:sp>
      <p:sp>
        <p:nvSpPr>
          <p:cNvPr id="3" name="正方形/長方形 2">
            <a:extLst>
              <a:ext uri="{FF2B5EF4-FFF2-40B4-BE49-F238E27FC236}">
                <a16:creationId xmlns:a16="http://schemas.microsoft.com/office/drawing/2014/main" id="{D1ABFD6C-B04F-4FC5-B5C8-C9DD94965E64}"/>
              </a:ext>
            </a:extLst>
          </p:cNvPr>
          <p:cNvSpPr/>
          <p:nvPr/>
        </p:nvSpPr>
        <p:spPr>
          <a:xfrm>
            <a:off x="827584" y="2888940"/>
            <a:ext cx="6561474" cy="369332"/>
          </a:xfrm>
          <a:prstGeom prst="rect">
            <a:avLst/>
          </a:prstGeom>
        </p:spPr>
        <p:txBody>
          <a:bodyPr wrap="square">
            <a:spAutoFit/>
          </a:bodyPr>
          <a:lstStyle/>
          <a:p>
            <a:r>
              <a:rPr lang="en-US" altLang="ja-JP" b="1" dirty="0">
                <a:solidFill>
                  <a:srgbClr val="333333"/>
                </a:solidFill>
                <a:latin typeface="-apple-system"/>
              </a:rPr>
              <a:t>E3FP</a:t>
            </a:r>
            <a:r>
              <a:rPr lang="ja-JP" altLang="en-US" b="1" dirty="0">
                <a:solidFill>
                  <a:srgbClr val="333333"/>
                </a:solidFill>
                <a:latin typeface="-apple-system"/>
              </a:rPr>
              <a:t>（</a:t>
            </a:r>
            <a:r>
              <a:rPr lang="en-US" altLang="ja-JP" b="1" dirty="0">
                <a:solidFill>
                  <a:srgbClr val="333333"/>
                </a:solidFill>
                <a:latin typeface="-apple-system"/>
              </a:rPr>
              <a:t>Extended 3</a:t>
            </a:r>
            <a:r>
              <a:rPr lang="ja-JP" altLang="en-US" b="1" dirty="0">
                <a:solidFill>
                  <a:srgbClr val="333333"/>
                </a:solidFill>
                <a:latin typeface="-apple-system"/>
              </a:rPr>
              <a:t> </a:t>
            </a:r>
            <a:r>
              <a:rPr lang="en-US" altLang="ja-JP" b="1" dirty="0">
                <a:solidFill>
                  <a:srgbClr val="333333"/>
                </a:solidFill>
                <a:latin typeface="-apple-system"/>
              </a:rPr>
              <a:t>dimensional </a:t>
            </a:r>
            <a:r>
              <a:rPr lang="en-US" altLang="ja-JP" b="1" dirty="0" err="1">
                <a:solidFill>
                  <a:srgbClr val="333333"/>
                </a:solidFill>
                <a:latin typeface="-apple-system"/>
              </a:rPr>
              <a:t>FingerPrint</a:t>
            </a:r>
            <a:r>
              <a:rPr lang="ja-JP" altLang="en-US" b="1" dirty="0">
                <a:solidFill>
                  <a:srgbClr val="333333"/>
                </a:solidFill>
                <a:latin typeface="-apple-system"/>
              </a:rPr>
              <a:t>）</a:t>
            </a:r>
            <a:endParaRPr lang="ja-JP" altLang="en-US" b="1" i="0" dirty="0">
              <a:solidFill>
                <a:srgbClr val="333333"/>
              </a:solidFill>
              <a:effectLst/>
              <a:latin typeface="-apple-system"/>
            </a:endParaRPr>
          </a:p>
        </p:txBody>
      </p:sp>
      <p:sp>
        <p:nvSpPr>
          <p:cNvPr id="4" name="テキスト ボックス 3">
            <a:extLst>
              <a:ext uri="{FF2B5EF4-FFF2-40B4-BE49-F238E27FC236}">
                <a16:creationId xmlns:a16="http://schemas.microsoft.com/office/drawing/2014/main" id="{6865B31C-3DDC-463C-A94A-0A01A3ADB800}"/>
              </a:ext>
            </a:extLst>
          </p:cNvPr>
          <p:cNvSpPr txBox="1"/>
          <p:nvPr/>
        </p:nvSpPr>
        <p:spPr>
          <a:xfrm>
            <a:off x="1259632" y="5661248"/>
            <a:ext cx="5032147" cy="369332"/>
          </a:xfrm>
          <a:prstGeom prst="rect">
            <a:avLst/>
          </a:prstGeom>
          <a:noFill/>
        </p:spPr>
        <p:txBody>
          <a:bodyPr wrap="none" rtlCol="0">
            <a:spAutoFit/>
          </a:bodyPr>
          <a:lstStyle/>
          <a:p>
            <a:r>
              <a:rPr kumimoji="1" lang="ja-JP" altLang="en-US" dirty="0"/>
              <a:t>記述子化の方法自体を研究するわけではない。</a:t>
            </a:r>
          </a:p>
        </p:txBody>
      </p:sp>
      <p:sp>
        <p:nvSpPr>
          <p:cNvPr id="5" name="正方形/長方形 4">
            <a:extLst>
              <a:ext uri="{FF2B5EF4-FFF2-40B4-BE49-F238E27FC236}">
                <a16:creationId xmlns:a16="http://schemas.microsoft.com/office/drawing/2014/main" id="{FD73CDDC-89FE-48D1-9705-F79BAB4FD193}"/>
              </a:ext>
            </a:extLst>
          </p:cNvPr>
          <p:cNvSpPr/>
          <p:nvPr/>
        </p:nvSpPr>
        <p:spPr>
          <a:xfrm>
            <a:off x="827584" y="3635732"/>
            <a:ext cx="3474221" cy="369332"/>
          </a:xfrm>
          <a:prstGeom prst="rect">
            <a:avLst/>
          </a:prstGeom>
        </p:spPr>
        <p:txBody>
          <a:bodyPr wrap="none">
            <a:spAutoFit/>
          </a:bodyPr>
          <a:lstStyle/>
          <a:p>
            <a:r>
              <a:rPr lang="en-US" altLang="ja-JP" b="1" dirty="0">
                <a:solidFill>
                  <a:srgbClr val="333333"/>
                </a:solidFill>
                <a:latin typeface="-apple-system"/>
              </a:rPr>
              <a:t>MHFP(Minimum Hash </a:t>
            </a:r>
            <a:r>
              <a:rPr lang="en-US" altLang="ja-JP" b="1" dirty="0" err="1">
                <a:solidFill>
                  <a:srgbClr val="333333"/>
                </a:solidFill>
                <a:latin typeface="-apple-system"/>
              </a:rPr>
              <a:t>FingerPrint</a:t>
            </a:r>
            <a:r>
              <a:rPr lang="en-US" altLang="ja-JP" b="1" dirty="0">
                <a:solidFill>
                  <a:srgbClr val="333333"/>
                </a:solidFill>
                <a:latin typeface="-apple-system"/>
              </a:rPr>
              <a:t>)</a:t>
            </a:r>
            <a:endParaRPr lang="en-US" altLang="ja-JP" b="1" i="0" dirty="0">
              <a:solidFill>
                <a:srgbClr val="333333"/>
              </a:solidFill>
              <a:effectLst/>
              <a:latin typeface="-apple-system"/>
            </a:endParaRPr>
          </a:p>
        </p:txBody>
      </p:sp>
      <p:sp>
        <p:nvSpPr>
          <p:cNvPr id="7" name="正方形/長方形 6">
            <a:extLst>
              <a:ext uri="{FF2B5EF4-FFF2-40B4-BE49-F238E27FC236}">
                <a16:creationId xmlns:a16="http://schemas.microsoft.com/office/drawing/2014/main" id="{5EA1DDD6-FEB9-471C-9F47-C855B5CCFAB6}"/>
              </a:ext>
            </a:extLst>
          </p:cNvPr>
          <p:cNvSpPr/>
          <p:nvPr/>
        </p:nvSpPr>
        <p:spPr>
          <a:xfrm>
            <a:off x="827584" y="2142148"/>
            <a:ext cx="4357668" cy="369332"/>
          </a:xfrm>
          <a:prstGeom prst="rect">
            <a:avLst/>
          </a:prstGeom>
        </p:spPr>
        <p:txBody>
          <a:bodyPr wrap="none">
            <a:spAutoFit/>
          </a:bodyPr>
          <a:lstStyle/>
          <a:p>
            <a:r>
              <a:rPr lang="en-US" altLang="ja-JP" b="1" dirty="0">
                <a:solidFill>
                  <a:srgbClr val="333333"/>
                </a:solidFill>
                <a:latin typeface="-apple-system"/>
              </a:rPr>
              <a:t>ECFP</a:t>
            </a:r>
            <a:r>
              <a:rPr lang="ja-JP" altLang="en-US" b="1" dirty="0">
                <a:solidFill>
                  <a:srgbClr val="333333"/>
                </a:solidFill>
                <a:latin typeface="-apple-system"/>
              </a:rPr>
              <a:t>（</a:t>
            </a:r>
            <a:r>
              <a:rPr lang="en-US" altLang="ja-JP" b="1" dirty="0">
                <a:solidFill>
                  <a:srgbClr val="333333"/>
                </a:solidFill>
                <a:latin typeface="-apple-system"/>
              </a:rPr>
              <a:t>Extended Connectivity </a:t>
            </a:r>
            <a:r>
              <a:rPr lang="en-US" altLang="ja-JP" b="1" dirty="0" err="1">
                <a:solidFill>
                  <a:srgbClr val="333333"/>
                </a:solidFill>
                <a:latin typeface="-apple-system"/>
              </a:rPr>
              <a:t>FingerPrint</a:t>
            </a:r>
            <a:r>
              <a:rPr lang="ja-JP" altLang="en-US" b="1" dirty="0">
                <a:solidFill>
                  <a:srgbClr val="333333"/>
                </a:solidFill>
                <a:latin typeface="-apple-system"/>
              </a:rPr>
              <a:t>）</a:t>
            </a:r>
            <a:endParaRPr lang="ja-JP" altLang="en-US" b="1" dirty="0"/>
          </a:p>
        </p:txBody>
      </p:sp>
    </p:spTree>
    <p:extLst>
      <p:ext uri="{BB962C8B-B14F-4D97-AF65-F5344CB8AC3E}">
        <p14:creationId xmlns:p14="http://schemas.microsoft.com/office/powerpoint/2010/main" val="2603261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3058C-175A-4474-9C6D-6700BA5E315E}"/>
              </a:ext>
            </a:extLst>
          </p:cNvPr>
          <p:cNvSpPr>
            <a:spLocks noGrp="1"/>
          </p:cNvSpPr>
          <p:nvPr>
            <p:ph type="title"/>
          </p:nvPr>
        </p:nvSpPr>
        <p:spPr/>
        <p:txBody>
          <a:bodyPr/>
          <a:lstStyle/>
          <a:p>
            <a:r>
              <a:rPr lang="ja-JP" altLang="en-US" dirty="0"/>
              <a:t>ちなみに、</a:t>
            </a:r>
            <a:r>
              <a:rPr lang="en-US" altLang="ja-JP" dirty="0"/>
              <a:t>IT</a:t>
            </a:r>
            <a:r>
              <a:rPr lang="ja-JP" altLang="en-US" dirty="0"/>
              <a:t>・</a:t>
            </a:r>
            <a:r>
              <a:rPr lang="en-US" altLang="ja-JP" dirty="0"/>
              <a:t>ICT</a:t>
            </a:r>
            <a:r>
              <a:rPr lang="ja-JP" altLang="en-US" dirty="0"/>
              <a:t>・</a:t>
            </a:r>
            <a:r>
              <a:rPr lang="en-US" altLang="ja-JP" dirty="0"/>
              <a:t>IoT</a:t>
            </a:r>
            <a:r>
              <a:rPr lang="ja-JP" altLang="en-US" dirty="0"/>
              <a:t>の違いは</a:t>
            </a:r>
            <a:endParaRPr kumimoji="1" lang="ja-JP" altLang="en-US" dirty="0"/>
          </a:p>
        </p:txBody>
      </p:sp>
      <p:sp>
        <p:nvSpPr>
          <p:cNvPr id="3" name="テキスト ボックス 2">
            <a:extLst>
              <a:ext uri="{FF2B5EF4-FFF2-40B4-BE49-F238E27FC236}">
                <a16:creationId xmlns:a16="http://schemas.microsoft.com/office/drawing/2014/main" id="{E5C63C6F-650A-4547-BD61-2D6B4848C0AD}"/>
              </a:ext>
            </a:extLst>
          </p:cNvPr>
          <p:cNvSpPr txBox="1"/>
          <p:nvPr/>
        </p:nvSpPr>
        <p:spPr>
          <a:xfrm>
            <a:off x="755576" y="1268760"/>
            <a:ext cx="7421006" cy="5509200"/>
          </a:xfrm>
          <a:prstGeom prst="rect">
            <a:avLst/>
          </a:prstGeom>
          <a:noFill/>
        </p:spPr>
        <p:txBody>
          <a:bodyPr wrap="none" rtlCol="0">
            <a:spAutoFit/>
          </a:bodyPr>
          <a:lstStyle/>
          <a:p>
            <a:r>
              <a:rPr kumimoji="1" lang="en-US" altLang="ja-JP" sz="2400" dirty="0"/>
              <a:t>IT	</a:t>
            </a:r>
            <a:r>
              <a:rPr kumimoji="1" lang="ja-JP" altLang="en-US" sz="2400" dirty="0"/>
              <a:t>：</a:t>
            </a:r>
            <a:r>
              <a:rPr kumimoji="1" lang="en-US" altLang="ja-JP" sz="2400" dirty="0"/>
              <a:t>Information Technology</a:t>
            </a:r>
          </a:p>
          <a:p>
            <a:r>
              <a:rPr lang="en-US" altLang="ja-JP" sz="2400" dirty="0"/>
              <a:t>	</a:t>
            </a:r>
            <a:r>
              <a:rPr lang="ja-JP" altLang="en-US" sz="2400" dirty="0"/>
              <a:t>　経済産業省の呼び方</a:t>
            </a:r>
            <a:endParaRPr lang="en-US" altLang="ja-JP" sz="2400" dirty="0"/>
          </a:p>
          <a:p>
            <a:endParaRPr lang="en-US" altLang="ja-JP" sz="2400" dirty="0"/>
          </a:p>
          <a:p>
            <a:endParaRPr lang="en-US" altLang="ja-JP" sz="2400" dirty="0"/>
          </a:p>
          <a:p>
            <a:r>
              <a:rPr kumimoji="1" lang="en-US" altLang="ja-JP" sz="2400" dirty="0"/>
              <a:t>ICT	</a:t>
            </a:r>
            <a:r>
              <a:rPr kumimoji="1" lang="ja-JP" altLang="en-US" sz="2400" dirty="0"/>
              <a:t>：</a:t>
            </a:r>
            <a:r>
              <a:rPr kumimoji="1" lang="en-US" altLang="ja-JP" sz="2400" dirty="0"/>
              <a:t>Information and </a:t>
            </a:r>
            <a:r>
              <a:rPr kumimoji="1" lang="en-US" altLang="ja-JP" sz="2400" dirty="0">
                <a:solidFill>
                  <a:srgbClr val="0070C0"/>
                </a:solidFill>
              </a:rPr>
              <a:t>Communication</a:t>
            </a:r>
            <a:r>
              <a:rPr kumimoji="1" lang="en-US" altLang="ja-JP" sz="2400" dirty="0"/>
              <a:t> Technology</a:t>
            </a:r>
          </a:p>
          <a:p>
            <a:r>
              <a:rPr lang="en-US" altLang="ja-JP" sz="2400" dirty="0"/>
              <a:t>	</a:t>
            </a:r>
            <a:r>
              <a:rPr lang="ja-JP" altLang="en-US" sz="2400" dirty="0"/>
              <a:t>　総務省の呼び方（電話・通信業の監督）</a:t>
            </a:r>
            <a:endParaRPr kumimoji="1" lang="en-US" altLang="ja-JP" sz="2400" dirty="0"/>
          </a:p>
          <a:p>
            <a:endParaRPr lang="en-US" altLang="ja-JP" sz="2400" dirty="0"/>
          </a:p>
          <a:p>
            <a:endParaRPr lang="en-US" altLang="ja-JP" sz="2400" dirty="0"/>
          </a:p>
          <a:p>
            <a:r>
              <a:rPr kumimoji="1" lang="en-US" altLang="ja-JP" sz="2400" dirty="0">
                <a:solidFill>
                  <a:srgbClr val="00B050"/>
                </a:solidFill>
              </a:rPr>
              <a:t>IoT	</a:t>
            </a:r>
            <a:r>
              <a:rPr lang="ja-JP" altLang="en-US" sz="2400" dirty="0">
                <a:solidFill>
                  <a:srgbClr val="00B050"/>
                </a:solidFill>
              </a:rPr>
              <a:t>：</a:t>
            </a:r>
            <a:r>
              <a:rPr lang="en-US" altLang="ja-JP" sz="2400" dirty="0">
                <a:solidFill>
                  <a:srgbClr val="00B050"/>
                </a:solidFill>
              </a:rPr>
              <a:t>Internet of Things </a:t>
            </a:r>
          </a:p>
          <a:p>
            <a:r>
              <a:rPr lang="en-US" altLang="ja-JP" sz="2400" dirty="0"/>
              <a:t>	</a:t>
            </a:r>
            <a:r>
              <a:rPr lang="ja-JP" altLang="en-US" sz="2400" dirty="0"/>
              <a:t>　モノのインターネット</a:t>
            </a:r>
            <a:endParaRPr kumimoji="1" lang="en-US" altLang="ja-JP" sz="2400" dirty="0"/>
          </a:p>
          <a:p>
            <a:r>
              <a:rPr lang="en-US" altLang="ja-JP" sz="2400" dirty="0"/>
              <a:t>	</a:t>
            </a:r>
            <a:r>
              <a:rPr lang="ja-JP" altLang="en-US" sz="2400" dirty="0"/>
              <a:t>　あらゆるモノのデータを計測・収集</a:t>
            </a:r>
            <a:endParaRPr lang="en-US" altLang="ja-JP" sz="2400" dirty="0"/>
          </a:p>
          <a:p>
            <a:r>
              <a:rPr lang="en-US" altLang="ja-JP" sz="2400" dirty="0"/>
              <a:t>	</a:t>
            </a:r>
            <a:r>
              <a:rPr lang="ja-JP" altLang="en-US" sz="2400" dirty="0"/>
              <a:t>　　　　</a:t>
            </a:r>
            <a:endParaRPr lang="en-US" altLang="ja-JP" sz="2400" dirty="0"/>
          </a:p>
          <a:p>
            <a:pPr algn="ctr"/>
            <a:r>
              <a:rPr lang="en-US" altLang="ja-JP" sz="3200" u="sng" dirty="0"/>
              <a:t>IoT</a:t>
            </a:r>
            <a:r>
              <a:rPr lang="ja-JP" altLang="en-US" sz="3200" u="sng" dirty="0"/>
              <a:t>と人工知能は相性良し</a:t>
            </a:r>
            <a:endParaRPr lang="en-US" altLang="ja-JP" sz="3200" u="sng" dirty="0"/>
          </a:p>
          <a:p>
            <a:r>
              <a:rPr kumimoji="1" lang="ja-JP" altLang="en-US" sz="3200" dirty="0"/>
              <a:t>　　　　</a:t>
            </a:r>
            <a:endParaRPr kumimoji="1" lang="en-US" altLang="ja-JP" sz="3200" dirty="0"/>
          </a:p>
        </p:txBody>
      </p:sp>
    </p:spTree>
    <p:extLst>
      <p:ext uri="{BB962C8B-B14F-4D97-AF65-F5344CB8AC3E}">
        <p14:creationId xmlns:p14="http://schemas.microsoft.com/office/powerpoint/2010/main" val="1740391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rgbClr val="FF0000"/>
                </a:solidFill>
              </a:rPr>
              <a:t>超視覚</a:t>
            </a:r>
            <a:r>
              <a:rPr lang="ja-JP" altLang="en-US" dirty="0"/>
              <a:t>を実現したディープラーニング</a:t>
            </a:r>
            <a:endParaRPr kumimoji="1" lang="ja-JP" altLang="en-US" dirty="0"/>
          </a:p>
        </p:txBody>
      </p:sp>
      <p:sp>
        <p:nvSpPr>
          <p:cNvPr id="7" name="AutoShape 2" descr="ããã­ã°ã©ãã¼ ããªã¼ ç´ æãã®ç»åæ¤ç´¢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テキスト ボックス 2">
            <a:extLst>
              <a:ext uri="{FF2B5EF4-FFF2-40B4-BE49-F238E27FC236}">
                <a16:creationId xmlns:a16="http://schemas.microsoft.com/office/drawing/2014/main" id="{FC287AA4-1C44-46BE-B979-02A28FA416AE}"/>
              </a:ext>
            </a:extLst>
          </p:cNvPr>
          <p:cNvSpPr txBox="1"/>
          <p:nvPr/>
        </p:nvSpPr>
        <p:spPr>
          <a:xfrm>
            <a:off x="460375" y="908720"/>
            <a:ext cx="5210081" cy="1938992"/>
          </a:xfrm>
          <a:prstGeom prst="rect">
            <a:avLst/>
          </a:prstGeom>
          <a:noFill/>
        </p:spPr>
        <p:txBody>
          <a:bodyPr wrap="none" rtlCol="0">
            <a:spAutoFit/>
          </a:bodyPr>
          <a:lstStyle/>
          <a:p>
            <a:r>
              <a:rPr lang="ja-JP" altLang="en-US" sz="2400" dirty="0"/>
              <a:t>①</a:t>
            </a:r>
            <a:r>
              <a:rPr lang="ja-JP" altLang="en-US" sz="2400" dirty="0">
                <a:solidFill>
                  <a:srgbClr val="FF0000"/>
                </a:solidFill>
              </a:rPr>
              <a:t>特徴量を人間が設計しなくてよい</a:t>
            </a:r>
            <a:endParaRPr lang="en-US" altLang="ja-JP" sz="2400" dirty="0">
              <a:solidFill>
                <a:srgbClr val="FF0000"/>
              </a:solidFill>
            </a:endParaRPr>
          </a:p>
          <a:p>
            <a:r>
              <a:rPr kumimoji="1" lang="ja-JP" altLang="en-US" sz="2400" dirty="0"/>
              <a:t>　例）</a:t>
            </a:r>
            <a:r>
              <a:rPr lang="ja-JP" altLang="en-US" sz="2400" dirty="0"/>
              <a:t>赤くて丸い</a:t>
            </a:r>
            <a:r>
              <a:rPr kumimoji="1" lang="en-US" altLang="ja-JP" sz="2400" dirty="0"/>
              <a:t>	</a:t>
            </a:r>
            <a:r>
              <a:rPr kumimoji="1" lang="ja-JP" altLang="en-US" sz="2400" dirty="0"/>
              <a:t>→　</a:t>
            </a:r>
            <a:r>
              <a:rPr lang="ja-JP" altLang="en-US" sz="2400" dirty="0"/>
              <a:t>りんご</a:t>
            </a:r>
            <a:endParaRPr kumimoji="1" lang="en-US" altLang="ja-JP" sz="2400" dirty="0"/>
          </a:p>
          <a:p>
            <a:r>
              <a:rPr kumimoji="1" lang="en-US" altLang="ja-JP" sz="2400" dirty="0"/>
              <a:t>	</a:t>
            </a:r>
            <a:r>
              <a:rPr lang="ja-JP" altLang="en-US" sz="2400" dirty="0"/>
              <a:t>黄色で長い</a:t>
            </a:r>
            <a:r>
              <a:rPr kumimoji="1" lang="en-US" altLang="ja-JP" sz="2400" dirty="0"/>
              <a:t>	</a:t>
            </a:r>
            <a:r>
              <a:rPr kumimoji="1" lang="ja-JP" altLang="en-US" sz="2400" dirty="0"/>
              <a:t>→　ばなな</a:t>
            </a:r>
            <a:endParaRPr kumimoji="1" lang="en-US" altLang="ja-JP" sz="2400" dirty="0"/>
          </a:p>
          <a:p>
            <a:endParaRPr lang="en-US" altLang="ja-JP" sz="2400" dirty="0"/>
          </a:p>
          <a:p>
            <a:endParaRPr lang="en-US" altLang="ja-JP" sz="2400" dirty="0"/>
          </a:p>
        </p:txBody>
      </p:sp>
      <p:cxnSp>
        <p:nvCxnSpPr>
          <p:cNvPr id="8" name="直線コネクタ 7">
            <a:extLst>
              <a:ext uri="{FF2B5EF4-FFF2-40B4-BE49-F238E27FC236}">
                <a16:creationId xmlns:a16="http://schemas.microsoft.com/office/drawing/2014/main" id="{ACF4DF08-4266-41FA-9764-E68D542C8391}"/>
              </a:ext>
            </a:extLst>
          </p:cNvPr>
          <p:cNvCxnSpPr/>
          <p:nvPr/>
        </p:nvCxnSpPr>
        <p:spPr>
          <a:xfrm>
            <a:off x="1376645" y="2127632"/>
            <a:ext cx="243027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8F628F6-6ACA-49C2-9817-38B790145755}"/>
              </a:ext>
            </a:extLst>
          </p:cNvPr>
          <p:cNvSpPr txBox="1"/>
          <p:nvPr/>
        </p:nvSpPr>
        <p:spPr>
          <a:xfrm>
            <a:off x="1259632" y="2158786"/>
            <a:ext cx="3057247" cy="307777"/>
          </a:xfrm>
          <a:prstGeom prst="rect">
            <a:avLst/>
          </a:prstGeom>
          <a:noFill/>
        </p:spPr>
        <p:txBody>
          <a:bodyPr wrap="none" rtlCol="0">
            <a:spAutoFit/>
          </a:bodyPr>
          <a:lstStyle/>
          <a:p>
            <a:r>
              <a:rPr kumimoji="1" lang="ja-JP" altLang="en-US" sz="1400" dirty="0"/>
              <a:t>従来は人間がルールを決定していた</a:t>
            </a:r>
          </a:p>
        </p:txBody>
      </p:sp>
      <p:pic>
        <p:nvPicPr>
          <p:cNvPr id="1026" name="Picture 2" descr="ãringoãã®ç»åæ¤ç´¢çµæ">
            <a:extLst>
              <a:ext uri="{FF2B5EF4-FFF2-40B4-BE49-F238E27FC236}">
                <a16:creationId xmlns:a16="http://schemas.microsoft.com/office/drawing/2014/main" id="{CA96C022-E82C-4922-A94F-C9ECFDAE81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4342" y="1359086"/>
            <a:ext cx="391968" cy="376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ã°ãªãªãã®ç»åæ¤ç´¢çµæ">
            <a:extLst>
              <a:ext uri="{FF2B5EF4-FFF2-40B4-BE49-F238E27FC236}">
                <a16:creationId xmlns:a16="http://schemas.microsoft.com/office/drawing/2014/main" id="{E9E82071-E66A-40F1-85DC-FCF8F79F1E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597" y="1691207"/>
            <a:ext cx="433458" cy="38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0024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8CD4B-110E-420D-8E7B-8C7F80C9E693}"/>
              </a:ext>
            </a:extLst>
          </p:cNvPr>
          <p:cNvSpPr>
            <a:spLocks noGrp="1"/>
          </p:cNvSpPr>
          <p:nvPr>
            <p:ph type="title"/>
          </p:nvPr>
        </p:nvSpPr>
        <p:spPr/>
        <p:txBody>
          <a:bodyPr/>
          <a:lstStyle/>
          <a:p>
            <a:r>
              <a:rPr lang="ja-JP" altLang="en-US" dirty="0"/>
              <a:t>統計学・機械学習の歴史</a:t>
            </a:r>
            <a:endParaRPr kumimoji="1" lang="ja-JP" altLang="en-US" dirty="0"/>
          </a:p>
        </p:txBody>
      </p:sp>
      <p:graphicFrame>
        <p:nvGraphicFramePr>
          <p:cNvPr id="4" name="表 3">
            <a:extLst>
              <a:ext uri="{FF2B5EF4-FFF2-40B4-BE49-F238E27FC236}">
                <a16:creationId xmlns:a16="http://schemas.microsoft.com/office/drawing/2014/main" id="{A00F6DAA-2A9A-4CD9-8126-9A99C1F9AE42}"/>
              </a:ext>
            </a:extLst>
          </p:cNvPr>
          <p:cNvGraphicFramePr>
            <a:graphicFrameLocks noGrp="1"/>
          </p:cNvGraphicFramePr>
          <p:nvPr>
            <p:extLst/>
          </p:nvPr>
        </p:nvGraphicFramePr>
        <p:xfrm>
          <a:off x="625060" y="1052736"/>
          <a:ext cx="7920880" cy="541680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453364862"/>
                    </a:ext>
                  </a:extLst>
                </a:gridCol>
                <a:gridCol w="3960440">
                  <a:extLst>
                    <a:ext uri="{9D8B030D-6E8A-4147-A177-3AD203B41FA5}">
                      <a16:colId xmlns:a16="http://schemas.microsoft.com/office/drawing/2014/main" val="137345267"/>
                    </a:ext>
                  </a:extLst>
                </a:gridCol>
              </a:tblGrid>
              <a:tr h="718558">
                <a:tc>
                  <a:txBody>
                    <a:bodyPr/>
                    <a:lstStyle/>
                    <a:p>
                      <a:pPr algn="ctr"/>
                      <a:r>
                        <a:rPr kumimoji="1" lang="ja-JP" altLang="en-US" b="1" dirty="0"/>
                        <a:t>機械学習</a:t>
                      </a:r>
                      <a:endParaRPr kumimoji="1" lang="en-US" altLang="ja-JP" b="1" dirty="0"/>
                    </a:p>
                    <a:p>
                      <a:pPr algn="ctr"/>
                      <a:r>
                        <a:rPr kumimoji="1" lang="ja-JP" altLang="en-US" b="1" dirty="0"/>
                        <a:t>統計学</a:t>
                      </a:r>
                      <a:endParaRPr kumimoji="1" lang="en-US" altLang="ja-JP" b="1" dirty="0"/>
                    </a:p>
                    <a:p>
                      <a:pPr algn="ctr"/>
                      <a:r>
                        <a:rPr kumimoji="1" lang="ja-JP" altLang="en-US" b="1" dirty="0"/>
                        <a:t>ゲーム理論</a:t>
                      </a:r>
                    </a:p>
                  </a:txBody>
                  <a:tcPr anchor="ctr">
                    <a:solidFill>
                      <a:schemeClr val="accent1">
                        <a:lumMod val="20000"/>
                        <a:lumOff val="80000"/>
                      </a:schemeClr>
                    </a:solidFill>
                  </a:tcPr>
                </a:tc>
                <a:tc>
                  <a:txBody>
                    <a:bodyPr/>
                    <a:lstStyle/>
                    <a:p>
                      <a:pPr algn="ctr"/>
                      <a:r>
                        <a:rPr kumimoji="1" lang="ja-JP" altLang="en-US" b="1" dirty="0"/>
                        <a:t>登場年</a:t>
                      </a:r>
                    </a:p>
                  </a:txBody>
                  <a:tcPr anchor="ctr">
                    <a:solidFill>
                      <a:schemeClr val="accent1">
                        <a:lumMod val="20000"/>
                        <a:lumOff val="80000"/>
                      </a:schemeClr>
                    </a:solidFill>
                  </a:tcPr>
                </a:tc>
                <a:extLst>
                  <a:ext uri="{0D108BD9-81ED-4DB2-BD59-A6C34878D82A}">
                    <a16:rowId xmlns:a16="http://schemas.microsoft.com/office/drawing/2014/main" val="2757433579"/>
                  </a:ext>
                </a:extLst>
              </a:tr>
              <a:tr h="450240">
                <a:tc>
                  <a:txBody>
                    <a:bodyPr/>
                    <a:lstStyle/>
                    <a:p>
                      <a:pPr algn="ctr"/>
                      <a:r>
                        <a:rPr kumimoji="1" lang="ja-JP" altLang="en-US" dirty="0"/>
                        <a:t>主成分分析</a:t>
                      </a:r>
                    </a:p>
                  </a:txBody>
                  <a:tcPr anchor="ctr"/>
                </a:tc>
                <a:tc>
                  <a:txBody>
                    <a:bodyPr/>
                    <a:lstStyle/>
                    <a:p>
                      <a:pPr algn="ctr"/>
                      <a:r>
                        <a:rPr kumimoji="1" lang="en-US" altLang="ja-JP" dirty="0"/>
                        <a:t>1901</a:t>
                      </a:r>
                      <a:endParaRPr kumimoji="1" lang="ja-JP" altLang="en-US" dirty="0"/>
                    </a:p>
                  </a:txBody>
                  <a:tcPr anchor="ctr"/>
                </a:tc>
                <a:extLst>
                  <a:ext uri="{0D108BD9-81ED-4DB2-BD59-A6C34878D82A}">
                    <a16:rowId xmlns:a16="http://schemas.microsoft.com/office/drawing/2014/main" val="3166479597"/>
                  </a:ext>
                </a:extLst>
              </a:tr>
              <a:tr h="450240">
                <a:tc>
                  <a:txBody>
                    <a:bodyPr/>
                    <a:lstStyle/>
                    <a:p>
                      <a:pPr algn="ctr"/>
                      <a:r>
                        <a:rPr kumimoji="1" lang="ja-JP" altLang="en-US" dirty="0"/>
                        <a:t>サポートベクターマシン</a:t>
                      </a:r>
                    </a:p>
                  </a:txBody>
                  <a:tcPr anchor="ctr"/>
                </a:tc>
                <a:tc>
                  <a:txBody>
                    <a:bodyPr/>
                    <a:lstStyle/>
                    <a:p>
                      <a:pPr algn="ctr"/>
                      <a:r>
                        <a:rPr kumimoji="1" lang="en-US" altLang="ja-JP" dirty="0"/>
                        <a:t>1963</a:t>
                      </a:r>
                      <a:endParaRPr kumimoji="1" lang="ja-JP" altLang="en-US" dirty="0"/>
                    </a:p>
                  </a:txBody>
                  <a:tcPr anchor="ctr"/>
                </a:tc>
                <a:extLst>
                  <a:ext uri="{0D108BD9-81ED-4DB2-BD59-A6C34878D82A}">
                    <a16:rowId xmlns:a16="http://schemas.microsoft.com/office/drawing/2014/main" val="1800451769"/>
                  </a:ext>
                </a:extLst>
              </a:tr>
              <a:tr h="450240">
                <a:tc>
                  <a:txBody>
                    <a:bodyPr/>
                    <a:lstStyle/>
                    <a:p>
                      <a:pPr algn="ctr"/>
                      <a:r>
                        <a:rPr kumimoji="1" lang="ja-JP" altLang="en-US" dirty="0">
                          <a:solidFill>
                            <a:srgbClr val="FF0000"/>
                          </a:solidFill>
                        </a:rPr>
                        <a:t>ベイズ最適化</a:t>
                      </a:r>
                    </a:p>
                  </a:txBody>
                  <a:tcPr anchor="ctr"/>
                </a:tc>
                <a:tc>
                  <a:txBody>
                    <a:bodyPr/>
                    <a:lstStyle/>
                    <a:p>
                      <a:pPr algn="ctr"/>
                      <a:r>
                        <a:rPr kumimoji="1" lang="en-US" altLang="ja-JP" dirty="0">
                          <a:solidFill>
                            <a:srgbClr val="FF0000"/>
                          </a:solidFill>
                        </a:rPr>
                        <a:t>1974</a:t>
                      </a:r>
                      <a:endParaRPr kumimoji="1" lang="ja-JP" altLang="en-US" dirty="0">
                        <a:solidFill>
                          <a:srgbClr val="FF0000"/>
                        </a:solidFill>
                      </a:endParaRPr>
                    </a:p>
                  </a:txBody>
                  <a:tcPr anchor="ctr"/>
                </a:tc>
                <a:extLst>
                  <a:ext uri="{0D108BD9-81ED-4DB2-BD59-A6C34878D82A}">
                    <a16:rowId xmlns:a16="http://schemas.microsoft.com/office/drawing/2014/main" val="1927992000"/>
                  </a:ext>
                </a:extLst>
              </a:tr>
              <a:tr h="450240">
                <a:tc>
                  <a:txBody>
                    <a:bodyPr/>
                    <a:lstStyle/>
                    <a:p>
                      <a:pPr algn="ctr"/>
                      <a:r>
                        <a:rPr kumimoji="1" lang="ja-JP" altLang="en-US" dirty="0"/>
                        <a:t>遺伝的アルゴリズム</a:t>
                      </a:r>
                    </a:p>
                  </a:txBody>
                  <a:tcPr anchor="ctr"/>
                </a:tc>
                <a:tc>
                  <a:txBody>
                    <a:bodyPr/>
                    <a:lstStyle/>
                    <a:p>
                      <a:pPr algn="ctr"/>
                      <a:r>
                        <a:rPr kumimoji="1" lang="en-US" altLang="ja-JP" dirty="0"/>
                        <a:t>1975</a:t>
                      </a:r>
                      <a:endParaRPr kumimoji="1" lang="ja-JP" altLang="en-US" dirty="0"/>
                    </a:p>
                  </a:txBody>
                  <a:tcPr anchor="ctr"/>
                </a:tc>
                <a:extLst>
                  <a:ext uri="{0D108BD9-81ED-4DB2-BD59-A6C34878D82A}">
                    <a16:rowId xmlns:a16="http://schemas.microsoft.com/office/drawing/2014/main" val="579995755"/>
                  </a:ext>
                </a:extLst>
              </a:tr>
              <a:tr h="450240">
                <a:tc>
                  <a:txBody>
                    <a:bodyPr/>
                    <a:lstStyle/>
                    <a:p>
                      <a:pPr algn="ctr"/>
                      <a:r>
                        <a:rPr kumimoji="1" lang="ja-JP" altLang="en-US" dirty="0"/>
                        <a:t>決定木</a:t>
                      </a:r>
                    </a:p>
                  </a:txBody>
                  <a:tcPr anchor="ctr"/>
                </a:tc>
                <a:tc>
                  <a:txBody>
                    <a:bodyPr/>
                    <a:lstStyle/>
                    <a:p>
                      <a:pPr algn="ctr"/>
                      <a:r>
                        <a:rPr kumimoji="1" lang="en-US" altLang="ja-JP" dirty="0"/>
                        <a:t>1979</a:t>
                      </a:r>
                      <a:endParaRPr kumimoji="1" lang="ja-JP" altLang="en-US" dirty="0"/>
                    </a:p>
                  </a:txBody>
                  <a:tcPr anchor="ctr"/>
                </a:tc>
                <a:extLst>
                  <a:ext uri="{0D108BD9-81ED-4DB2-BD59-A6C34878D82A}">
                    <a16:rowId xmlns:a16="http://schemas.microsoft.com/office/drawing/2014/main" val="2531094963"/>
                  </a:ext>
                </a:extLst>
              </a:tr>
              <a:tr h="450240">
                <a:tc>
                  <a:txBody>
                    <a:bodyPr/>
                    <a:lstStyle/>
                    <a:p>
                      <a:pPr algn="ctr"/>
                      <a:r>
                        <a:rPr kumimoji="1" lang="ja-JP" altLang="en-US" dirty="0">
                          <a:solidFill>
                            <a:srgbClr val="FF0000"/>
                          </a:solidFill>
                        </a:rPr>
                        <a:t>モンテカルロ木探索</a:t>
                      </a:r>
                    </a:p>
                  </a:txBody>
                  <a:tcPr anchor="ctr"/>
                </a:tc>
                <a:tc>
                  <a:txBody>
                    <a:bodyPr/>
                    <a:lstStyle/>
                    <a:p>
                      <a:pPr algn="ctr"/>
                      <a:r>
                        <a:rPr kumimoji="1" lang="en-US" altLang="ja-JP" dirty="0">
                          <a:solidFill>
                            <a:srgbClr val="FF0000"/>
                          </a:solidFill>
                        </a:rPr>
                        <a:t>1987</a:t>
                      </a:r>
                      <a:endParaRPr kumimoji="1" lang="ja-JP" altLang="en-US" dirty="0">
                        <a:solidFill>
                          <a:srgbClr val="FF0000"/>
                        </a:solidFill>
                      </a:endParaRPr>
                    </a:p>
                  </a:txBody>
                  <a:tcPr anchor="ctr"/>
                </a:tc>
                <a:extLst>
                  <a:ext uri="{0D108BD9-81ED-4DB2-BD59-A6C34878D82A}">
                    <a16:rowId xmlns:a16="http://schemas.microsoft.com/office/drawing/2014/main" val="2504801599"/>
                  </a:ext>
                </a:extLst>
              </a:tr>
              <a:tr h="450240">
                <a:tc>
                  <a:txBody>
                    <a:bodyPr/>
                    <a:lstStyle/>
                    <a:p>
                      <a:pPr algn="ctr"/>
                      <a:r>
                        <a:rPr kumimoji="1" lang="ja-JP" altLang="en-US" dirty="0"/>
                        <a:t>ブースティング</a:t>
                      </a:r>
                    </a:p>
                  </a:txBody>
                  <a:tcPr anchor="ctr"/>
                </a:tc>
                <a:tc>
                  <a:txBody>
                    <a:bodyPr/>
                    <a:lstStyle/>
                    <a:p>
                      <a:pPr algn="ctr"/>
                      <a:r>
                        <a:rPr kumimoji="1" lang="en-US" altLang="ja-JP" dirty="0"/>
                        <a:t>1989</a:t>
                      </a:r>
                      <a:endParaRPr kumimoji="1" lang="ja-JP" altLang="en-US" dirty="0"/>
                    </a:p>
                  </a:txBody>
                  <a:tcPr anchor="ctr"/>
                </a:tc>
                <a:extLst>
                  <a:ext uri="{0D108BD9-81ED-4DB2-BD59-A6C34878D82A}">
                    <a16:rowId xmlns:a16="http://schemas.microsoft.com/office/drawing/2014/main" val="1557499004"/>
                  </a:ext>
                </a:extLst>
              </a:tr>
              <a:tr h="450240">
                <a:tc>
                  <a:txBody>
                    <a:bodyPr/>
                    <a:lstStyle/>
                    <a:p>
                      <a:pPr algn="ctr"/>
                      <a:r>
                        <a:rPr kumimoji="1" lang="ja-JP" altLang="en-US" dirty="0">
                          <a:solidFill>
                            <a:srgbClr val="FF0000"/>
                          </a:solidFill>
                        </a:rPr>
                        <a:t>勾配ブースティング木</a:t>
                      </a:r>
                    </a:p>
                  </a:txBody>
                  <a:tcPr anchor="ctr"/>
                </a:tc>
                <a:tc>
                  <a:txBody>
                    <a:bodyPr/>
                    <a:lstStyle/>
                    <a:p>
                      <a:pPr algn="ctr"/>
                      <a:r>
                        <a:rPr kumimoji="1" lang="en-US" altLang="ja-JP" dirty="0">
                          <a:solidFill>
                            <a:srgbClr val="FF0000"/>
                          </a:solidFill>
                        </a:rPr>
                        <a:t>2001</a:t>
                      </a:r>
                      <a:endParaRPr kumimoji="1" lang="ja-JP" altLang="en-US" dirty="0">
                        <a:solidFill>
                          <a:srgbClr val="FF0000"/>
                        </a:solidFill>
                      </a:endParaRPr>
                    </a:p>
                  </a:txBody>
                  <a:tcPr anchor="ctr"/>
                </a:tc>
                <a:extLst>
                  <a:ext uri="{0D108BD9-81ED-4DB2-BD59-A6C34878D82A}">
                    <a16:rowId xmlns:a16="http://schemas.microsoft.com/office/drawing/2014/main" val="675913727"/>
                  </a:ext>
                </a:extLst>
              </a:tr>
              <a:tr h="450240">
                <a:tc>
                  <a:txBody>
                    <a:bodyPr/>
                    <a:lstStyle/>
                    <a:p>
                      <a:pPr algn="ctr"/>
                      <a:r>
                        <a:rPr kumimoji="1" lang="ja-JP" altLang="en-US" dirty="0"/>
                        <a:t>ランダムフォレスト</a:t>
                      </a:r>
                    </a:p>
                  </a:txBody>
                  <a:tcPr anchor="ctr"/>
                </a:tc>
                <a:tc>
                  <a:txBody>
                    <a:bodyPr/>
                    <a:lstStyle/>
                    <a:p>
                      <a:pPr algn="ctr"/>
                      <a:r>
                        <a:rPr kumimoji="1" lang="en-US" altLang="ja-JP" dirty="0"/>
                        <a:t>2001</a:t>
                      </a:r>
                      <a:endParaRPr kumimoji="1" lang="ja-JP" altLang="en-US" dirty="0"/>
                    </a:p>
                  </a:txBody>
                  <a:tcPr anchor="ctr"/>
                </a:tc>
                <a:extLst>
                  <a:ext uri="{0D108BD9-81ED-4DB2-BD59-A6C34878D82A}">
                    <a16:rowId xmlns:a16="http://schemas.microsoft.com/office/drawing/2014/main" val="52910073"/>
                  </a:ext>
                </a:extLst>
              </a:tr>
              <a:tr h="450240">
                <a:tc>
                  <a:txBody>
                    <a:bodyPr/>
                    <a:lstStyle/>
                    <a:p>
                      <a:pPr algn="ctr"/>
                      <a:r>
                        <a:rPr kumimoji="1" lang="ja-JP" altLang="en-US" dirty="0">
                          <a:solidFill>
                            <a:srgbClr val="FF0000"/>
                          </a:solidFill>
                        </a:rPr>
                        <a:t>ディープラーニング</a:t>
                      </a:r>
                    </a:p>
                  </a:txBody>
                  <a:tcPr anchor="ctr"/>
                </a:tc>
                <a:tc>
                  <a:txBody>
                    <a:bodyPr/>
                    <a:lstStyle/>
                    <a:p>
                      <a:pPr algn="ctr"/>
                      <a:r>
                        <a:rPr kumimoji="1" lang="en-US" altLang="ja-JP" dirty="0">
                          <a:solidFill>
                            <a:srgbClr val="FF0000"/>
                          </a:solidFill>
                        </a:rPr>
                        <a:t>2006</a:t>
                      </a:r>
                      <a:endParaRPr kumimoji="1" lang="ja-JP" altLang="en-US" dirty="0">
                        <a:solidFill>
                          <a:srgbClr val="FF0000"/>
                        </a:solidFill>
                      </a:endParaRPr>
                    </a:p>
                  </a:txBody>
                  <a:tcPr anchor="ctr"/>
                </a:tc>
                <a:extLst>
                  <a:ext uri="{0D108BD9-81ED-4DB2-BD59-A6C34878D82A}">
                    <a16:rowId xmlns:a16="http://schemas.microsoft.com/office/drawing/2014/main" val="1232746274"/>
                  </a:ext>
                </a:extLst>
              </a:tr>
            </a:tbl>
          </a:graphicData>
        </a:graphic>
      </p:graphicFrame>
    </p:spTree>
    <p:extLst>
      <p:ext uri="{BB962C8B-B14F-4D97-AF65-F5344CB8AC3E}">
        <p14:creationId xmlns:p14="http://schemas.microsoft.com/office/powerpoint/2010/main" val="13195123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8CD4B-110E-420D-8E7B-8C7F80C9E693}"/>
              </a:ext>
            </a:extLst>
          </p:cNvPr>
          <p:cNvSpPr>
            <a:spLocks noGrp="1"/>
          </p:cNvSpPr>
          <p:nvPr>
            <p:ph type="title"/>
          </p:nvPr>
        </p:nvSpPr>
        <p:spPr/>
        <p:txBody>
          <a:bodyPr/>
          <a:lstStyle/>
          <a:p>
            <a:r>
              <a:rPr kumimoji="1" lang="ja-JP" altLang="en-US" dirty="0"/>
              <a:t>ディープラーニングの歴史</a:t>
            </a:r>
          </a:p>
        </p:txBody>
      </p:sp>
      <p:graphicFrame>
        <p:nvGraphicFramePr>
          <p:cNvPr id="4" name="表 3">
            <a:extLst>
              <a:ext uri="{FF2B5EF4-FFF2-40B4-BE49-F238E27FC236}">
                <a16:creationId xmlns:a16="http://schemas.microsoft.com/office/drawing/2014/main" id="{A00F6DAA-2A9A-4CD9-8126-9A99C1F9AE42}"/>
              </a:ext>
            </a:extLst>
          </p:cNvPr>
          <p:cNvGraphicFramePr>
            <a:graphicFrameLocks noGrp="1"/>
          </p:cNvGraphicFramePr>
          <p:nvPr>
            <p:extLst/>
          </p:nvPr>
        </p:nvGraphicFramePr>
        <p:xfrm>
          <a:off x="625060" y="1052736"/>
          <a:ext cx="7718697" cy="5600638"/>
        </p:xfrm>
        <a:graphic>
          <a:graphicData uri="http://schemas.openxmlformats.org/drawingml/2006/table">
            <a:tbl>
              <a:tblPr firstRow="1" bandRow="1">
                <a:tableStyleId>{5940675A-B579-460E-94D1-54222C63F5DA}</a:tableStyleId>
              </a:tblPr>
              <a:tblGrid>
                <a:gridCol w="2866820">
                  <a:extLst>
                    <a:ext uri="{9D8B030D-6E8A-4147-A177-3AD203B41FA5}">
                      <a16:colId xmlns:a16="http://schemas.microsoft.com/office/drawing/2014/main" val="3453364862"/>
                    </a:ext>
                  </a:extLst>
                </a:gridCol>
                <a:gridCol w="891437">
                  <a:extLst>
                    <a:ext uri="{9D8B030D-6E8A-4147-A177-3AD203B41FA5}">
                      <a16:colId xmlns:a16="http://schemas.microsoft.com/office/drawing/2014/main" val="137345267"/>
                    </a:ext>
                  </a:extLst>
                </a:gridCol>
                <a:gridCol w="2722804">
                  <a:extLst>
                    <a:ext uri="{9D8B030D-6E8A-4147-A177-3AD203B41FA5}">
                      <a16:colId xmlns:a16="http://schemas.microsoft.com/office/drawing/2014/main" val="1276802570"/>
                    </a:ext>
                  </a:extLst>
                </a:gridCol>
                <a:gridCol w="1237636">
                  <a:extLst>
                    <a:ext uri="{9D8B030D-6E8A-4147-A177-3AD203B41FA5}">
                      <a16:colId xmlns:a16="http://schemas.microsoft.com/office/drawing/2014/main" val="340489534"/>
                    </a:ext>
                  </a:extLst>
                </a:gridCol>
              </a:tblGrid>
              <a:tr h="718558">
                <a:tc>
                  <a:txBody>
                    <a:bodyPr/>
                    <a:lstStyle/>
                    <a:p>
                      <a:pPr algn="ctr"/>
                      <a:r>
                        <a:rPr kumimoji="1" lang="ja-JP" altLang="en-US" b="1" dirty="0"/>
                        <a:t>ディープラーニング</a:t>
                      </a:r>
                    </a:p>
                  </a:txBody>
                  <a:tcPr anchor="ctr">
                    <a:solidFill>
                      <a:schemeClr val="accent1">
                        <a:lumMod val="20000"/>
                        <a:lumOff val="80000"/>
                      </a:schemeClr>
                    </a:solidFill>
                  </a:tcPr>
                </a:tc>
                <a:tc>
                  <a:txBody>
                    <a:bodyPr/>
                    <a:lstStyle/>
                    <a:p>
                      <a:pPr algn="ctr"/>
                      <a:r>
                        <a:rPr kumimoji="1" lang="ja-JP" altLang="en-US" b="1" dirty="0"/>
                        <a:t>登場年</a:t>
                      </a:r>
                    </a:p>
                  </a:txBody>
                  <a:tcPr anchor="ctr">
                    <a:solidFill>
                      <a:schemeClr val="accent1">
                        <a:lumMod val="20000"/>
                        <a:lumOff val="80000"/>
                      </a:schemeClr>
                    </a:solidFill>
                  </a:tcPr>
                </a:tc>
                <a:tc>
                  <a:txBody>
                    <a:bodyPr/>
                    <a:lstStyle/>
                    <a:p>
                      <a:pPr algn="ctr"/>
                      <a:r>
                        <a:rPr kumimoji="1" lang="ja-JP" altLang="en-US" b="1" dirty="0"/>
                        <a:t>開発者</a:t>
                      </a:r>
                    </a:p>
                  </a:txBody>
                  <a:tcPr anchor="ctr">
                    <a:solidFill>
                      <a:schemeClr val="accent1">
                        <a:lumMod val="20000"/>
                        <a:lumOff val="80000"/>
                      </a:schemeClr>
                    </a:solidFill>
                  </a:tcPr>
                </a:tc>
                <a:tc>
                  <a:txBody>
                    <a:bodyPr/>
                    <a:lstStyle/>
                    <a:p>
                      <a:pPr algn="ctr"/>
                      <a:r>
                        <a:rPr kumimoji="1" lang="ja-JP" altLang="en-US" b="1" dirty="0"/>
                        <a:t>深さ</a:t>
                      </a:r>
                    </a:p>
                  </a:txBody>
                  <a:tcPr anchor="ctr">
                    <a:solidFill>
                      <a:schemeClr val="accent1">
                        <a:lumMod val="20000"/>
                        <a:lumOff val="80000"/>
                      </a:schemeClr>
                    </a:solidFill>
                  </a:tcPr>
                </a:tc>
                <a:extLst>
                  <a:ext uri="{0D108BD9-81ED-4DB2-BD59-A6C34878D82A}">
                    <a16:rowId xmlns:a16="http://schemas.microsoft.com/office/drawing/2014/main" val="2757433579"/>
                  </a:ext>
                </a:extLst>
              </a:tr>
              <a:tr h="450240">
                <a:tc>
                  <a:txBody>
                    <a:bodyPr/>
                    <a:lstStyle/>
                    <a:p>
                      <a:pPr algn="ctr"/>
                      <a:r>
                        <a:rPr kumimoji="1" lang="ja-JP" altLang="en-US" dirty="0"/>
                        <a:t>形式ニューロン</a:t>
                      </a:r>
                    </a:p>
                  </a:txBody>
                  <a:tcPr anchor="ctr"/>
                </a:tc>
                <a:tc>
                  <a:txBody>
                    <a:bodyPr/>
                    <a:lstStyle/>
                    <a:p>
                      <a:pPr algn="ctr"/>
                      <a:r>
                        <a:rPr kumimoji="1" lang="en-US" altLang="ja-JP" dirty="0"/>
                        <a:t>1943</a:t>
                      </a:r>
                      <a:endParaRPr kumimoji="1" lang="ja-JP" altLang="en-US" dirty="0"/>
                    </a:p>
                  </a:txBody>
                  <a:tcPr anchor="ctr"/>
                </a:tc>
                <a:tc>
                  <a:txBody>
                    <a:bodyPr/>
                    <a:lstStyle/>
                    <a:p>
                      <a:pPr algn="ctr"/>
                      <a:r>
                        <a:rPr kumimoji="1" lang="en-US" altLang="ja-JP" dirty="0"/>
                        <a:t>W. McCulloch</a:t>
                      </a:r>
                    </a:p>
                    <a:p>
                      <a:pPr algn="ctr"/>
                      <a:r>
                        <a:rPr kumimoji="1" lang="en-US" altLang="ja-JP" dirty="0"/>
                        <a:t>W. Pitts</a:t>
                      </a:r>
                      <a:endParaRPr kumimoji="1" lang="ja-JP" altLang="en-US" dirty="0"/>
                    </a:p>
                  </a:txBody>
                  <a:tcPr anchor="ctr"/>
                </a:tc>
                <a:tc>
                  <a:txBody>
                    <a:bodyPr/>
                    <a:lstStyle/>
                    <a:p>
                      <a:pPr algn="ctr"/>
                      <a:endParaRPr kumimoji="1" lang="ja-JP" altLang="en-US" dirty="0"/>
                    </a:p>
                  </a:txBody>
                  <a:tcPr anchor="ctr"/>
                </a:tc>
                <a:extLst>
                  <a:ext uri="{0D108BD9-81ED-4DB2-BD59-A6C34878D82A}">
                    <a16:rowId xmlns:a16="http://schemas.microsoft.com/office/drawing/2014/main" val="3166479597"/>
                  </a:ext>
                </a:extLst>
              </a:tr>
              <a:tr h="450240">
                <a:tc>
                  <a:txBody>
                    <a:bodyPr/>
                    <a:lstStyle/>
                    <a:p>
                      <a:pPr algn="ctr"/>
                      <a:r>
                        <a:rPr kumimoji="1" lang="ja-JP" altLang="en-US" dirty="0"/>
                        <a:t>ネオコグニトロン</a:t>
                      </a:r>
                    </a:p>
                  </a:txBody>
                  <a:tcPr anchor="ctr"/>
                </a:tc>
                <a:tc>
                  <a:txBody>
                    <a:bodyPr/>
                    <a:lstStyle/>
                    <a:p>
                      <a:pPr algn="ctr"/>
                      <a:r>
                        <a:rPr kumimoji="1" lang="en-US" altLang="ja-JP" dirty="0"/>
                        <a:t>1979</a:t>
                      </a:r>
                      <a:endParaRPr kumimoji="1" lang="ja-JP" altLang="en-US" dirty="0"/>
                    </a:p>
                  </a:txBody>
                  <a:tcPr anchor="ctr"/>
                </a:tc>
                <a:tc>
                  <a:txBody>
                    <a:bodyPr/>
                    <a:lstStyle/>
                    <a:p>
                      <a:pPr algn="ctr"/>
                      <a:r>
                        <a:rPr kumimoji="1" lang="ja-JP" altLang="en-US" sz="1600" dirty="0"/>
                        <a:t>福島邦彦</a:t>
                      </a:r>
                    </a:p>
                  </a:txBody>
                  <a:tcPr anchor="ctr"/>
                </a:tc>
                <a:tc>
                  <a:txBody>
                    <a:bodyPr/>
                    <a:lstStyle/>
                    <a:p>
                      <a:pPr algn="ctr"/>
                      <a:endParaRPr kumimoji="1" lang="ja-JP" altLang="en-US" sz="1600" dirty="0"/>
                    </a:p>
                  </a:txBody>
                  <a:tcPr anchor="ctr"/>
                </a:tc>
                <a:extLst>
                  <a:ext uri="{0D108BD9-81ED-4DB2-BD59-A6C34878D82A}">
                    <a16:rowId xmlns:a16="http://schemas.microsoft.com/office/drawing/2014/main" val="3528715711"/>
                  </a:ext>
                </a:extLst>
              </a:tr>
              <a:tr h="450240">
                <a:tc>
                  <a:txBody>
                    <a:bodyPr/>
                    <a:lstStyle/>
                    <a:p>
                      <a:pPr algn="ctr"/>
                      <a:r>
                        <a:rPr kumimoji="1" lang="ja-JP" altLang="en-US" dirty="0"/>
                        <a:t>ボルツマンマシン</a:t>
                      </a:r>
                    </a:p>
                  </a:txBody>
                  <a:tcPr anchor="ctr"/>
                </a:tc>
                <a:tc>
                  <a:txBody>
                    <a:bodyPr/>
                    <a:lstStyle/>
                    <a:p>
                      <a:pPr algn="ctr"/>
                      <a:r>
                        <a:rPr kumimoji="1" lang="en-US" altLang="ja-JP" dirty="0"/>
                        <a:t>1985</a:t>
                      </a:r>
                      <a:endParaRPr kumimoji="1" lang="ja-JP" altLang="en-US" dirty="0"/>
                    </a:p>
                  </a:txBody>
                  <a:tcPr anchor="ctr"/>
                </a:tc>
                <a:tc>
                  <a:txBody>
                    <a:bodyPr/>
                    <a:lstStyle/>
                    <a:p>
                      <a:pPr algn="ctr"/>
                      <a:r>
                        <a:rPr kumimoji="1" lang="en-US" altLang="ja-JP" dirty="0"/>
                        <a:t>J. Hinton</a:t>
                      </a:r>
                      <a:endParaRPr kumimoji="1" lang="ja-JP" altLang="en-US" dirty="0"/>
                    </a:p>
                  </a:txBody>
                  <a:tcPr anchor="ctr"/>
                </a:tc>
                <a:tc>
                  <a:txBody>
                    <a:bodyPr/>
                    <a:lstStyle/>
                    <a:p>
                      <a:pPr algn="ctr"/>
                      <a:endParaRPr kumimoji="1" lang="ja-JP" altLang="en-US" dirty="0"/>
                    </a:p>
                  </a:txBody>
                  <a:tcPr anchor="ctr"/>
                </a:tc>
                <a:extLst>
                  <a:ext uri="{0D108BD9-81ED-4DB2-BD59-A6C34878D82A}">
                    <a16:rowId xmlns:a16="http://schemas.microsoft.com/office/drawing/2014/main" val="1800451769"/>
                  </a:ext>
                </a:extLst>
              </a:tr>
              <a:tr h="450240">
                <a:tc>
                  <a:txBody>
                    <a:bodyPr/>
                    <a:lstStyle/>
                    <a:p>
                      <a:pPr algn="ctr"/>
                      <a:r>
                        <a:rPr kumimoji="1" lang="ja-JP" altLang="en-US" dirty="0"/>
                        <a:t>畳み込み</a:t>
                      </a:r>
                      <a:r>
                        <a:rPr kumimoji="1" lang="en-US" altLang="ja-JP" dirty="0"/>
                        <a:t>NN</a:t>
                      </a:r>
                      <a:endParaRPr kumimoji="1" lang="ja-JP" altLang="en-US" dirty="0"/>
                    </a:p>
                  </a:txBody>
                  <a:tcPr anchor="ctr"/>
                </a:tc>
                <a:tc>
                  <a:txBody>
                    <a:bodyPr/>
                    <a:lstStyle/>
                    <a:p>
                      <a:pPr algn="ctr"/>
                      <a:r>
                        <a:rPr kumimoji="1" lang="en-US" altLang="ja-JP" dirty="0"/>
                        <a:t>1988</a:t>
                      </a:r>
                      <a:endParaRPr kumimoji="1" lang="ja-JP" altLang="en-US" dirty="0"/>
                    </a:p>
                  </a:txBody>
                  <a:tcPr anchor="ctr"/>
                </a:tc>
                <a:tc>
                  <a:txBody>
                    <a:bodyPr/>
                    <a:lstStyle/>
                    <a:p>
                      <a:pPr algn="ctr"/>
                      <a:r>
                        <a:rPr kumimoji="1" lang="en-US" altLang="ja-JP" dirty="0"/>
                        <a:t>H. </a:t>
                      </a:r>
                      <a:r>
                        <a:rPr kumimoji="1" lang="en-US" altLang="ja-JP" dirty="0" err="1"/>
                        <a:t>Toshiteru</a:t>
                      </a:r>
                      <a:endParaRPr kumimoji="1" lang="ja-JP" altLang="en-US" dirty="0"/>
                    </a:p>
                  </a:txBody>
                  <a:tcPr anchor="ctr"/>
                </a:tc>
                <a:tc>
                  <a:txBody>
                    <a:bodyPr/>
                    <a:lstStyle/>
                    <a:p>
                      <a:pPr algn="ctr"/>
                      <a:endParaRPr kumimoji="1" lang="ja-JP" altLang="en-US" dirty="0"/>
                    </a:p>
                  </a:txBody>
                  <a:tcPr anchor="ctr"/>
                </a:tc>
                <a:extLst>
                  <a:ext uri="{0D108BD9-81ED-4DB2-BD59-A6C34878D82A}">
                    <a16:rowId xmlns:a16="http://schemas.microsoft.com/office/drawing/2014/main" val="579995755"/>
                  </a:ext>
                </a:extLst>
              </a:tr>
              <a:tr h="450240">
                <a:tc>
                  <a:txBody>
                    <a:bodyPr/>
                    <a:lstStyle/>
                    <a:p>
                      <a:pPr algn="ctr"/>
                      <a:r>
                        <a:rPr kumimoji="1" lang="ja-JP" altLang="en-US" dirty="0">
                          <a:solidFill>
                            <a:srgbClr val="FF0000"/>
                          </a:solidFill>
                        </a:rPr>
                        <a:t>オートエンコーダ</a:t>
                      </a:r>
                    </a:p>
                  </a:txBody>
                  <a:tcPr anchor="ctr"/>
                </a:tc>
                <a:tc>
                  <a:txBody>
                    <a:bodyPr/>
                    <a:lstStyle/>
                    <a:p>
                      <a:pPr algn="ctr"/>
                      <a:r>
                        <a:rPr kumimoji="1" lang="en-US" altLang="ja-JP" dirty="0">
                          <a:solidFill>
                            <a:srgbClr val="FF0000"/>
                          </a:solidFill>
                        </a:rPr>
                        <a:t>2006</a:t>
                      </a:r>
                      <a:endParaRPr kumimoji="1" lang="ja-JP" altLang="en-US" dirty="0">
                        <a:solidFill>
                          <a:srgbClr val="FF0000"/>
                        </a:solidFill>
                      </a:endParaRPr>
                    </a:p>
                  </a:txBody>
                  <a:tcPr anchor="ctr"/>
                </a:tc>
                <a:tc>
                  <a:txBody>
                    <a:bodyPr/>
                    <a:lstStyle/>
                    <a:p>
                      <a:pPr algn="l"/>
                      <a:r>
                        <a:rPr kumimoji="1" lang="ja-JP" altLang="en-US" dirty="0">
                          <a:solidFill>
                            <a:srgbClr val="FF0000"/>
                          </a:solidFill>
                        </a:rPr>
                        <a:t>　　</a:t>
                      </a:r>
                      <a:r>
                        <a:rPr kumimoji="1" lang="en-US" altLang="ja-JP" dirty="0">
                          <a:solidFill>
                            <a:srgbClr val="FF0000"/>
                          </a:solidFill>
                        </a:rPr>
                        <a:t>G. Hinton</a:t>
                      </a:r>
                      <a:endParaRPr kumimoji="1" lang="ja-JP" altLang="en-US" dirty="0">
                        <a:solidFill>
                          <a:srgbClr val="FF0000"/>
                        </a:solidFill>
                      </a:endParaRPr>
                    </a:p>
                  </a:txBody>
                  <a:tcPr anchor="ctr"/>
                </a:tc>
                <a:tc>
                  <a:txBody>
                    <a:bodyPr/>
                    <a:lstStyle/>
                    <a:p>
                      <a:pPr algn="ctr"/>
                      <a:endParaRPr kumimoji="1" lang="ja-JP" altLang="en-US" dirty="0"/>
                    </a:p>
                  </a:txBody>
                  <a:tcPr anchor="ctr"/>
                </a:tc>
                <a:extLst>
                  <a:ext uri="{0D108BD9-81ED-4DB2-BD59-A6C34878D82A}">
                    <a16:rowId xmlns:a16="http://schemas.microsoft.com/office/drawing/2014/main" val="2504801599"/>
                  </a:ext>
                </a:extLst>
              </a:tr>
              <a:tr h="450240">
                <a:tc>
                  <a:txBody>
                    <a:bodyPr/>
                    <a:lstStyle/>
                    <a:p>
                      <a:pPr algn="ctr"/>
                      <a:r>
                        <a:rPr kumimoji="1" lang="en-US" altLang="ja-JP" dirty="0" err="1"/>
                        <a:t>AlexNet</a:t>
                      </a:r>
                      <a:endParaRPr kumimoji="1" lang="ja-JP" altLang="en-US" dirty="0"/>
                    </a:p>
                  </a:txBody>
                  <a:tcPr anchor="ctr"/>
                </a:tc>
                <a:tc>
                  <a:txBody>
                    <a:bodyPr/>
                    <a:lstStyle/>
                    <a:p>
                      <a:pPr algn="ctr"/>
                      <a:r>
                        <a:rPr kumimoji="1" lang="en-US" altLang="ja-JP" dirty="0"/>
                        <a:t>2012</a:t>
                      </a:r>
                      <a:endParaRPr kumimoji="1" lang="ja-JP" altLang="en-US" dirty="0"/>
                    </a:p>
                  </a:txBody>
                  <a:tcPr anchor="ctr"/>
                </a:tc>
                <a:tc>
                  <a:txBody>
                    <a:bodyPr/>
                    <a:lstStyle/>
                    <a:p>
                      <a:pPr algn="l"/>
                      <a:r>
                        <a:rPr kumimoji="1" lang="ja-JP" altLang="en-US" dirty="0"/>
                        <a:t>　　</a:t>
                      </a:r>
                      <a:r>
                        <a:rPr kumimoji="1" lang="en-US" altLang="ja-JP" dirty="0"/>
                        <a:t>G. Hinton</a:t>
                      </a:r>
                      <a:endParaRPr kumimoji="1" lang="ja-JP" altLang="en-US" dirty="0"/>
                    </a:p>
                  </a:txBody>
                  <a:tcPr anchor="ctr"/>
                </a:tc>
                <a:tc>
                  <a:txBody>
                    <a:bodyPr/>
                    <a:lstStyle/>
                    <a:p>
                      <a:pPr algn="ctr"/>
                      <a:r>
                        <a:rPr kumimoji="1" lang="en-US" altLang="ja-JP" dirty="0"/>
                        <a:t>14</a:t>
                      </a:r>
                      <a:endParaRPr kumimoji="1" lang="ja-JP" altLang="en-US" dirty="0"/>
                    </a:p>
                  </a:txBody>
                  <a:tcPr anchor="ctr"/>
                </a:tc>
                <a:extLst>
                  <a:ext uri="{0D108BD9-81ED-4DB2-BD59-A6C34878D82A}">
                    <a16:rowId xmlns:a16="http://schemas.microsoft.com/office/drawing/2014/main" val="1557499004"/>
                  </a:ext>
                </a:extLst>
              </a:tr>
              <a:tr h="450240">
                <a:tc>
                  <a:txBody>
                    <a:bodyPr/>
                    <a:lstStyle/>
                    <a:p>
                      <a:pPr algn="ctr"/>
                      <a:r>
                        <a:rPr kumimoji="1" lang="en-US" altLang="ja-JP" dirty="0"/>
                        <a:t>VGG</a:t>
                      </a:r>
                      <a:endParaRPr kumimoji="1" lang="ja-JP" altLang="en-US" dirty="0"/>
                    </a:p>
                  </a:txBody>
                  <a:tcPr anchor="ctr"/>
                </a:tc>
                <a:tc>
                  <a:txBody>
                    <a:bodyPr/>
                    <a:lstStyle/>
                    <a:p>
                      <a:pPr algn="ctr"/>
                      <a:r>
                        <a:rPr kumimoji="1" lang="en-US" altLang="ja-JP" dirty="0"/>
                        <a:t>2014</a:t>
                      </a:r>
                      <a:endParaRPr kumimoji="1" lang="ja-JP" altLang="en-US" dirty="0"/>
                    </a:p>
                  </a:txBody>
                  <a:tcPr anchor="ctr"/>
                </a:tc>
                <a:tc>
                  <a:txBody>
                    <a:bodyPr/>
                    <a:lstStyle/>
                    <a:p>
                      <a:pPr algn="ctr"/>
                      <a:r>
                        <a:rPr kumimoji="1" lang="en-US" altLang="ja-JP" dirty="0"/>
                        <a:t>Oxford Univ.</a:t>
                      </a:r>
                      <a:endParaRPr kumimoji="1" lang="ja-JP" altLang="en-US" dirty="0"/>
                    </a:p>
                  </a:txBody>
                  <a:tcPr anchor="ctr"/>
                </a:tc>
                <a:tc>
                  <a:txBody>
                    <a:bodyPr/>
                    <a:lstStyle/>
                    <a:p>
                      <a:pPr algn="ctr"/>
                      <a:r>
                        <a:rPr kumimoji="1" lang="en-US" altLang="ja-JP" dirty="0"/>
                        <a:t>16 </a:t>
                      </a:r>
                      <a:r>
                        <a:rPr kumimoji="1" lang="en-US" altLang="ja-JP" sz="1400" dirty="0"/>
                        <a:t>or</a:t>
                      </a:r>
                      <a:r>
                        <a:rPr kumimoji="1" lang="en-US" altLang="ja-JP" dirty="0"/>
                        <a:t> 19</a:t>
                      </a:r>
                      <a:endParaRPr kumimoji="1" lang="ja-JP" altLang="en-US" dirty="0"/>
                    </a:p>
                  </a:txBody>
                  <a:tcPr anchor="ctr"/>
                </a:tc>
                <a:extLst>
                  <a:ext uri="{0D108BD9-81ED-4DB2-BD59-A6C34878D82A}">
                    <a16:rowId xmlns:a16="http://schemas.microsoft.com/office/drawing/2014/main" val="3454596635"/>
                  </a:ext>
                </a:extLst>
              </a:tr>
              <a:tr h="450240">
                <a:tc>
                  <a:txBody>
                    <a:bodyPr/>
                    <a:lstStyle/>
                    <a:p>
                      <a:pPr algn="ctr"/>
                      <a:r>
                        <a:rPr kumimoji="1" lang="en-US" altLang="ja-JP" dirty="0" err="1"/>
                        <a:t>GoogLeNet</a:t>
                      </a:r>
                      <a:endParaRPr kumimoji="1" lang="ja-JP" altLang="en-US" dirty="0"/>
                    </a:p>
                  </a:txBody>
                  <a:tcPr anchor="ctr"/>
                </a:tc>
                <a:tc>
                  <a:txBody>
                    <a:bodyPr/>
                    <a:lstStyle/>
                    <a:p>
                      <a:pPr algn="ctr"/>
                      <a:r>
                        <a:rPr kumimoji="1" lang="en-US" altLang="ja-JP" dirty="0"/>
                        <a:t>2014</a:t>
                      </a:r>
                      <a:endParaRPr kumimoji="1" lang="ja-JP" altLang="en-US" dirty="0"/>
                    </a:p>
                  </a:txBody>
                  <a:tcPr anchor="ctr"/>
                </a:tc>
                <a:tc>
                  <a:txBody>
                    <a:bodyPr/>
                    <a:lstStyle/>
                    <a:p>
                      <a:pPr algn="ctr"/>
                      <a:r>
                        <a:rPr kumimoji="1" lang="en-US" altLang="ja-JP" dirty="0"/>
                        <a:t>Google</a:t>
                      </a:r>
                      <a:endParaRPr kumimoji="1" lang="ja-JP" altLang="en-US" dirty="0"/>
                    </a:p>
                  </a:txBody>
                  <a:tcPr anchor="ctr"/>
                </a:tc>
                <a:tc>
                  <a:txBody>
                    <a:bodyPr/>
                    <a:lstStyle/>
                    <a:p>
                      <a:pPr algn="ctr"/>
                      <a:r>
                        <a:rPr kumimoji="1" lang="en-US" altLang="ja-JP" dirty="0"/>
                        <a:t>22</a:t>
                      </a:r>
                      <a:endParaRPr kumimoji="1" lang="ja-JP" altLang="en-US" dirty="0"/>
                    </a:p>
                  </a:txBody>
                  <a:tcPr anchor="ctr"/>
                </a:tc>
                <a:extLst>
                  <a:ext uri="{0D108BD9-81ED-4DB2-BD59-A6C34878D82A}">
                    <a16:rowId xmlns:a16="http://schemas.microsoft.com/office/drawing/2014/main" val="675913727"/>
                  </a:ext>
                </a:extLst>
              </a:tr>
              <a:tr h="450240">
                <a:tc>
                  <a:txBody>
                    <a:bodyPr/>
                    <a:lstStyle/>
                    <a:p>
                      <a:pPr algn="ctr"/>
                      <a:r>
                        <a:rPr kumimoji="1" lang="en-US" altLang="ja-JP" dirty="0" err="1">
                          <a:solidFill>
                            <a:srgbClr val="FF0000"/>
                          </a:solidFill>
                        </a:rPr>
                        <a:t>ResNet</a:t>
                      </a:r>
                      <a:endParaRPr kumimoji="1" lang="ja-JP" altLang="en-US" dirty="0">
                        <a:solidFill>
                          <a:srgbClr val="FF0000"/>
                        </a:solidFill>
                      </a:endParaRPr>
                    </a:p>
                  </a:txBody>
                  <a:tcPr anchor="ctr"/>
                </a:tc>
                <a:tc>
                  <a:txBody>
                    <a:bodyPr/>
                    <a:lstStyle/>
                    <a:p>
                      <a:pPr algn="ctr"/>
                      <a:r>
                        <a:rPr kumimoji="1" lang="en-US" altLang="ja-JP" dirty="0">
                          <a:solidFill>
                            <a:srgbClr val="FF0000"/>
                          </a:solidFill>
                        </a:rPr>
                        <a:t>2015</a:t>
                      </a:r>
                      <a:endParaRPr kumimoji="1" lang="ja-JP" altLang="en-US" dirty="0">
                        <a:solidFill>
                          <a:srgbClr val="FF0000"/>
                        </a:solidFill>
                      </a:endParaRPr>
                    </a:p>
                  </a:txBody>
                  <a:tcPr anchor="ctr"/>
                </a:tc>
                <a:tc>
                  <a:txBody>
                    <a:bodyPr/>
                    <a:lstStyle/>
                    <a:p>
                      <a:pPr algn="ctr"/>
                      <a:r>
                        <a:rPr kumimoji="1" lang="en-US" altLang="ja-JP" dirty="0">
                          <a:solidFill>
                            <a:srgbClr val="FF0000"/>
                          </a:solidFill>
                        </a:rPr>
                        <a:t>Microsoft</a:t>
                      </a:r>
                      <a:endParaRPr kumimoji="1" lang="ja-JP" altLang="en-US" dirty="0">
                        <a:solidFill>
                          <a:srgbClr val="FF0000"/>
                        </a:solidFill>
                      </a:endParaRPr>
                    </a:p>
                  </a:txBody>
                  <a:tcPr anchor="ctr"/>
                </a:tc>
                <a:tc>
                  <a:txBody>
                    <a:bodyPr/>
                    <a:lstStyle/>
                    <a:p>
                      <a:pPr algn="ctr"/>
                      <a:r>
                        <a:rPr kumimoji="1" lang="en-US" altLang="ja-JP" dirty="0">
                          <a:solidFill>
                            <a:srgbClr val="FF0000"/>
                          </a:solidFill>
                        </a:rPr>
                        <a:t>152</a:t>
                      </a:r>
                      <a:endParaRPr kumimoji="1" lang="ja-JP" altLang="en-US" dirty="0">
                        <a:solidFill>
                          <a:srgbClr val="FF0000"/>
                        </a:solidFill>
                      </a:endParaRPr>
                    </a:p>
                  </a:txBody>
                  <a:tcPr anchor="ctr"/>
                </a:tc>
                <a:extLst>
                  <a:ext uri="{0D108BD9-81ED-4DB2-BD59-A6C34878D82A}">
                    <a16:rowId xmlns:a16="http://schemas.microsoft.com/office/drawing/2014/main" val="52910073"/>
                  </a:ext>
                </a:extLst>
              </a:tr>
              <a:tr h="450240">
                <a:tc gridSpan="4">
                  <a:txBody>
                    <a:bodyPr/>
                    <a:lstStyle/>
                    <a:p>
                      <a:pPr algn="ctr"/>
                      <a:r>
                        <a:rPr kumimoji="1" lang="ja-JP" altLang="en-US" dirty="0">
                          <a:solidFill>
                            <a:srgbClr val="FF0000"/>
                          </a:solidFill>
                        </a:rPr>
                        <a:t>・</a:t>
                      </a:r>
                      <a:endParaRPr kumimoji="1" lang="en-US" altLang="ja-JP" dirty="0">
                        <a:solidFill>
                          <a:srgbClr val="FF0000"/>
                        </a:solidFill>
                      </a:endParaRPr>
                    </a:p>
                    <a:p>
                      <a:pPr algn="ctr"/>
                      <a:r>
                        <a:rPr kumimoji="1" lang="ja-JP" altLang="en-US" dirty="0">
                          <a:solidFill>
                            <a:srgbClr val="FF0000"/>
                          </a:solidFill>
                        </a:rPr>
                        <a:t>・</a:t>
                      </a:r>
                      <a:endParaRPr kumimoji="1" lang="en-US" altLang="ja-JP" dirty="0">
                        <a:solidFill>
                          <a:srgbClr val="FF0000"/>
                        </a:solidFill>
                      </a:endParaRPr>
                    </a:p>
                  </a:txBody>
                  <a:tcPr anchor="ctr"/>
                </a:tc>
                <a:tc hMerge="1">
                  <a:txBody>
                    <a:bodyPr/>
                    <a:lstStyle/>
                    <a:p>
                      <a:pPr algn="ctr"/>
                      <a:endParaRPr kumimoji="1" lang="ja-JP" altLang="en-US" dirty="0">
                        <a:solidFill>
                          <a:srgbClr val="FF0000"/>
                        </a:solidFill>
                      </a:endParaRPr>
                    </a:p>
                  </a:txBody>
                  <a:tcPr anchor="ctr"/>
                </a:tc>
                <a:tc hMerge="1">
                  <a:txBody>
                    <a:bodyPr/>
                    <a:lstStyle/>
                    <a:p>
                      <a:pPr algn="ctr"/>
                      <a:endParaRPr kumimoji="1" lang="ja-JP" altLang="en-US" dirty="0">
                        <a:solidFill>
                          <a:srgbClr val="FF0000"/>
                        </a:solidFill>
                      </a:endParaRPr>
                    </a:p>
                  </a:txBody>
                  <a:tcPr anchor="ctr"/>
                </a:tc>
                <a:tc hMerge="1">
                  <a:txBody>
                    <a:bodyPr/>
                    <a:lstStyle/>
                    <a:p>
                      <a:pPr algn="ctr"/>
                      <a:endParaRPr kumimoji="1" lang="en-US" altLang="ja-JP" dirty="0">
                        <a:solidFill>
                          <a:srgbClr val="FF0000"/>
                        </a:solidFill>
                      </a:endParaRPr>
                    </a:p>
                  </a:txBody>
                  <a:tcPr anchor="ctr"/>
                </a:tc>
                <a:extLst>
                  <a:ext uri="{0D108BD9-81ED-4DB2-BD59-A6C34878D82A}">
                    <a16:rowId xmlns:a16="http://schemas.microsoft.com/office/drawing/2014/main" val="2920132503"/>
                  </a:ext>
                </a:extLst>
              </a:tr>
            </a:tbl>
          </a:graphicData>
        </a:graphic>
      </p:graphicFrame>
      <p:pic>
        <p:nvPicPr>
          <p:cNvPr id="5" name="Picture 2" descr="ãhintonãã®ç»åæ¤ç´¢çµæ">
            <a:extLst>
              <a:ext uri="{FF2B5EF4-FFF2-40B4-BE49-F238E27FC236}">
                <a16:creationId xmlns:a16="http://schemas.microsoft.com/office/drawing/2014/main" id="{2C43DA71-A65F-4993-888E-253DECDF16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4114" y="3784849"/>
            <a:ext cx="762864" cy="8640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251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DC8929-F920-45EE-AFAE-B49483FECB81}"/>
              </a:ext>
            </a:extLst>
          </p:cNvPr>
          <p:cNvSpPr>
            <a:spLocks noGrp="1"/>
          </p:cNvSpPr>
          <p:nvPr>
            <p:ph type="title"/>
          </p:nvPr>
        </p:nvSpPr>
        <p:spPr/>
        <p:txBody>
          <a:bodyPr/>
          <a:lstStyle/>
          <a:p>
            <a:r>
              <a:rPr kumimoji="1" lang="ja-JP" altLang="en-US" dirty="0"/>
              <a:t>統計学の再活用</a:t>
            </a:r>
          </a:p>
        </p:txBody>
      </p:sp>
      <p:sp>
        <p:nvSpPr>
          <p:cNvPr id="3" name="テキスト ボックス 2">
            <a:extLst>
              <a:ext uri="{FF2B5EF4-FFF2-40B4-BE49-F238E27FC236}">
                <a16:creationId xmlns:a16="http://schemas.microsoft.com/office/drawing/2014/main" id="{FF5E368B-4FC2-4D9C-97A6-998BB1EF1EB8}"/>
              </a:ext>
            </a:extLst>
          </p:cNvPr>
          <p:cNvSpPr txBox="1"/>
          <p:nvPr/>
        </p:nvSpPr>
        <p:spPr>
          <a:xfrm>
            <a:off x="229179" y="980728"/>
            <a:ext cx="8741496" cy="2185214"/>
          </a:xfrm>
          <a:prstGeom prst="rect">
            <a:avLst/>
          </a:prstGeom>
          <a:noFill/>
        </p:spPr>
        <p:txBody>
          <a:bodyPr wrap="none" rtlCol="0">
            <a:spAutoFit/>
          </a:bodyPr>
          <a:lstStyle/>
          <a:p>
            <a:r>
              <a:rPr kumimoji="1" lang="ja-JP" altLang="en-US" dirty="0"/>
              <a:t>画像、文章などの分野以外で「</a:t>
            </a:r>
            <a:r>
              <a:rPr kumimoji="1" lang="en-US" altLang="ja-JP" dirty="0"/>
              <a:t>AI</a:t>
            </a:r>
            <a:r>
              <a:rPr kumimoji="1" lang="ja-JP" altLang="en-US" dirty="0"/>
              <a:t>を活用した～～～」というニュースを見かけたら</a:t>
            </a:r>
            <a:endParaRPr kumimoji="1" lang="en-US" altLang="ja-JP" dirty="0"/>
          </a:p>
          <a:p>
            <a:endParaRPr kumimoji="1" lang="en-US" altLang="ja-JP" dirty="0"/>
          </a:p>
          <a:p>
            <a:pPr algn="ctr"/>
            <a:r>
              <a:rPr lang="en-US" altLang="ja-JP" sz="2800" dirty="0">
                <a:solidFill>
                  <a:srgbClr val="FF0000"/>
                </a:solidFill>
              </a:rPr>
              <a:t>20</a:t>
            </a:r>
            <a:r>
              <a:rPr lang="ja-JP" altLang="en-US" sz="2800" dirty="0">
                <a:solidFill>
                  <a:srgbClr val="FF0000"/>
                </a:solidFill>
              </a:rPr>
              <a:t>年前の統計学を活用したテーマ</a:t>
            </a:r>
            <a:endParaRPr lang="en-US" altLang="ja-JP" sz="2800" dirty="0">
              <a:solidFill>
                <a:srgbClr val="FF0000"/>
              </a:solidFill>
            </a:endParaRPr>
          </a:p>
          <a:p>
            <a:endParaRPr lang="en-US" altLang="ja-JP" dirty="0"/>
          </a:p>
          <a:p>
            <a:endParaRPr kumimoji="1" lang="en-US" altLang="ja-JP" dirty="0"/>
          </a:p>
          <a:p>
            <a:r>
              <a:rPr kumimoji="1" lang="ja-JP" altLang="en-US" dirty="0"/>
              <a:t>昨今の</a:t>
            </a:r>
            <a:r>
              <a:rPr kumimoji="1" lang="en-US" altLang="ja-JP" dirty="0"/>
              <a:t>AI</a:t>
            </a:r>
            <a:r>
              <a:rPr kumimoji="1" lang="ja-JP" altLang="en-US" dirty="0"/>
              <a:t>ブームに乗り、</a:t>
            </a:r>
            <a:r>
              <a:rPr lang="ja-JP" altLang="en-US" dirty="0"/>
              <a:t>統計学を様々な分野でも</a:t>
            </a:r>
            <a:r>
              <a:rPr kumimoji="1" lang="ja-JP" altLang="en-US" dirty="0"/>
              <a:t>使いはじめたにすぎない</a:t>
            </a:r>
            <a:endParaRPr kumimoji="1" lang="en-US" altLang="ja-JP" dirty="0"/>
          </a:p>
          <a:p>
            <a:r>
              <a:rPr kumimoji="1" lang="ja-JP" altLang="en-US" dirty="0"/>
              <a:t>それ自体は非常に良いことだが、</a:t>
            </a:r>
            <a:r>
              <a:rPr kumimoji="1" lang="ja-JP" altLang="en-US" b="1" dirty="0">
                <a:solidFill>
                  <a:srgbClr val="FF0000"/>
                </a:solidFill>
              </a:rPr>
              <a:t>「すごい</a:t>
            </a:r>
            <a:r>
              <a:rPr kumimoji="1" lang="en-US" altLang="ja-JP" b="1" dirty="0">
                <a:solidFill>
                  <a:srgbClr val="FF0000"/>
                </a:solidFill>
              </a:rPr>
              <a:t>AI</a:t>
            </a:r>
            <a:r>
              <a:rPr kumimoji="1" lang="ja-JP" altLang="en-US" b="1" dirty="0">
                <a:solidFill>
                  <a:srgbClr val="FF0000"/>
                </a:solidFill>
              </a:rPr>
              <a:t>」による成果</a:t>
            </a:r>
            <a:r>
              <a:rPr kumimoji="1" lang="ja-JP" altLang="en-US" dirty="0"/>
              <a:t>だと誤解してはいけない</a:t>
            </a:r>
          </a:p>
        </p:txBody>
      </p:sp>
      <p:sp>
        <p:nvSpPr>
          <p:cNvPr id="4" name="正方形/長方形 3">
            <a:extLst>
              <a:ext uri="{FF2B5EF4-FFF2-40B4-BE49-F238E27FC236}">
                <a16:creationId xmlns:a16="http://schemas.microsoft.com/office/drawing/2014/main" id="{D97CA5CB-657C-4842-B256-553C6378F2F0}"/>
              </a:ext>
            </a:extLst>
          </p:cNvPr>
          <p:cNvSpPr/>
          <p:nvPr/>
        </p:nvSpPr>
        <p:spPr>
          <a:xfrm>
            <a:off x="229179" y="3789040"/>
            <a:ext cx="8712642" cy="2677656"/>
          </a:xfrm>
          <a:prstGeom prst="rect">
            <a:avLst/>
          </a:prstGeom>
        </p:spPr>
        <p:txBody>
          <a:bodyPr wrap="square">
            <a:spAutoFit/>
          </a:bodyPr>
          <a:lstStyle/>
          <a:p>
            <a:r>
              <a:rPr lang="ja-JP" altLang="en-US" sz="2400" b="1" dirty="0">
                <a:solidFill>
                  <a:schemeClr val="accent6">
                    <a:lumMod val="50000"/>
                  </a:schemeClr>
                </a:solidFill>
                <a:latin typeface="游明朝" panose="02020400000000000000" pitchFamily="18" charset="-128"/>
                <a:ea typeface="游明朝" panose="02020400000000000000" pitchFamily="18" charset="-128"/>
              </a:rPr>
              <a:t>“老舗ベンチャー”</a:t>
            </a:r>
            <a:r>
              <a:rPr lang="ja-JP" altLang="en-US" sz="2400" b="1" dirty="0" err="1">
                <a:solidFill>
                  <a:schemeClr val="accent6">
                    <a:lumMod val="50000"/>
                  </a:schemeClr>
                </a:solidFill>
                <a:latin typeface="游明朝" panose="02020400000000000000" pitchFamily="18" charset="-128"/>
                <a:ea typeface="游明朝" panose="02020400000000000000" pitchFamily="18" charset="-128"/>
              </a:rPr>
              <a:t>ゑびや</a:t>
            </a:r>
            <a:r>
              <a:rPr lang="ja-JP" altLang="en-US" sz="2400" b="1" dirty="0">
                <a:solidFill>
                  <a:schemeClr val="accent6">
                    <a:lumMod val="50000"/>
                  </a:schemeClr>
                </a:solidFill>
                <a:latin typeface="游明朝" panose="02020400000000000000" pitchFamily="18" charset="-128"/>
                <a:ea typeface="游明朝" panose="02020400000000000000" pitchFamily="18" charset="-128"/>
              </a:rPr>
              <a:t>大食堂が「的中率</a:t>
            </a:r>
            <a:r>
              <a:rPr lang="en-US" altLang="ja-JP" sz="2400" b="1" dirty="0">
                <a:solidFill>
                  <a:schemeClr val="accent6">
                    <a:lumMod val="50000"/>
                  </a:schemeClr>
                </a:solidFill>
                <a:latin typeface="游明朝" panose="02020400000000000000" pitchFamily="18" charset="-128"/>
                <a:ea typeface="游明朝" panose="02020400000000000000" pitchFamily="18" charset="-128"/>
              </a:rPr>
              <a:t>9</a:t>
            </a:r>
            <a:r>
              <a:rPr lang="ja-JP" altLang="en-US" sz="2400" b="1" dirty="0">
                <a:solidFill>
                  <a:schemeClr val="accent6">
                    <a:lumMod val="50000"/>
                  </a:schemeClr>
                </a:solidFill>
                <a:latin typeface="游明朝" panose="02020400000000000000" pitchFamily="18" charset="-128"/>
                <a:ea typeface="游明朝" panose="02020400000000000000" pitchFamily="18" charset="-128"/>
              </a:rPr>
              <a:t>割」の来客予想</a:t>
            </a:r>
            <a:r>
              <a:rPr lang="en-US" altLang="ja-JP" sz="2400" b="1" dirty="0">
                <a:solidFill>
                  <a:schemeClr val="accent6">
                    <a:lumMod val="50000"/>
                  </a:schemeClr>
                </a:solidFill>
                <a:latin typeface="游明朝" panose="02020400000000000000" pitchFamily="18" charset="-128"/>
                <a:ea typeface="游明朝" panose="02020400000000000000" pitchFamily="18" charset="-128"/>
              </a:rPr>
              <a:t>AI</a:t>
            </a:r>
          </a:p>
          <a:p>
            <a:endParaRPr lang="en-US" altLang="ja-JP" sz="2400" b="1" dirty="0">
              <a:solidFill>
                <a:schemeClr val="accent6">
                  <a:lumMod val="50000"/>
                </a:schemeClr>
              </a:solidFill>
              <a:latin typeface="游明朝" panose="02020400000000000000" pitchFamily="18" charset="-128"/>
              <a:ea typeface="游明朝" panose="02020400000000000000" pitchFamily="18" charset="-128"/>
            </a:endParaRPr>
          </a:p>
          <a:p>
            <a:r>
              <a:rPr lang="ja-JP" altLang="en-US" sz="2400" b="1" dirty="0">
                <a:solidFill>
                  <a:schemeClr val="accent6">
                    <a:lumMod val="50000"/>
                  </a:schemeClr>
                </a:solidFill>
                <a:latin typeface="游明朝" panose="02020400000000000000" pitchFamily="18" charset="-128"/>
                <a:ea typeface="游明朝" panose="02020400000000000000" pitchFamily="18" charset="-128"/>
              </a:rPr>
              <a:t>リクルート、</a:t>
            </a:r>
            <a:r>
              <a:rPr lang="en-US" altLang="ja-JP" sz="2400" b="1" dirty="0">
                <a:solidFill>
                  <a:schemeClr val="accent6">
                    <a:lumMod val="50000"/>
                  </a:schemeClr>
                </a:solidFill>
                <a:latin typeface="游明朝" panose="02020400000000000000" pitchFamily="18" charset="-128"/>
                <a:ea typeface="游明朝" panose="02020400000000000000" pitchFamily="18" charset="-128"/>
              </a:rPr>
              <a:t>AI</a:t>
            </a:r>
            <a:r>
              <a:rPr lang="ja-JP" altLang="en-US" sz="2400" b="1" dirty="0">
                <a:solidFill>
                  <a:schemeClr val="accent6">
                    <a:lumMod val="50000"/>
                  </a:schemeClr>
                </a:solidFill>
                <a:latin typeface="游明朝" panose="02020400000000000000" pitchFamily="18" charset="-128"/>
                <a:ea typeface="游明朝" panose="02020400000000000000" pitchFamily="18" charset="-128"/>
              </a:rPr>
              <a:t>を使った求人広告自動最適化「</a:t>
            </a:r>
            <a:r>
              <a:rPr lang="en-US" altLang="ja-JP" sz="2400" b="1" dirty="0" err="1">
                <a:solidFill>
                  <a:schemeClr val="accent6">
                    <a:lumMod val="50000"/>
                  </a:schemeClr>
                </a:solidFill>
                <a:latin typeface="游明朝" panose="02020400000000000000" pitchFamily="18" charset="-128"/>
                <a:ea typeface="游明朝" panose="02020400000000000000" pitchFamily="18" charset="-128"/>
              </a:rPr>
              <a:t>ClickIQ</a:t>
            </a:r>
            <a:r>
              <a:rPr lang="ja-JP" altLang="en-US" sz="2400" b="1" dirty="0">
                <a:solidFill>
                  <a:schemeClr val="accent6">
                    <a:lumMod val="50000"/>
                  </a:schemeClr>
                </a:solidFill>
                <a:latin typeface="游明朝" panose="02020400000000000000" pitchFamily="18" charset="-128"/>
                <a:ea typeface="游明朝" panose="02020400000000000000" pitchFamily="18" charset="-128"/>
              </a:rPr>
              <a:t>」</a:t>
            </a:r>
            <a:endParaRPr lang="en-US" altLang="ja-JP" sz="2400" b="1" dirty="0">
              <a:solidFill>
                <a:schemeClr val="accent6">
                  <a:lumMod val="50000"/>
                </a:schemeClr>
              </a:solidFill>
              <a:latin typeface="游明朝" panose="02020400000000000000" pitchFamily="18" charset="-128"/>
              <a:ea typeface="游明朝" panose="02020400000000000000" pitchFamily="18" charset="-128"/>
            </a:endParaRPr>
          </a:p>
          <a:p>
            <a:endParaRPr lang="en-US" altLang="ja-JP" sz="2400" b="1" dirty="0">
              <a:solidFill>
                <a:schemeClr val="accent6">
                  <a:lumMod val="50000"/>
                </a:schemeClr>
              </a:solidFill>
              <a:latin typeface="游明朝" panose="02020400000000000000" pitchFamily="18" charset="-128"/>
              <a:ea typeface="游明朝" panose="02020400000000000000" pitchFamily="18" charset="-128"/>
            </a:endParaRPr>
          </a:p>
          <a:p>
            <a:r>
              <a:rPr lang="ja-JP" altLang="en-US" sz="2400" b="1" dirty="0">
                <a:solidFill>
                  <a:schemeClr val="accent6">
                    <a:lumMod val="50000"/>
                  </a:schemeClr>
                </a:solidFill>
                <a:latin typeface="游明朝" panose="02020400000000000000" pitchFamily="18" charset="-128"/>
                <a:ea typeface="游明朝" panose="02020400000000000000" pitchFamily="18" charset="-128"/>
              </a:rPr>
              <a:t>世界最高水準の</a:t>
            </a:r>
            <a:r>
              <a:rPr lang="en-US" altLang="ja-JP" sz="2400" b="1" dirty="0">
                <a:solidFill>
                  <a:schemeClr val="accent6">
                    <a:lumMod val="50000"/>
                  </a:schemeClr>
                </a:solidFill>
                <a:latin typeface="游明朝" panose="02020400000000000000" pitchFamily="18" charset="-128"/>
                <a:ea typeface="游明朝" panose="02020400000000000000" pitchFamily="18" charset="-128"/>
              </a:rPr>
              <a:t>AI</a:t>
            </a:r>
            <a:r>
              <a:rPr lang="ja-JP" altLang="en-US" sz="2400" b="1" dirty="0">
                <a:solidFill>
                  <a:schemeClr val="accent6">
                    <a:lumMod val="50000"/>
                  </a:schemeClr>
                </a:solidFill>
                <a:latin typeface="游明朝" panose="02020400000000000000" pitchFamily="18" charset="-128"/>
                <a:ea typeface="游明朝" panose="02020400000000000000" pitchFamily="18" charset="-128"/>
              </a:rPr>
              <a:t>がゲーム・アプリの不正を自動検知</a:t>
            </a:r>
          </a:p>
          <a:p>
            <a:endParaRPr lang="ja-JP" altLang="en-US" sz="2400" b="1" dirty="0">
              <a:solidFill>
                <a:schemeClr val="accent6">
                  <a:lumMod val="50000"/>
                </a:schemeClr>
              </a:solidFill>
              <a:latin typeface="游明朝" panose="02020400000000000000" pitchFamily="18" charset="-128"/>
              <a:ea typeface="游明朝" panose="02020400000000000000" pitchFamily="18" charset="-128"/>
            </a:endParaRPr>
          </a:p>
          <a:p>
            <a:r>
              <a:rPr lang="ja-JP" altLang="en-US" sz="2400" b="1" dirty="0">
                <a:solidFill>
                  <a:schemeClr val="accent6">
                    <a:lumMod val="50000"/>
                  </a:schemeClr>
                </a:solidFill>
                <a:latin typeface="游明朝" panose="02020400000000000000" pitchFamily="18" charset="-128"/>
                <a:ea typeface="游明朝" panose="02020400000000000000" pitchFamily="18" charset="-128"/>
              </a:rPr>
              <a:t>東芝独自のＡＩを活用した高精度な太陽光発電量予測技術</a:t>
            </a:r>
          </a:p>
        </p:txBody>
      </p:sp>
      <p:sp>
        <p:nvSpPr>
          <p:cNvPr id="6" name="テキスト ボックス 5">
            <a:extLst>
              <a:ext uri="{FF2B5EF4-FFF2-40B4-BE49-F238E27FC236}">
                <a16:creationId xmlns:a16="http://schemas.microsoft.com/office/drawing/2014/main" id="{4DE6482C-1D7D-4B21-89A2-26E9669F2598}"/>
              </a:ext>
            </a:extLst>
          </p:cNvPr>
          <p:cNvSpPr txBox="1"/>
          <p:nvPr/>
        </p:nvSpPr>
        <p:spPr>
          <a:xfrm>
            <a:off x="899592" y="4581128"/>
            <a:ext cx="184731" cy="369332"/>
          </a:xfrm>
          <a:prstGeom prst="rect">
            <a:avLst/>
          </a:prstGeom>
          <a:noFill/>
        </p:spPr>
        <p:txBody>
          <a:bodyPr wrap="none" rtlCol="0">
            <a:spAutoFit/>
          </a:bodyPr>
          <a:lstStyle/>
          <a:p>
            <a:endParaRPr kumimoji="1" lang="ja-JP" altLang="en-US" dirty="0"/>
          </a:p>
        </p:txBody>
      </p:sp>
      <p:sp>
        <p:nvSpPr>
          <p:cNvPr id="5" name="四角形: 角を丸くする 4">
            <a:extLst>
              <a:ext uri="{FF2B5EF4-FFF2-40B4-BE49-F238E27FC236}">
                <a16:creationId xmlns:a16="http://schemas.microsoft.com/office/drawing/2014/main" id="{A1F5C4C3-F12D-4672-A741-D0BBBF2C6013}"/>
              </a:ext>
            </a:extLst>
          </p:cNvPr>
          <p:cNvSpPr/>
          <p:nvPr/>
        </p:nvSpPr>
        <p:spPr>
          <a:xfrm>
            <a:off x="105976" y="3573016"/>
            <a:ext cx="8741497" cy="2952328"/>
          </a:xfrm>
          <a:prstGeom prst="roundRect">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12309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42ADA-719C-4767-AD92-EBBC445D226A}"/>
              </a:ext>
            </a:extLst>
          </p:cNvPr>
          <p:cNvSpPr>
            <a:spLocks noGrp="1"/>
          </p:cNvSpPr>
          <p:nvPr>
            <p:ph type="title"/>
          </p:nvPr>
        </p:nvSpPr>
        <p:spPr/>
        <p:txBody>
          <a:bodyPr/>
          <a:lstStyle/>
          <a:p>
            <a:r>
              <a:rPr kumimoji="1" lang="en-US" altLang="ja-JP" dirty="0"/>
              <a:t>AI</a:t>
            </a:r>
            <a:r>
              <a:rPr kumimoji="1" lang="ja-JP" altLang="en-US" dirty="0"/>
              <a:t>に期待</a:t>
            </a:r>
            <a:r>
              <a:rPr lang="ja-JP" altLang="en-US" dirty="0"/>
              <a:t>できること</a:t>
            </a:r>
            <a:endParaRPr kumimoji="1" lang="ja-JP" altLang="en-US" dirty="0"/>
          </a:p>
        </p:txBody>
      </p:sp>
      <p:sp>
        <p:nvSpPr>
          <p:cNvPr id="3" name="テキスト ボックス 2">
            <a:extLst>
              <a:ext uri="{FF2B5EF4-FFF2-40B4-BE49-F238E27FC236}">
                <a16:creationId xmlns:a16="http://schemas.microsoft.com/office/drawing/2014/main" id="{8F0C1F87-777B-4C02-9158-004467E57362}"/>
              </a:ext>
            </a:extLst>
          </p:cNvPr>
          <p:cNvSpPr txBox="1"/>
          <p:nvPr/>
        </p:nvSpPr>
        <p:spPr>
          <a:xfrm>
            <a:off x="395536" y="995238"/>
            <a:ext cx="6750566" cy="4093428"/>
          </a:xfrm>
          <a:prstGeom prst="rect">
            <a:avLst/>
          </a:prstGeom>
          <a:noFill/>
        </p:spPr>
        <p:txBody>
          <a:bodyPr wrap="none" rtlCol="0">
            <a:spAutoFit/>
          </a:bodyPr>
          <a:lstStyle/>
          <a:p>
            <a:r>
              <a:rPr kumimoji="1" lang="ja-JP" altLang="en-US" sz="3200" dirty="0">
                <a:solidFill>
                  <a:srgbClr val="0070C0"/>
                </a:solidFill>
              </a:rPr>
              <a:t>畳み込みが可能な分野</a:t>
            </a:r>
            <a:endParaRPr kumimoji="1" lang="en-US" altLang="ja-JP" sz="3200" dirty="0">
              <a:solidFill>
                <a:srgbClr val="0070C0"/>
              </a:solidFill>
            </a:endParaRPr>
          </a:p>
          <a:p>
            <a:r>
              <a:rPr kumimoji="1" lang="ja-JP" altLang="en-US" sz="2800" dirty="0"/>
              <a:t>・画像　</a:t>
            </a:r>
            <a:r>
              <a:rPr kumimoji="1" lang="en-US" altLang="ja-JP" sz="2800" dirty="0"/>
              <a:t>		</a:t>
            </a:r>
            <a:r>
              <a:rPr kumimoji="1" lang="ja-JP" altLang="en-US" sz="2800" dirty="0"/>
              <a:t>（欠陥分析など）</a:t>
            </a:r>
            <a:endParaRPr kumimoji="1" lang="en-US" altLang="ja-JP" sz="2800" dirty="0"/>
          </a:p>
          <a:p>
            <a:r>
              <a:rPr lang="ja-JP" altLang="en-US" sz="2800" dirty="0"/>
              <a:t>・時系列データ</a:t>
            </a:r>
            <a:r>
              <a:rPr lang="en-US" altLang="ja-JP" sz="2800" dirty="0"/>
              <a:t>	</a:t>
            </a:r>
            <a:r>
              <a:rPr lang="ja-JP" altLang="en-US" sz="2800" dirty="0"/>
              <a:t>（音声、翻訳、特許）</a:t>
            </a:r>
            <a:endParaRPr lang="en-US" altLang="ja-JP" sz="2800" dirty="0"/>
          </a:p>
          <a:p>
            <a:r>
              <a:rPr lang="ja-JP" altLang="en-US" sz="2800" dirty="0"/>
              <a:t>・化合物</a:t>
            </a:r>
            <a:endParaRPr lang="en-US" altLang="ja-JP" sz="2800" dirty="0"/>
          </a:p>
          <a:p>
            <a:r>
              <a:rPr lang="ja-JP" altLang="en-US" sz="2800" dirty="0"/>
              <a:t>　→ 画期的な成果、精度向上が見込める</a:t>
            </a:r>
            <a:endParaRPr kumimoji="1" lang="en-US" altLang="ja-JP" sz="2800" dirty="0"/>
          </a:p>
          <a:p>
            <a:endParaRPr kumimoji="1" lang="en-US" altLang="ja-JP" sz="2800" dirty="0"/>
          </a:p>
          <a:p>
            <a:endParaRPr lang="en-US" altLang="ja-JP" sz="2800" dirty="0"/>
          </a:p>
          <a:p>
            <a:endParaRPr kumimoji="1" lang="en-US" altLang="ja-JP" sz="2800" dirty="0"/>
          </a:p>
          <a:p>
            <a:r>
              <a:rPr kumimoji="1" lang="ja-JP" altLang="en-US" sz="3200" dirty="0">
                <a:solidFill>
                  <a:srgbClr val="00B050"/>
                </a:solidFill>
              </a:rPr>
              <a:t>畳み込みが適用できない分野では？</a:t>
            </a:r>
            <a:endParaRPr kumimoji="1" lang="en-US" altLang="ja-JP" sz="3200" dirty="0">
              <a:solidFill>
                <a:srgbClr val="00B050"/>
              </a:solidFill>
            </a:endParaRPr>
          </a:p>
        </p:txBody>
      </p:sp>
    </p:spTree>
    <p:extLst>
      <p:ext uri="{BB962C8B-B14F-4D97-AF65-F5344CB8AC3E}">
        <p14:creationId xmlns:p14="http://schemas.microsoft.com/office/powerpoint/2010/main" val="4842316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A4BC3-A263-4B63-9AF9-360500486B21}"/>
              </a:ext>
            </a:extLst>
          </p:cNvPr>
          <p:cNvSpPr>
            <a:spLocks noGrp="1"/>
          </p:cNvSpPr>
          <p:nvPr>
            <p:ph type="title"/>
          </p:nvPr>
        </p:nvSpPr>
        <p:spPr/>
        <p:txBody>
          <a:bodyPr/>
          <a:lstStyle/>
          <a:p>
            <a:r>
              <a:rPr kumimoji="1" lang="en-US" altLang="ja-JP" dirty="0"/>
              <a:t>AI</a:t>
            </a:r>
            <a:r>
              <a:rPr kumimoji="1" lang="ja-JP" altLang="en-US" dirty="0"/>
              <a:t>に期待すべきこと</a:t>
            </a:r>
          </a:p>
        </p:txBody>
      </p:sp>
      <p:grpSp>
        <p:nvGrpSpPr>
          <p:cNvPr id="6" name="グループ化 5">
            <a:extLst>
              <a:ext uri="{FF2B5EF4-FFF2-40B4-BE49-F238E27FC236}">
                <a16:creationId xmlns:a16="http://schemas.microsoft.com/office/drawing/2014/main" id="{04C03284-092C-4C6D-A258-2A79A0958BAC}"/>
              </a:ext>
            </a:extLst>
          </p:cNvPr>
          <p:cNvGrpSpPr/>
          <p:nvPr/>
        </p:nvGrpSpPr>
        <p:grpSpPr>
          <a:xfrm>
            <a:off x="199202" y="2103238"/>
            <a:ext cx="8828684" cy="1384995"/>
            <a:chOff x="199202" y="1124743"/>
            <a:chExt cx="8828684" cy="1384995"/>
          </a:xfrm>
        </p:grpSpPr>
        <p:sp>
          <p:nvSpPr>
            <p:cNvPr id="5" name="正方形/長方形 4">
              <a:extLst>
                <a:ext uri="{FF2B5EF4-FFF2-40B4-BE49-F238E27FC236}">
                  <a16:creationId xmlns:a16="http://schemas.microsoft.com/office/drawing/2014/main" id="{CB73DD39-6008-4E24-92C9-180957F555AD}"/>
                </a:ext>
              </a:extLst>
            </p:cNvPr>
            <p:cNvSpPr/>
            <p:nvPr/>
          </p:nvSpPr>
          <p:spPr>
            <a:xfrm>
              <a:off x="199202" y="1124743"/>
              <a:ext cx="8828684" cy="138499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latin typeface="+mn-ea"/>
              </a:endParaRPr>
            </a:p>
          </p:txBody>
        </p:sp>
        <p:sp>
          <p:nvSpPr>
            <p:cNvPr id="3" name="テキスト ボックス 2">
              <a:extLst>
                <a:ext uri="{FF2B5EF4-FFF2-40B4-BE49-F238E27FC236}">
                  <a16:creationId xmlns:a16="http://schemas.microsoft.com/office/drawing/2014/main" id="{0F649B84-863E-4DB6-BB90-2DF17143BD2C}"/>
                </a:ext>
              </a:extLst>
            </p:cNvPr>
            <p:cNvSpPr txBox="1"/>
            <p:nvPr/>
          </p:nvSpPr>
          <p:spPr>
            <a:xfrm>
              <a:off x="271209" y="1556792"/>
              <a:ext cx="8621271" cy="523220"/>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en-US" altLang="ja-JP" sz="2800" b="1" dirty="0">
                  <a:latin typeface="+mn-ea"/>
                </a:rPr>
                <a:t>AI</a:t>
              </a:r>
              <a:r>
                <a:rPr kumimoji="1" lang="ja-JP" altLang="en-US" sz="2800" b="1" dirty="0">
                  <a:latin typeface="+mn-ea"/>
                </a:rPr>
                <a:t>ができるこ</a:t>
              </a:r>
              <a:r>
                <a:rPr lang="ja-JP" altLang="en-US" sz="2800" b="1" dirty="0">
                  <a:latin typeface="+mn-ea"/>
                </a:rPr>
                <a:t>と ＝ ヒト</a:t>
              </a:r>
              <a:r>
                <a:rPr kumimoji="1" lang="ja-JP" altLang="en-US" sz="2800" b="1" dirty="0">
                  <a:latin typeface="+mn-ea"/>
                </a:rPr>
                <a:t>が時間をかければできること</a:t>
              </a:r>
            </a:p>
          </p:txBody>
        </p:sp>
      </p:grpSp>
      <p:sp>
        <p:nvSpPr>
          <p:cNvPr id="7" name="テキスト ボックス 6">
            <a:extLst>
              <a:ext uri="{FF2B5EF4-FFF2-40B4-BE49-F238E27FC236}">
                <a16:creationId xmlns:a16="http://schemas.microsoft.com/office/drawing/2014/main" id="{30402C7E-A092-4F8A-A832-BE299F863C1A}"/>
              </a:ext>
            </a:extLst>
          </p:cNvPr>
          <p:cNvSpPr txBox="1"/>
          <p:nvPr/>
        </p:nvSpPr>
        <p:spPr>
          <a:xfrm>
            <a:off x="323727" y="4191471"/>
            <a:ext cx="8784777" cy="461665"/>
          </a:xfrm>
          <a:prstGeom prst="rect">
            <a:avLst/>
          </a:prstGeom>
          <a:noFill/>
        </p:spPr>
        <p:txBody>
          <a:bodyPr wrap="none" rtlCol="0">
            <a:spAutoFit/>
          </a:bodyPr>
          <a:lstStyle/>
          <a:p>
            <a:r>
              <a:rPr kumimoji="1" lang="ja-JP" altLang="en-US" sz="2400" dirty="0"/>
              <a:t>ヒトが何万時間かけても達成できないことは、</a:t>
            </a:r>
            <a:r>
              <a:rPr kumimoji="1" lang="en-US" altLang="ja-JP" sz="2400" dirty="0">
                <a:solidFill>
                  <a:srgbClr val="FF0000"/>
                </a:solidFill>
              </a:rPr>
              <a:t>AI</a:t>
            </a:r>
            <a:r>
              <a:rPr kumimoji="1" lang="ja-JP" altLang="en-US" sz="2400" dirty="0" err="1">
                <a:solidFill>
                  <a:srgbClr val="FF0000"/>
                </a:solidFill>
              </a:rPr>
              <a:t>にも</a:t>
            </a:r>
            <a:r>
              <a:rPr kumimoji="1" lang="ja-JP" altLang="en-US" sz="2400" dirty="0">
                <a:solidFill>
                  <a:srgbClr val="FF0000"/>
                </a:solidFill>
              </a:rPr>
              <a:t>できない</a:t>
            </a:r>
          </a:p>
        </p:txBody>
      </p:sp>
    </p:spTree>
    <p:extLst>
      <p:ext uri="{BB962C8B-B14F-4D97-AF65-F5344CB8AC3E}">
        <p14:creationId xmlns:p14="http://schemas.microsoft.com/office/powerpoint/2010/main" val="1948853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1B09B2-856C-4582-8085-D19ED105F8CB}"/>
              </a:ext>
            </a:extLst>
          </p:cNvPr>
          <p:cNvSpPr>
            <a:spLocks noGrp="1"/>
          </p:cNvSpPr>
          <p:nvPr>
            <p:ph type="title"/>
          </p:nvPr>
        </p:nvSpPr>
        <p:spPr/>
        <p:txBody>
          <a:bodyPr/>
          <a:lstStyle/>
          <a:p>
            <a:endParaRPr kumimoji="1" lang="ja-JP" altLang="en-US"/>
          </a:p>
        </p:txBody>
      </p:sp>
      <p:sp>
        <p:nvSpPr>
          <p:cNvPr id="3" name="テキスト ボックス 2">
            <a:extLst>
              <a:ext uri="{FF2B5EF4-FFF2-40B4-BE49-F238E27FC236}">
                <a16:creationId xmlns:a16="http://schemas.microsoft.com/office/drawing/2014/main" id="{512D7DB3-EEFD-4C2B-A9DD-9E5ADE6C91AC}"/>
              </a:ext>
            </a:extLst>
          </p:cNvPr>
          <p:cNvSpPr txBox="1"/>
          <p:nvPr/>
        </p:nvSpPr>
        <p:spPr>
          <a:xfrm>
            <a:off x="1739107" y="1953009"/>
            <a:ext cx="5955476" cy="646331"/>
          </a:xfrm>
          <a:prstGeom prst="rect">
            <a:avLst/>
          </a:prstGeom>
          <a:noFill/>
        </p:spPr>
        <p:txBody>
          <a:bodyPr wrap="none" rtlCol="0">
            <a:spAutoFit/>
          </a:bodyPr>
          <a:lstStyle/>
          <a:p>
            <a:r>
              <a:rPr lang="ja-JP" altLang="en-US" sz="3600" dirty="0"/>
              <a:t>精度</a:t>
            </a:r>
            <a:r>
              <a:rPr lang="en-US" altLang="ja-JP" sz="3600" dirty="0"/>
              <a:t>100%</a:t>
            </a:r>
            <a:r>
              <a:rPr lang="ja-JP" altLang="en-US" sz="3600" dirty="0"/>
              <a:t>の</a:t>
            </a:r>
            <a:r>
              <a:rPr lang="en-US" altLang="ja-JP" sz="3600" dirty="0"/>
              <a:t>AI</a:t>
            </a:r>
            <a:r>
              <a:rPr lang="ja-JP" altLang="en-US" sz="3600" dirty="0"/>
              <a:t>は存在しない</a:t>
            </a:r>
            <a:endParaRPr kumimoji="1" lang="ja-JP" altLang="en-US" sz="3600" dirty="0"/>
          </a:p>
        </p:txBody>
      </p:sp>
      <p:sp>
        <p:nvSpPr>
          <p:cNvPr id="4" name="テキスト ボックス 3">
            <a:extLst>
              <a:ext uri="{FF2B5EF4-FFF2-40B4-BE49-F238E27FC236}">
                <a16:creationId xmlns:a16="http://schemas.microsoft.com/office/drawing/2014/main" id="{01EC273A-0845-45A9-96CE-96D1B245A515}"/>
              </a:ext>
            </a:extLst>
          </p:cNvPr>
          <p:cNvSpPr txBox="1"/>
          <p:nvPr/>
        </p:nvSpPr>
        <p:spPr>
          <a:xfrm>
            <a:off x="251520" y="4120162"/>
            <a:ext cx="8930650" cy="646331"/>
          </a:xfrm>
          <a:prstGeom prst="rect">
            <a:avLst/>
          </a:prstGeom>
          <a:noFill/>
        </p:spPr>
        <p:txBody>
          <a:bodyPr wrap="none" rtlCol="0">
            <a:spAutoFit/>
          </a:bodyPr>
          <a:lstStyle/>
          <a:p>
            <a:r>
              <a:rPr kumimoji="1" lang="en-US" altLang="ja-JP" sz="3600" dirty="0"/>
              <a:t>AI</a:t>
            </a:r>
            <a:r>
              <a:rPr kumimoji="1" lang="ja-JP" altLang="en-US" sz="3600" dirty="0"/>
              <a:t>の判定ミスをフォローする仕組みが重要</a:t>
            </a:r>
          </a:p>
        </p:txBody>
      </p:sp>
    </p:spTree>
    <p:extLst>
      <p:ext uri="{BB962C8B-B14F-4D97-AF65-F5344CB8AC3E}">
        <p14:creationId xmlns:p14="http://schemas.microsoft.com/office/powerpoint/2010/main" val="9301258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18EA7-7053-4318-AE44-0DAF9EC5D3DD}"/>
              </a:ext>
            </a:extLst>
          </p:cNvPr>
          <p:cNvSpPr>
            <a:spLocks noGrp="1"/>
          </p:cNvSpPr>
          <p:nvPr>
            <p:ph type="title"/>
          </p:nvPr>
        </p:nvSpPr>
        <p:spPr/>
        <p:txBody>
          <a:bodyPr/>
          <a:lstStyle/>
          <a:p>
            <a:r>
              <a:rPr lang="ja-JP" altLang="en-US" dirty="0"/>
              <a:t>従来の業務フロー</a:t>
            </a:r>
            <a:endParaRPr kumimoji="1" lang="ja-JP" altLang="en-US" dirty="0"/>
          </a:p>
        </p:txBody>
      </p:sp>
      <p:cxnSp>
        <p:nvCxnSpPr>
          <p:cNvPr id="5" name="直線コネクタ 4">
            <a:extLst>
              <a:ext uri="{FF2B5EF4-FFF2-40B4-BE49-F238E27FC236}">
                <a16:creationId xmlns:a16="http://schemas.microsoft.com/office/drawing/2014/main" id="{432396D5-EC37-4DAC-AFB4-FE85A5676825}"/>
              </a:ext>
            </a:extLst>
          </p:cNvPr>
          <p:cNvCxnSpPr/>
          <p:nvPr/>
        </p:nvCxnSpPr>
        <p:spPr>
          <a:xfrm flipV="1">
            <a:off x="16568" y="1844824"/>
            <a:ext cx="9144000" cy="720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DD1314B1-4A0D-4C64-9F5F-FF79FB6B60FB}"/>
              </a:ext>
            </a:extLst>
          </p:cNvPr>
          <p:cNvSpPr txBox="1"/>
          <p:nvPr/>
        </p:nvSpPr>
        <p:spPr>
          <a:xfrm>
            <a:off x="323527" y="1115452"/>
            <a:ext cx="1364476"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現場・</a:t>
            </a:r>
            <a:r>
              <a:rPr kumimoji="1" lang="ja-JP" altLang="en-US" dirty="0">
                <a:latin typeface="HGP創英角ｺﾞｼｯｸUB" panose="020B0900000000000000" pitchFamily="50" charset="-128"/>
                <a:ea typeface="HGP創英角ｺﾞｼｯｸUB" panose="020B0900000000000000" pitchFamily="50" charset="-128"/>
              </a:rPr>
              <a:t>営業</a:t>
            </a:r>
            <a:r>
              <a:rPr kumimoji="1" lang="ja-JP" altLang="en-US" sz="1100" dirty="0">
                <a:latin typeface="HGP創英角ｺﾞｼｯｸUB" panose="020B0900000000000000" pitchFamily="50" charset="-128"/>
                <a:ea typeface="HGP創英角ｺﾞｼｯｸUB" panose="020B0900000000000000" pitchFamily="50" charset="-128"/>
              </a:rPr>
              <a:t>等</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B1D3DE7B-0127-4F59-9D62-35C6F900E607}"/>
              </a:ext>
            </a:extLst>
          </p:cNvPr>
          <p:cNvSpPr txBox="1"/>
          <p:nvPr/>
        </p:nvSpPr>
        <p:spPr>
          <a:xfrm>
            <a:off x="395536" y="2348880"/>
            <a:ext cx="1338828"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硝子研究所</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3" name="正方形/長方形 2">
            <a:extLst>
              <a:ext uri="{FF2B5EF4-FFF2-40B4-BE49-F238E27FC236}">
                <a16:creationId xmlns:a16="http://schemas.microsoft.com/office/drawing/2014/main" id="{05BBB31E-3B1F-4787-B3AE-B902EA28A096}"/>
              </a:ext>
            </a:extLst>
          </p:cNvPr>
          <p:cNvSpPr/>
          <p:nvPr/>
        </p:nvSpPr>
        <p:spPr>
          <a:xfrm>
            <a:off x="2699792" y="836712"/>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破損片回収</a:t>
            </a:r>
            <a:endParaRPr lang="en-US" altLang="ja-JP" dirty="0"/>
          </a:p>
          <a:p>
            <a:pPr algn="ctr"/>
            <a:r>
              <a:rPr kumimoji="1" lang="ja-JP" altLang="en-US" dirty="0"/>
              <a:t>欠陥部にマーキング</a:t>
            </a:r>
            <a:endParaRPr kumimoji="1" lang="en-US" altLang="ja-JP" dirty="0"/>
          </a:p>
        </p:txBody>
      </p:sp>
      <p:sp>
        <p:nvSpPr>
          <p:cNvPr id="10" name="正方形/長方形 9">
            <a:extLst>
              <a:ext uri="{FF2B5EF4-FFF2-40B4-BE49-F238E27FC236}">
                <a16:creationId xmlns:a16="http://schemas.microsoft.com/office/drawing/2014/main" id="{B42CAB72-E800-4B9A-873D-3AAD2CB56238}"/>
              </a:ext>
            </a:extLst>
          </p:cNvPr>
          <p:cNvSpPr/>
          <p:nvPr/>
        </p:nvSpPr>
        <p:spPr>
          <a:xfrm>
            <a:off x="2699792" y="211033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顕微鏡観察</a:t>
            </a:r>
            <a:r>
              <a:rPr lang="ja-JP" altLang="en-US" dirty="0"/>
              <a:t>：数分</a:t>
            </a:r>
            <a:endParaRPr kumimoji="1" lang="en-US" altLang="ja-JP" dirty="0"/>
          </a:p>
        </p:txBody>
      </p:sp>
      <p:sp>
        <p:nvSpPr>
          <p:cNvPr id="11" name="正方形/長方形 10">
            <a:extLst>
              <a:ext uri="{FF2B5EF4-FFF2-40B4-BE49-F238E27FC236}">
                <a16:creationId xmlns:a16="http://schemas.microsoft.com/office/drawing/2014/main" id="{3130DE34-1955-406C-9022-2FA029BDD52D}"/>
              </a:ext>
            </a:extLst>
          </p:cNvPr>
          <p:cNvSpPr/>
          <p:nvPr/>
        </p:nvSpPr>
        <p:spPr>
          <a:xfrm>
            <a:off x="2699792" y="321297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組成分析</a:t>
            </a:r>
            <a:r>
              <a:rPr lang="ja-JP" altLang="en-US" dirty="0"/>
              <a:t>：半日</a:t>
            </a:r>
            <a:endParaRPr kumimoji="1" lang="en-US" altLang="ja-JP" dirty="0"/>
          </a:p>
        </p:txBody>
      </p:sp>
      <p:sp>
        <p:nvSpPr>
          <p:cNvPr id="13" name="矢印: 下 12">
            <a:extLst>
              <a:ext uri="{FF2B5EF4-FFF2-40B4-BE49-F238E27FC236}">
                <a16:creationId xmlns:a16="http://schemas.microsoft.com/office/drawing/2014/main" id="{849C4F9E-FE7A-45A1-B431-A7C572269327}"/>
              </a:ext>
            </a:extLst>
          </p:cNvPr>
          <p:cNvSpPr/>
          <p:nvPr/>
        </p:nvSpPr>
        <p:spPr>
          <a:xfrm>
            <a:off x="4139952" y="1622577"/>
            <a:ext cx="864097" cy="456456"/>
          </a:xfrm>
          <a:prstGeom prst="downArrow">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03329D62-88BB-4861-AE23-714A82143F8C}"/>
              </a:ext>
            </a:extLst>
          </p:cNvPr>
          <p:cNvCxnSpPr>
            <a:stCxn id="10" idx="2"/>
            <a:endCxn id="11" idx="0"/>
          </p:cNvCxnSpPr>
          <p:nvPr/>
        </p:nvCxnSpPr>
        <p:spPr>
          <a:xfrm>
            <a:off x="4572000" y="2855496"/>
            <a:ext cx="0" cy="357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0B8043C-9526-42CA-B7E5-BACB1FCBF7C6}"/>
              </a:ext>
            </a:extLst>
          </p:cNvPr>
          <p:cNvCxnSpPr>
            <a:cxnSpLocks/>
            <a:stCxn id="11" idx="2"/>
            <a:endCxn id="32" idx="0"/>
          </p:cNvCxnSpPr>
          <p:nvPr/>
        </p:nvCxnSpPr>
        <p:spPr>
          <a:xfrm flipH="1">
            <a:off x="2411760" y="3958136"/>
            <a:ext cx="2160240" cy="1266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045274-D0A5-4FDA-8976-0E13366F0596}"/>
              </a:ext>
            </a:extLst>
          </p:cNvPr>
          <p:cNvCxnSpPr>
            <a:cxnSpLocks/>
            <a:stCxn id="11" idx="2"/>
            <a:endCxn id="35" idx="0"/>
          </p:cNvCxnSpPr>
          <p:nvPr/>
        </p:nvCxnSpPr>
        <p:spPr>
          <a:xfrm>
            <a:off x="4572000" y="3958136"/>
            <a:ext cx="2546576" cy="1266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7EB9EA0-FE05-41B9-993D-357427ED0BDB}"/>
              </a:ext>
            </a:extLst>
          </p:cNvPr>
          <p:cNvSpPr txBox="1"/>
          <p:nvPr/>
        </p:nvSpPr>
        <p:spPr>
          <a:xfrm>
            <a:off x="1762428" y="4309774"/>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8" name="テキスト ボックス 27">
            <a:extLst>
              <a:ext uri="{FF2B5EF4-FFF2-40B4-BE49-F238E27FC236}">
                <a16:creationId xmlns:a16="http://schemas.microsoft.com/office/drawing/2014/main" id="{C25E9D54-9A7E-4293-AF39-ED9203F165F7}"/>
              </a:ext>
            </a:extLst>
          </p:cNvPr>
          <p:cNvSpPr txBox="1"/>
          <p:nvPr/>
        </p:nvSpPr>
        <p:spPr>
          <a:xfrm>
            <a:off x="6084168" y="4309774"/>
            <a:ext cx="1441420" cy="307777"/>
          </a:xfrm>
          <a:prstGeom prst="rect">
            <a:avLst/>
          </a:prstGeom>
          <a:noFill/>
        </p:spPr>
        <p:txBody>
          <a:bodyPr wrap="none" rtlCol="0">
            <a:spAutoFit/>
          </a:bodyPr>
          <a:lstStyle/>
          <a:p>
            <a:r>
              <a:rPr kumimoji="1" lang="ja-JP" altLang="en-US" sz="1400" dirty="0"/>
              <a:t>硫化ニッケル無</a:t>
            </a:r>
          </a:p>
        </p:txBody>
      </p:sp>
      <p:sp>
        <p:nvSpPr>
          <p:cNvPr id="32" name="正方形/長方形 31">
            <a:extLst>
              <a:ext uri="{FF2B5EF4-FFF2-40B4-BE49-F238E27FC236}">
                <a16:creationId xmlns:a16="http://schemas.microsoft.com/office/drawing/2014/main" id="{AB543883-81FC-47E6-B83F-6A588BB5EAFB}"/>
              </a:ext>
            </a:extLst>
          </p:cNvPr>
          <p:cNvSpPr/>
          <p:nvPr/>
        </p:nvSpPr>
        <p:spPr>
          <a:xfrm>
            <a:off x="539552" y="5224248"/>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保証範囲</a:t>
            </a:r>
            <a:endParaRPr kumimoji="1" lang="en-US" altLang="ja-JP" dirty="0"/>
          </a:p>
        </p:txBody>
      </p:sp>
      <p:sp>
        <p:nvSpPr>
          <p:cNvPr id="35" name="正方形/長方形 34">
            <a:extLst>
              <a:ext uri="{FF2B5EF4-FFF2-40B4-BE49-F238E27FC236}">
                <a16:creationId xmlns:a16="http://schemas.microsoft.com/office/drawing/2014/main" id="{3C0AF483-331F-45C3-8561-B7ABE99F9BB4}"/>
              </a:ext>
            </a:extLst>
          </p:cNvPr>
          <p:cNvSpPr/>
          <p:nvPr/>
        </p:nvSpPr>
        <p:spPr>
          <a:xfrm>
            <a:off x="5246368" y="5224248"/>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保証されない</a:t>
            </a:r>
            <a:endParaRPr kumimoji="1" lang="en-US" altLang="ja-JP" dirty="0"/>
          </a:p>
        </p:txBody>
      </p:sp>
      <p:sp>
        <p:nvSpPr>
          <p:cNvPr id="4" name="テキスト ボックス 3">
            <a:extLst>
              <a:ext uri="{FF2B5EF4-FFF2-40B4-BE49-F238E27FC236}">
                <a16:creationId xmlns:a16="http://schemas.microsoft.com/office/drawing/2014/main" id="{CFDF4860-0F2E-4554-9B2D-6CAE630B00AB}"/>
              </a:ext>
            </a:extLst>
          </p:cNvPr>
          <p:cNvSpPr txBox="1"/>
          <p:nvPr/>
        </p:nvSpPr>
        <p:spPr>
          <a:xfrm>
            <a:off x="183436" y="4309773"/>
            <a:ext cx="1720343" cy="307777"/>
          </a:xfrm>
          <a:prstGeom prst="rect">
            <a:avLst/>
          </a:prstGeom>
          <a:noFill/>
        </p:spPr>
        <p:txBody>
          <a:bodyPr wrap="none" rtlCol="0">
            <a:spAutoFit/>
          </a:bodyPr>
          <a:lstStyle/>
          <a:p>
            <a:r>
              <a:rPr lang="ja-JP" altLang="en-US" sz="1400" dirty="0"/>
              <a:t>破損片の</a:t>
            </a:r>
            <a:r>
              <a:rPr lang="en-US" altLang="ja-JP" sz="1400" dirty="0"/>
              <a:t>9</a:t>
            </a:r>
            <a:r>
              <a:rPr lang="ja-JP" altLang="en-US" sz="1400" dirty="0"/>
              <a:t>割以上は</a:t>
            </a:r>
            <a:endParaRPr kumimoji="1" lang="ja-JP" altLang="en-US" sz="1400" dirty="0"/>
          </a:p>
        </p:txBody>
      </p:sp>
    </p:spTree>
    <p:extLst>
      <p:ext uri="{BB962C8B-B14F-4D97-AF65-F5344CB8AC3E}">
        <p14:creationId xmlns:p14="http://schemas.microsoft.com/office/powerpoint/2010/main" val="39627063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18EA7-7053-4318-AE44-0DAF9EC5D3DD}"/>
              </a:ext>
            </a:extLst>
          </p:cNvPr>
          <p:cNvSpPr>
            <a:spLocks noGrp="1"/>
          </p:cNvSpPr>
          <p:nvPr>
            <p:ph type="title"/>
          </p:nvPr>
        </p:nvSpPr>
        <p:spPr/>
        <p:txBody>
          <a:bodyPr/>
          <a:lstStyle/>
          <a:p>
            <a:r>
              <a:rPr lang="ja-JP" altLang="en-US" dirty="0"/>
              <a:t>（例）</a:t>
            </a:r>
            <a:r>
              <a:rPr lang="en-US" altLang="ja-JP" dirty="0"/>
              <a:t>AI</a:t>
            </a:r>
            <a:r>
              <a:rPr lang="ja-JP" altLang="en-US" dirty="0"/>
              <a:t>を活用するならば</a:t>
            </a:r>
            <a:endParaRPr kumimoji="1" lang="ja-JP" altLang="en-US" dirty="0"/>
          </a:p>
        </p:txBody>
      </p:sp>
      <p:cxnSp>
        <p:nvCxnSpPr>
          <p:cNvPr id="5" name="直線コネクタ 4">
            <a:extLst>
              <a:ext uri="{FF2B5EF4-FFF2-40B4-BE49-F238E27FC236}">
                <a16:creationId xmlns:a16="http://schemas.microsoft.com/office/drawing/2014/main" id="{432396D5-EC37-4DAC-AFB4-FE85A5676825}"/>
              </a:ext>
            </a:extLst>
          </p:cNvPr>
          <p:cNvCxnSpPr/>
          <p:nvPr/>
        </p:nvCxnSpPr>
        <p:spPr>
          <a:xfrm flipV="1">
            <a:off x="16568" y="1844824"/>
            <a:ext cx="9144000" cy="720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DD1314B1-4A0D-4C64-9F5F-FF79FB6B60FB}"/>
              </a:ext>
            </a:extLst>
          </p:cNvPr>
          <p:cNvSpPr txBox="1"/>
          <p:nvPr/>
        </p:nvSpPr>
        <p:spPr>
          <a:xfrm>
            <a:off x="323527" y="1115452"/>
            <a:ext cx="1364476"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現場・</a:t>
            </a:r>
            <a:r>
              <a:rPr kumimoji="1" lang="ja-JP" altLang="en-US" dirty="0">
                <a:latin typeface="HGP創英角ｺﾞｼｯｸUB" panose="020B0900000000000000" pitchFamily="50" charset="-128"/>
                <a:ea typeface="HGP創英角ｺﾞｼｯｸUB" panose="020B0900000000000000" pitchFamily="50" charset="-128"/>
              </a:rPr>
              <a:t>営業</a:t>
            </a:r>
            <a:r>
              <a:rPr kumimoji="1" lang="ja-JP" altLang="en-US" sz="1100" dirty="0">
                <a:latin typeface="HGP創英角ｺﾞｼｯｸUB" panose="020B0900000000000000" pitchFamily="50" charset="-128"/>
                <a:ea typeface="HGP創英角ｺﾞｼｯｸUB" panose="020B0900000000000000" pitchFamily="50" charset="-128"/>
              </a:rPr>
              <a:t>等</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B1D3DE7B-0127-4F59-9D62-35C6F900E607}"/>
              </a:ext>
            </a:extLst>
          </p:cNvPr>
          <p:cNvSpPr txBox="1"/>
          <p:nvPr/>
        </p:nvSpPr>
        <p:spPr>
          <a:xfrm>
            <a:off x="395536" y="2348880"/>
            <a:ext cx="1338828"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硝子研究所</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3" name="正方形/長方形 2">
            <a:extLst>
              <a:ext uri="{FF2B5EF4-FFF2-40B4-BE49-F238E27FC236}">
                <a16:creationId xmlns:a16="http://schemas.microsoft.com/office/drawing/2014/main" id="{05BBB31E-3B1F-4787-B3AE-B902EA28A096}"/>
              </a:ext>
            </a:extLst>
          </p:cNvPr>
          <p:cNvSpPr/>
          <p:nvPr/>
        </p:nvSpPr>
        <p:spPr>
          <a:xfrm>
            <a:off x="2699792" y="890535"/>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破損片回収</a:t>
            </a:r>
            <a:endParaRPr lang="en-US" altLang="ja-JP" dirty="0"/>
          </a:p>
          <a:p>
            <a:pPr algn="ctr"/>
            <a:r>
              <a:rPr kumimoji="1" lang="ja-JP" altLang="en-US" dirty="0"/>
              <a:t>欠陥部にマーキング</a:t>
            </a:r>
            <a:endParaRPr kumimoji="1" lang="en-US" altLang="ja-JP" dirty="0"/>
          </a:p>
        </p:txBody>
      </p:sp>
      <p:sp>
        <p:nvSpPr>
          <p:cNvPr id="10" name="正方形/長方形 9">
            <a:extLst>
              <a:ext uri="{FF2B5EF4-FFF2-40B4-BE49-F238E27FC236}">
                <a16:creationId xmlns:a16="http://schemas.microsoft.com/office/drawing/2014/main" id="{B42CAB72-E800-4B9A-873D-3AAD2CB56238}"/>
              </a:ext>
            </a:extLst>
          </p:cNvPr>
          <p:cNvSpPr/>
          <p:nvPr/>
        </p:nvSpPr>
        <p:spPr>
          <a:xfrm>
            <a:off x="2699792" y="2164159"/>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顕微鏡観察</a:t>
            </a:r>
            <a:endParaRPr kumimoji="1" lang="en-US" altLang="ja-JP" dirty="0"/>
          </a:p>
        </p:txBody>
      </p:sp>
      <p:sp>
        <p:nvSpPr>
          <p:cNvPr id="11" name="正方形/長方形 10">
            <a:extLst>
              <a:ext uri="{FF2B5EF4-FFF2-40B4-BE49-F238E27FC236}">
                <a16:creationId xmlns:a16="http://schemas.microsoft.com/office/drawing/2014/main" id="{3130DE34-1955-406C-9022-2FA029BDD52D}"/>
              </a:ext>
            </a:extLst>
          </p:cNvPr>
          <p:cNvSpPr/>
          <p:nvPr/>
        </p:nvSpPr>
        <p:spPr>
          <a:xfrm>
            <a:off x="683568"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保証範囲</a:t>
            </a:r>
            <a:endParaRPr kumimoji="1" lang="en-US" altLang="ja-JP" dirty="0"/>
          </a:p>
        </p:txBody>
      </p:sp>
      <p:sp>
        <p:nvSpPr>
          <p:cNvPr id="13" name="矢印: 下 12">
            <a:extLst>
              <a:ext uri="{FF2B5EF4-FFF2-40B4-BE49-F238E27FC236}">
                <a16:creationId xmlns:a16="http://schemas.microsoft.com/office/drawing/2014/main" id="{849C4F9E-FE7A-45A1-B431-A7C572269327}"/>
              </a:ext>
            </a:extLst>
          </p:cNvPr>
          <p:cNvSpPr/>
          <p:nvPr/>
        </p:nvSpPr>
        <p:spPr>
          <a:xfrm>
            <a:off x="4139952" y="1676400"/>
            <a:ext cx="864097" cy="456456"/>
          </a:xfrm>
          <a:prstGeom prst="downArrow">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03329D62-88BB-4861-AE23-714A82143F8C}"/>
              </a:ext>
            </a:extLst>
          </p:cNvPr>
          <p:cNvCxnSpPr>
            <a:cxnSpLocks/>
            <a:stCxn id="20" idx="2"/>
            <a:endCxn id="11" idx="0"/>
          </p:cNvCxnSpPr>
          <p:nvPr/>
        </p:nvCxnSpPr>
        <p:spPr>
          <a:xfrm flipH="1">
            <a:off x="2555776" y="3929047"/>
            <a:ext cx="2016224" cy="1633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フローチャート: 判断 19">
            <a:extLst>
              <a:ext uri="{FF2B5EF4-FFF2-40B4-BE49-F238E27FC236}">
                <a16:creationId xmlns:a16="http://schemas.microsoft.com/office/drawing/2014/main" id="{8CB6EA72-0C6F-4450-9356-EE4891DEFD26}"/>
              </a:ext>
            </a:extLst>
          </p:cNvPr>
          <p:cNvSpPr/>
          <p:nvPr/>
        </p:nvSpPr>
        <p:spPr>
          <a:xfrm>
            <a:off x="3167844" y="3316399"/>
            <a:ext cx="2808312" cy="612648"/>
          </a:xfrm>
          <a:prstGeom prst="flowChartDecision">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dirty="0"/>
              <a:t>AI</a:t>
            </a:r>
            <a:r>
              <a:rPr kumimoji="1" lang="ja-JP" altLang="en-US" dirty="0"/>
              <a:t>の判定</a:t>
            </a:r>
          </a:p>
        </p:txBody>
      </p:sp>
      <p:cxnSp>
        <p:nvCxnSpPr>
          <p:cNvPr id="21" name="直線矢印コネクタ 20">
            <a:extLst>
              <a:ext uri="{FF2B5EF4-FFF2-40B4-BE49-F238E27FC236}">
                <a16:creationId xmlns:a16="http://schemas.microsoft.com/office/drawing/2014/main" id="{684294F5-B4A4-4D7B-AAC4-E61FD84F490B}"/>
              </a:ext>
            </a:extLst>
          </p:cNvPr>
          <p:cNvCxnSpPr>
            <a:cxnSpLocks/>
            <a:stCxn id="10" idx="2"/>
            <a:endCxn id="20" idx="0"/>
          </p:cNvCxnSpPr>
          <p:nvPr/>
        </p:nvCxnSpPr>
        <p:spPr>
          <a:xfrm>
            <a:off x="4572000" y="2909319"/>
            <a:ext cx="0" cy="407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B570F90-FBF5-4CFA-B1B5-9957BA4FC6C2}"/>
              </a:ext>
            </a:extLst>
          </p:cNvPr>
          <p:cNvSpPr txBox="1"/>
          <p:nvPr/>
        </p:nvSpPr>
        <p:spPr>
          <a:xfrm>
            <a:off x="2142694" y="4339729"/>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9" name="テキスト ボックス 28">
            <a:extLst>
              <a:ext uri="{FF2B5EF4-FFF2-40B4-BE49-F238E27FC236}">
                <a16:creationId xmlns:a16="http://schemas.microsoft.com/office/drawing/2014/main" id="{68E2FF63-BD34-4EE4-A363-D97514308A20}"/>
              </a:ext>
            </a:extLst>
          </p:cNvPr>
          <p:cNvSpPr txBox="1"/>
          <p:nvPr/>
        </p:nvSpPr>
        <p:spPr>
          <a:xfrm>
            <a:off x="5969260" y="3829130"/>
            <a:ext cx="1441420" cy="307777"/>
          </a:xfrm>
          <a:prstGeom prst="rect">
            <a:avLst/>
          </a:prstGeom>
          <a:noFill/>
        </p:spPr>
        <p:txBody>
          <a:bodyPr wrap="none" rtlCol="0">
            <a:spAutoFit/>
          </a:bodyPr>
          <a:lstStyle/>
          <a:p>
            <a:r>
              <a:rPr kumimoji="1" lang="ja-JP" altLang="en-US" sz="1400" dirty="0"/>
              <a:t>硫化ニッケル無</a:t>
            </a:r>
          </a:p>
        </p:txBody>
      </p:sp>
      <p:cxnSp>
        <p:nvCxnSpPr>
          <p:cNvPr id="30" name="直線矢印コネクタ 29">
            <a:extLst>
              <a:ext uri="{FF2B5EF4-FFF2-40B4-BE49-F238E27FC236}">
                <a16:creationId xmlns:a16="http://schemas.microsoft.com/office/drawing/2014/main" id="{AF47611C-86E3-4967-9A42-8A6E7902320D}"/>
              </a:ext>
            </a:extLst>
          </p:cNvPr>
          <p:cNvCxnSpPr>
            <a:cxnSpLocks/>
            <a:stCxn id="20" idx="2"/>
            <a:endCxn id="39" idx="0"/>
          </p:cNvCxnSpPr>
          <p:nvPr/>
        </p:nvCxnSpPr>
        <p:spPr>
          <a:xfrm>
            <a:off x="4572000" y="3929047"/>
            <a:ext cx="2406560" cy="427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1F7C766D-AA24-402E-BCB6-60265ED9D564}"/>
              </a:ext>
            </a:extLst>
          </p:cNvPr>
          <p:cNvSpPr/>
          <p:nvPr/>
        </p:nvSpPr>
        <p:spPr>
          <a:xfrm>
            <a:off x="5106352"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保証されない</a:t>
            </a:r>
            <a:endParaRPr kumimoji="1" lang="en-US" altLang="ja-JP" dirty="0"/>
          </a:p>
        </p:txBody>
      </p:sp>
      <p:sp>
        <p:nvSpPr>
          <p:cNvPr id="39" name="正方形/長方形 38">
            <a:extLst>
              <a:ext uri="{FF2B5EF4-FFF2-40B4-BE49-F238E27FC236}">
                <a16:creationId xmlns:a16="http://schemas.microsoft.com/office/drawing/2014/main" id="{045F9EF7-26F4-401D-BE09-362513A502AC}"/>
              </a:ext>
            </a:extLst>
          </p:cNvPr>
          <p:cNvSpPr/>
          <p:nvPr/>
        </p:nvSpPr>
        <p:spPr>
          <a:xfrm>
            <a:off x="5106352" y="4356927"/>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組成分析</a:t>
            </a:r>
            <a:endParaRPr kumimoji="1" lang="en-US" altLang="ja-JP" dirty="0"/>
          </a:p>
        </p:txBody>
      </p:sp>
      <p:cxnSp>
        <p:nvCxnSpPr>
          <p:cNvPr id="43" name="直線矢印コネクタ 42">
            <a:extLst>
              <a:ext uri="{FF2B5EF4-FFF2-40B4-BE49-F238E27FC236}">
                <a16:creationId xmlns:a16="http://schemas.microsoft.com/office/drawing/2014/main" id="{79F46E47-A76D-4AB1-87A0-31DFD0ED2C6A}"/>
              </a:ext>
            </a:extLst>
          </p:cNvPr>
          <p:cNvCxnSpPr>
            <a:cxnSpLocks/>
            <a:stCxn id="39" idx="2"/>
            <a:endCxn id="11" idx="0"/>
          </p:cNvCxnSpPr>
          <p:nvPr/>
        </p:nvCxnSpPr>
        <p:spPr>
          <a:xfrm flipH="1">
            <a:off x="2555776" y="5102087"/>
            <a:ext cx="4422784"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CB8ABC2-43A8-40DB-9B59-07F316C3A033}"/>
              </a:ext>
            </a:extLst>
          </p:cNvPr>
          <p:cNvCxnSpPr>
            <a:cxnSpLocks/>
            <a:stCxn id="39" idx="2"/>
            <a:endCxn id="34" idx="0"/>
          </p:cNvCxnSpPr>
          <p:nvPr/>
        </p:nvCxnSpPr>
        <p:spPr>
          <a:xfrm>
            <a:off x="6978560" y="5102087"/>
            <a:ext cx="0"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5139C1-8D90-4880-9E55-7A35239C727D}"/>
              </a:ext>
            </a:extLst>
          </p:cNvPr>
          <p:cNvSpPr txBox="1"/>
          <p:nvPr/>
        </p:nvSpPr>
        <p:spPr>
          <a:xfrm>
            <a:off x="7046981" y="5147692"/>
            <a:ext cx="1441420" cy="307777"/>
          </a:xfrm>
          <a:prstGeom prst="rect">
            <a:avLst/>
          </a:prstGeom>
          <a:noFill/>
        </p:spPr>
        <p:txBody>
          <a:bodyPr wrap="none" rtlCol="0">
            <a:spAutoFit/>
          </a:bodyPr>
          <a:lstStyle/>
          <a:p>
            <a:r>
              <a:rPr kumimoji="1" lang="ja-JP" altLang="en-US" sz="1400" dirty="0"/>
              <a:t>硫化ニッケル無</a:t>
            </a:r>
          </a:p>
        </p:txBody>
      </p:sp>
      <p:sp>
        <p:nvSpPr>
          <p:cNvPr id="50" name="テキスト ボックス 49">
            <a:extLst>
              <a:ext uri="{FF2B5EF4-FFF2-40B4-BE49-F238E27FC236}">
                <a16:creationId xmlns:a16="http://schemas.microsoft.com/office/drawing/2014/main" id="{0A6EFB84-58F4-483E-8AA8-D8C6DC0EE8E8}"/>
              </a:ext>
            </a:extLst>
          </p:cNvPr>
          <p:cNvSpPr txBox="1"/>
          <p:nvPr/>
        </p:nvSpPr>
        <p:spPr>
          <a:xfrm>
            <a:off x="3449538" y="5018808"/>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Tree>
    <p:extLst>
      <p:ext uri="{BB962C8B-B14F-4D97-AF65-F5344CB8AC3E}">
        <p14:creationId xmlns:p14="http://schemas.microsoft.com/office/powerpoint/2010/main" val="20596013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5DA00-03A7-48B6-BBE9-684642969057}"/>
              </a:ext>
            </a:extLst>
          </p:cNvPr>
          <p:cNvSpPr>
            <a:spLocks noGrp="1"/>
          </p:cNvSpPr>
          <p:nvPr>
            <p:ph type="title"/>
          </p:nvPr>
        </p:nvSpPr>
        <p:spPr/>
        <p:txBody>
          <a:bodyPr/>
          <a:lstStyle/>
          <a:p>
            <a:r>
              <a:rPr kumimoji="1" lang="en-US" altLang="ja-JP" dirty="0"/>
              <a:t>AI</a:t>
            </a:r>
            <a:r>
              <a:rPr kumimoji="1" lang="ja-JP" altLang="en-US" dirty="0"/>
              <a:t>が間違った判定をすると？</a:t>
            </a:r>
          </a:p>
        </p:txBody>
      </p:sp>
      <p:graphicFrame>
        <p:nvGraphicFramePr>
          <p:cNvPr id="3" name="表 2">
            <a:extLst>
              <a:ext uri="{FF2B5EF4-FFF2-40B4-BE49-F238E27FC236}">
                <a16:creationId xmlns:a16="http://schemas.microsoft.com/office/drawing/2014/main" id="{D82C9887-5BE8-4F8A-803B-186B8AF299CC}"/>
              </a:ext>
            </a:extLst>
          </p:cNvPr>
          <p:cNvGraphicFramePr>
            <a:graphicFrameLocks noGrp="1"/>
          </p:cNvGraphicFramePr>
          <p:nvPr>
            <p:extLst/>
          </p:nvPr>
        </p:nvGraphicFramePr>
        <p:xfrm>
          <a:off x="755575" y="1267742"/>
          <a:ext cx="7632849" cy="4752528"/>
        </p:xfrm>
        <a:graphic>
          <a:graphicData uri="http://schemas.openxmlformats.org/drawingml/2006/table">
            <a:tbl>
              <a:tblPr firstRow="1" bandRow="1">
                <a:tableStyleId>{5940675A-B579-460E-94D1-54222C63F5DA}</a:tableStyleId>
              </a:tblPr>
              <a:tblGrid>
                <a:gridCol w="2544283">
                  <a:extLst>
                    <a:ext uri="{9D8B030D-6E8A-4147-A177-3AD203B41FA5}">
                      <a16:colId xmlns:a16="http://schemas.microsoft.com/office/drawing/2014/main" val="3961163643"/>
                    </a:ext>
                  </a:extLst>
                </a:gridCol>
                <a:gridCol w="2544283">
                  <a:extLst>
                    <a:ext uri="{9D8B030D-6E8A-4147-A177-3AD203B41FA5}">
                      <a16:colId xmlns:a16="http://schemas.microsoft.com/office/drawing/2014/main" val="286957275"/>
                    </a:ext>
                  </a:extLst>
                </a:gridCol>
                <a:gridCol w="2544283">
                  <a:extLst>
                    <a:ext uri="{9D8B030D-6E8A-4147-A177-3AD203B41FA5}">
                      <a16:colId xmlns:a16="http://schemas.microsoft.com/office/drawing/2014/main" val="3559812275"/>
                    </a:ext>
                  </a:extLst>
                </a:gridCol>
              </a:tblGrid>
              <a:tr h="1584176">
                <a:tc>
                  <a:txBody>
                    <a:bodyPr/>
                    <a:lstStyle/>
                    <a:p>
                      <a:pPr algn="ctr"/>
                      <a:endParaRPr kumimoji="1" lang="ja-JP" altLang="en-US" dirty="0"/>
                    </a:p>
                  </a:txBody>
                  <a:tcPr anchor="ctr"/>
                </a:tc>
                <a:tc>
                  <a:txBody>
                    <a:bodyPr/>
                    <a:lstStyle/>
                    <a:p>
                      <a:pPr algn="ctr"/>
                      <a:endParaRPr kumimoji="1" lang="en-US" altLang="ja-JP" dirty="0"/>
                    </a:p>
                    <a:p>
                      <a:pPr algn="ctr"/>
                      <a:endParaRPr kumimoji="1" lang="en-US" altLang="ja-JP" dirty="0"/>
                    </a:p>
                    <a:p>
                      <a:pPr algn="ctr"/>
                      <a:r>
                        <a:rPr kumimoji="1" lang="ja-JP" altLang="en-US" dirty="0"/>
                        <a:t>硫化ニッケル有</a:t>
                      </a:r>
                      <a:endParaRPr kumimoji="1" lang="en-US" altLang="ja-JP" dirty="0"/>
                    </a:p>
                    <a:p>
                      <a:pPr algn="ctr"/>
                      <a:r>
                        <a:rPr kumimoji="1" lang="ja-JP" altLang="en-US" sz="1200" dirty="0"/>
                        <a:t>（破損片の</a:t>
                      </a:r>
                      <a:r>
                        <a:rPr kumimoji="1" lang="en-US" altLang="ja-JP" sz="1200" dirty="0"/>
                        <a:t>95%</a:t>
                      </a:r>
                      <a:r>
                        <a:rPr kumimoji="1" lang="ja-JP" altLang="en-US" sz="1400" dirty="0"/>
                        <a:t>）</a:t>
                      </a:r>
                      <a:endParaRPr kumimoji="1" lang="en-US" altLang="ja-JP" sz="1400" dirty="0"/>
                    </a:p>
                  </a:txBody>
                  <a:tcPr anchor="ctr"/>
                </a:tc>
                <a:tc>
                  <a:txBody>
                    <a:bodyPr/>
                    <a:lstStyle/>
                    <a:p>
                      <a:pPr algn="ctr"/>
                      <a:endParaRPr kumimoji="1" lang="en-US" altLang="ja-JP" dirty="0"/>
                    </a:p>
                    <a:p>
                      <a:pPr algn="ctr"/>
                      <a:endParaRPr kumimoji="1" lang="en-US" altLang="ja-JP" dirty="0"/>
                    </a:p>
                    <a:p>
                      <a:pPr algn="ctr"/>
                      <a:r>
                        <a:rPr kumimoji="1" lang="ja-JP" altLang="en-US" dirty="0"/>
                        <a:t>硫化ニッケル無</a:t>
                      </a:r>
                      <a:endParaRPr kumimoji="1" lang="en-US" altLang="ja-JP" dirty="0"/>
                    </a:p>
                    <a:p>
                      <a:pPr algn="ctr"/>
                      <a:r>
                        <a:rPr kumimoji="1" lang="ja-JP" altLang="en-US" sz="1400" dirty="0"/>
                        <a:t>（破損片の</a:t>
                      </a:r>
                      <a:r>
                        <a:rPr kumimoji="1" lang="en-US" altLang="ja-JP" sz="1400" dirty="0"/>
                        <a:t>5%</a:t>
                      </a:r>
                      <a:r>
                        <a:rPr kumimoji="1" lang="ja-JP" altLang="en-US" sz="1600" dirty="0"/>
                        <a:t>）</a:t>
                      </a:r>
                      <a:endParaRPr kumimoji="1" lang="en-US" altLang="ja-JP" sz="1600" dirty="0"/>
                    </a:p>
                  </a:txBody>
                  <a:tcPr anchor="ctr"/>
                </a:tc>
                <a:extLst>
                  <a:ext uri="{0D108BD9-81ED-4DB2-BD59-A6C34878D82A}">
                    <a16:rowId xmlns:a16="http://schemas.microsoft.com/office/drawing/2014/main" val="1757669873"/>
                  </a:ext>
                </a:extLst>
              </a:tr>
              <a:tr h="1584176">
                <a:tc>
                  <a:txBody>
                    <a:bodyPr/>
                    <a:lstStyle/>
                    <a:p>
                      <a:pPr algn="ctr"/>
                      <a:r>
                        <a:rPr kumimoji="1" lang="en-US" altLang="ja-JP" dirty="0"/>
                        <a:t>AI</a:t>
                      </a:r>
                      <a:r>
                        <a:rPr kumimoji="1" lang="ja-JP" altLang="en-US" dirty="0"/>
                        <a:t>判定</a:t>
                      </a:r>
                      <a:endParaRPr kumimoji="1" lang="en-US" altLang="ja-JP" dirty="0"/>
                    </a:p>
                    <a:p>
                      <a:pPr algn="ctr"/>
                      <a:r>
                        <a:rPr kumimoji="1" lang="ja-JP" altLang="en-US" dirty="0"/>
                        <a:t>硫化ニッケル有</a:t>
                      </a:r>
                    </a:p>
                  </a:txBody>
                  <a:tcPr anchor="ctr"/>
                </a:tc>
                <a:tc>
                  <a:txBody>
                    <a:bodyPr/>
                    <a:lstStyle/>
                    <a:p>
                      <a:pPr algn="l"/>
                      <a:r>
                        <a:rPr kumimoji="1" lang="ja-JP" altLang="en-US" dirty="0"/>
                        <a:t>顧客：保証</a:t>
                      </a:r>
                      <a:endParaRPr kumimoji="1" lang="en-US" altLang="ja-JP" dirty="0"/>
                    </a:p>
                    <a:p>
                      <a:pPr algn="l"/>
                      <a:r>
                        <a:rPr kumimoji="1" lang="ja-JP" altLang="en-US" dirty="0"/>
                        <a:t>当社：工数削減</a:t>
                      </a:r>
                    </a:p>
                  </a:txBody>
                  <a:tcPr anchor="ctr"/>
                </a:tc>
                <a:tc>
                  <a:txBody>
                    <a:bodyPr/>
                    <a:lstStyle/>
                    <a:p>
                      <a:pPr algn="l"/>
                      <a:r>
                        <a:rPr kumimoji="1" lang="ja-JP" altLang="en-US" dirty="0"/>
                        <a:t>顧客：ラッキー</a:t>
                      </a:r>
                      <a:endParaRPr kumimoji="1" lang="en-US" altLang="ja-JP" dirty="0"/>
                    </a:p>
                    <a:p>
                      <a:pPr algn="l"/>
                      <a:r>
                        <a:rPr kumimoji="1" lang="ja-JP" altLang="en-US" dirty="0"/>
                        <a:t>当社：工数削減</a:t>
                      </a:r>
                      <a:endParaRPr kumimoji="1" lang="en-US" altLang="ja-JP" dirty="0"/>
                    </a:p>
                    <a:p>
                      <a:pPr algn="l"/>
                      <a:r>
                        <a:rPr kumimoji="1" lang="ja-JP" altLang="en-US" dirty="0"/>
                        <a:t>　　　</a:t>
                      </a:r>
                      <a:r>
                        <a:rPr kumimoji="1" lang="ja-JP" altLang="en-US" b="1" dirty="0">
                          <a:solidFill>
                            <a:srgbClr val="FF0000"/>
                          </a:solidFill>
                        </a:rPr>
                        <a:t>誤保証</a:t>
                      </a:r>
                    </a:p>
                  </a:txBody>
                  <a:tcPr anchor="ctr"/>
                </a:tc>
                <a:extLst>
                  <a:ext uri="{0D108BD9-81ED-4DB2-BD59-A6C34878D82A}">
                    <a16:rowId xmlns:a16="http://schemas.microsoft.com/office/drawing/2014/main" val="2718684455"/>
                  </a:ext>
                </a:extLst>
              </a:tr>
              <a:tr h="1584176">
                <a:tc>
                  <a:txBody>
                    <a:bodyPr/>
                    <a:lstStyle/>
                    <a:p>
                      <a:pPr algn="ctr"/>
                      <a:r>
                        <a:rPr kumimoji="1" lang="en-US" altLang="ja-JP" dirty="0"/>
                        <a:t>AI</a:t>
                      </a:r>
                      <a:r>
                        <a:rPr kumimoji="1" lang="ja-JP" altLang="en-US" dirty="0"/>
                        <a:t>判定</a:t>
                      </a:r>
                      <a:endParaRPr kumimoji="1" lang="en-US" altLang="ja-JP" dirty="0"/>
                    </a:p>
                    <a:p>
                      <a:pPr algn="ctr"/>
                      <a:r>
                        <a:rPr kumimoji="1" lang="ja-JP" altLang="en-US" dirty="0"/>
                        <a:t>硫化ニッケル無</a:t>
                      </a:r>
                    </a:p>
                  </a:txBody>
                  <a:tcPr anchor="ctr"/>
                </a:tc>
                <a:tc>
                  <a:txBody>
                    <a:bodyPr/>
                    <a:lstStyle/>
                    <a:p>
                      <a:pPr algn="l"/>
                      <a:r>
                        <a:rPr kumimoji="1" lang="ja-JP" altLang="en-US" dirty="0"/>
                        <a:t>顧客：怒り</a:t>
                      </a:r>
                      <a:endParaRPr kumimoji="1" lang="en-US" altLang="ja-JP" dirty="0"/>
                    </a:p>
                    <a:p>
                      <a:pPr algn="l"/>
                      <a:r>
                        <a:rPr kumimoji="1" lang="ja-JP" altLang="en-US" dirty="0"/>
                        <a:t>当社：</a:t>
                      </a:r>
                      <a:r>
                        <a:rPr kumimoji="1" lang="ja-JP" altLang="en-US" b="1" dirty="0">
                          <a:solidFill>
                            <a:srgbClr val="FF0000"/>
                          </a:solidFill>
                        </a:rPr>
                        <a:t>誤判定</a:t>
                      </a:r>
                    </a:p>
                  </a:txBody>
                  <a:tcPr anchor="ctr"/>
                </a:tc>
                <a:tc>
                  <a:txBody>
                    <a:bodyPr/>
                    <a:lstStyle/>
                    <a:p>
                      <a:pPr algn="l"/>
                      <a:r>
                        <a:rPr kumimoji="1" lang="ja-JP" altLang="en-US" dirty="0"/>
                        <a:t>顧客：不安</a:t>
                      </a:r>
                      <a:endParaRPr kumimoji="1" lang="en-US" altLang="ja-JP" dirty="0"/>
                    </a:p>
                    <a:p>
                      <a:pPr algn="l"/>
                      <a:r>
                        <a:rPr kumimoji="1" lang="ja-JP" altLang="en-US" dirty="0"/>
                        <a:t>当社：工数削減</a:t>
                      </a:r>
                    </a:p>
                  </a:txBody>
                  <a:tcPr anchor="ctr"/>
                </a:tc>
                <a:extLst>
                  <a:ext uri="{0D108BD9-81ED-4DB2-BD59-A6C34878D82A}">
                    <a16:rowId xmlns:a16="http://schemas.microsoft.com/office/drawing/2014/main" val="1692806821"/>
                  </a:ext>
                </a:extLst>
              </a:tr>
            </a:tbl>
          </a:graphicData>
        </a:graphic>
      </p:graphicFrame>
      <p:sp>
        <p:nvSpPr>
          <p:cNvPr id="6" name="テキスト ボックス 5">
            <a:extLst>
              <a:ext uri="{FF2B5EF4-FFF2-40B4-BE49-F238E27FC236}">
                <a16:creationId xmlns:a16="http://schemas.microsoft.com/office/drawing/2014/main" id="{8928CE72-BC4C-4E6D-949B-2EA248366BC7}"/>
              </a:ext>
            </a:extLst>
          </p:cNvPr>
          <p:cNvSpPr txBox="1"/>
          <p:nvPr/>
        </p:nvSpPr>
        <p:spPr>
          <a:xfrm>
            <a:off x="7539459" y="5196824"/>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7" name="テキスト ボックス 6">
            <a:extLst>
              <a:ext uri="{FF2B5EF4-FFF2-40B4-BE49-F238E27FC236}">
                <a16:creationId xmlns:a16="http://schemas.microsoft.com/office/drawing/2014/main" id="{AB497B13-56C3-4891-BD55-756180CB5716}"/>
              </a:ext>
            </a:extLst>
          </p:cNvPr>
          <p:cNvSpPr txBox="1"/>
          <p:nvPr/>
        </p:nvSpPr>
        <p:spPr>
          <a:xfrm>
            <a:off x="5076055" y="3315324"/>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8" name="テキスト ボックス 7">
            <a:extLst>
              <a:ext uri="{FF2B5EF4-FFF2-40B4-BE49-F238E27FC236}">
                <a16:creationId xmlns:a16="http://schemas.microsoft.com/office/drawing/2014/main" id="{7541E94C-8AF9-4BCE-B08C-91BA4C68AE98}"/>
              </a:ext>
            </a:extLst>
          </p:cNvPr>
          <p:cNvSpPr txBox="1"/>
          <p:nvPr/>
        </p:nvSpPr>
        <p:spPr>
          <a:xfrm>
            <a:off x="5068664" y="3615660"/>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5FF79B24-A7E5-4307-934E-6D3A28E83660}"/>
              </a:ext>
            </a:extLst>
          </p:cNvPr>
          <p:cNvSpPr txBox="1"/>
          <p:nvPr/>
        </p:nvSpPr>
        <p:spPr>
          <a:xfrm>
            <a:off x="5076055" y="4868142"/>
            <a:ext cx="675185" cy="369332"/>
          </a:xfrm>
          <a:prstGeom prst="rect">
            <a:avLst/>
          </a:prstGeom>
          <a:noFill/>
        </p:spPr>
        <p:txBody>
          <a:bodyPr wrap="none" rtlCol="0">
            <a:spAutoFit/>
          </a:bodyPr>
          <a:lstStyle/>
          <a:p>
            <a:r>
              <a:rPr kumimoji="1" lang="en-US" altLang="ja-JP" dirty="0">
                <a:solidFill>
                  <a:srgbClr val="FF0000"/>
                </a:solidFill>
                <a:latin typeface="HGS創英角ﾎﾟｯﾌﾟ体" panose="040B0A00000000000000" pitchFamily="50" charset="-128"/>
                <a:ea typeface="HGS創英角ﾎﾟｯﾌﾟ体" panose="040B0A00000000000000" pitchFamily="50" charset="-128"/>
              </a:rPr>
              <a:t>Lose</a:t>
            </a:r>
            <a:endParaRPr kumimoji="1" lang="ja-JP" altLang="en-US"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2" name="テキスト ボックス 11">
            <a:extLst>
              <a:ext uri="{FF2B5EF4-FFF2-40B4-BE49-F238E27FC236}">
                <a16:creationId xmlns:a16="http://schemas.microsoft.com/office/drawing/2014/main" id="{17056D8E-1273-411E-8A2E-676ACF774E35}"/>
              </a:ext>
            </a:extLst>
          </p:cNvPr>
          <p:cNvSpPr txBox="1"/>
          <p:nvPr/>
        </p:nvSpPr>
        <p:spPr>
          <a:xfrm>
            <a:off x="5076055" y="5168478"/>
            <a:ext cx="675185" cy="369332"/>
          </a:xfrm>
          <a:prstGeom prst="rect">
            <a:avLst/>
          </a:prstGeom>
          <a:noFill/>
        </p:spPr>
        <p:txBody>
          <a:bodyPr wrap="none" rtlCol="0">
            <a:spAutoFit/>
          </a:bodyPr>
          <a:lstStyle/>
          <a:p>
            <a:r>
              <a:rPr kumimoji="1" lang="en-US" altLang="ja-JP" dirty="0">
                <a:solidFill>
                  <a:srgbClr val="FF0000"/>
                </a:solidFill>
                <a:latin typeface="HGS創英角ﾎﾟｯﾌﾟ体" panose="040B0A00000000000000" pitchFamily="50" charset="-128"/>
                <a:ea typeface="HGS創英角ﾎﾟｯﾌﾟ体" panose="040B0A00000000000000" pitchFamily="50" charset="-128"/>
              </a:rPr>
              <a:t>Lose</a:t>
            </a:r>
            <a:endParaRPr kumimoji="1" lang="ja-JP" altLang="en-US"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3" name="テキスト ボックス 12">
            <a:extLst>
              <a:ext uri="{FF2B5EF4-FFF2-40B4-BE49-F238E27FC236}">
                <a16:creationId xmlns:a16="http://schemas.microsoft.com/office/drawing/2014/main" id="{476EA5CE-C1CB-420D-8C26-CD6668AEEB11}"/>
              </a:ext>
            </a:extLst>
          </p:cNvPr>
          <p:cNvSpPr txBox="1"/>
          <p:nvPr/>
        </p:nvSpPr>
        <p:spPr>
          <a:xfrm>
            <a:off x="7713238" y="3139950"/>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4" name="テキスト ボックス 13">
            <a:extLst>
              <a:ext uri="{FF2B5EF4-FFF2-40B4-BE49-F238E27FC236}">
                <a16:creationId xmlns:a16="http://schemas.microsoft.com/office/drawing/2014/main" id="{1B2DB46A-0C91-40D1-BA1A-C741A17A14F8}"/>
              </a:ext>
            </a:extLst>
          </p:cNvPr>
          <p:cNvSpPr txBox="1"/>
          <p:nvPr/>
        </p:nvSpPr>
        <p:spPr>
          <a:xfrm>
            <a:off x="7713238" y="3427982"/>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77E11E17-8C8A-4591-88B1-777F813C1C52}"/>
              </a:ext>
            </a:extLst>
          </p:cNvPr>
          <p:cNvSpPr txBox="1"/>
          <p:nvPr/>
        </p:nvSpPr>
        <p:spPr>
          <a:xfrm>
            <a:off x="7713238" y="3716014"/>
            <a:ext cx="675185" cy="369332"/>
          </a:xfrm>
          <a:prstGeom prst="rect">
            <a:avLst/>
          </a:prstGeom>
          <a:noFill/>
        </p:spPr>
        <p:txBody>
          <a:bodyPr wrap="none" rtlCol="0">
            <a:spAutoFit/>
          </a:bodyPr>
          <a:lstStyle/>
          <a:p>
            <a:r>
              <a:rPr kumimoji="1" lang="en-US" altLang="ja-JP" dirty="0">
                <a:solidFill>
                  <a:srgbClr val="FF0000"/>
                </a:solidFill>
                <a:latin typeface="HGS創英角ﾎﾟｯﾌﾟ体" panose="040B0A00000000000000" pitchFamily="50" charset="-128"/>
                <a:ea typeface="HGS創英角ﾎﾟｯﾌﾟ体" panose="040B0A00000000000000" pitchFamily="50" charset="-128"/>
              </a:rPr>
              <a:t>Lose</a:t>
            </a:r>
            <a:endParaRPr kumimoji="1" lang="ja-JP" altLang="en-US"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7" name="正方形/長方形 16">
            <a:extLst>
              <a:ext uri="{FF2B5EF4-FFF2-40B4-BE49-F238E27FC236}">
                <a16:creationId xmlns:a16="http://schemas.microsoft.com/office/drawing/2014/main" id="{A6D4678F-B29B-44DA-82B1-D67B58128DC7}"/>
              </a:ext>
            </a:extLst>
          </p:cNvPr>
          <p:cNvSpPr/>
          <p:nvPr/>
        </p:nvSpPr>
        <p:spPr>
          <a:xfrm>
            <a:off x="3275856" y="4436094"/>
            <a:ext cx="2564110" cy="1584176"/>
          </a:xfrm>
          <a:prstGeom prst="rec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56B59FF-D641-41DE-9F12-6E544CECEE58}"/>
              </a:ext>
            </a:extLst>
          </p:cNvPr>
          <p:cNvSpPr txBox="1"/>
          <p:nvPr/>
        </p:nvSpPr>
        <p:spPr>
          <a:xfrm>
            <a:off x="3556336" y="5867980"/>
            <a:ext cx="203132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b="1" dirty="0"/>
              <a:t>許されない誤判定</a:t>
            </a:r>
          </a:p>
        </p:txBody>
      </p:sp>
      <p:pic>
        <p:nvPicPr>
          <p:cNvPr id="4" name="図 3">
            <a:extLst>
              <a:ext uri="{FF2B5EF4-FFF2-40B4-BE49-F238E27FC236}">
                <a16:creationId xmlns:a16="http://schemas.microsoft.com/office/drawing/2014/main" id="{87493EC6-4CC4-465F-8568-0834ACF243A1}"/>
              </a:ext>
            </a:extLst>
          </p:cNvPr>
          <p:cNvPicPr>
            <a:picLocks noChangeAspect="1"/>
          </p:cNvPicPr>
          <p:nvPr/>
        </p:nvPicPr>
        <p:blipFill>
          <a:blip r:embed="rId3"/>
          <a:stretch>
            <a:fillRect/>
          </a:stretch>
        </p:blipFill>
        <p:spPr>
          <a:xfrm>
            <a:off x="4619321" y="4848008"/>
            <a:ext cx="368008" cy="357002"/>
          </a:xfrm>
          <a:prstGeom prst="rect">
            <a:avLst/>
          </a:prstGeom>
        </p:spPr>
      </p:pic>
      <p:pic>
        <p:nvPicPr>
          <p:cNvPr id="16" name="図 15">
            <a:extLst>
              <a:ext uri="{FF2B5EF4-FFF2-40B4-BE49-F238E27FC236}">
                <a16:creationId xmlns:a16="http://schemas.microsoft.com/office/drawing/2014/main" id="{A8A2CDF9-2433-4F33-9134-2F3ED558E3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730" y="1412776"/>
            <a:ext cx="899318" cy="562074"/>
          </a:xfrm>
          <a:prstGeom prst="rect">
            <a:avLst/>
          </a:prstGeom>
        </p:spPr>
      </p:pic>
      <p:pic>
        <p:nvPicPr>
          <p:cNvPr id="20" name="図 19">
            <a:extLst>
              <a:ext uri="{FF2B5EF4-FFF2-40B4-BE49-F238E27FC236}">
                <a16:creationId xmlns:a16="http://schemas.microsoft.com/office/drawing/2014/main" id="{DE650C67-CD7A-47F1-8843-BD499749714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640139" y="1412776"/>
            <a:ext cx="899320" cy="562075"/>
          </a:xfrm>
          <a:prstGeom prst="rect">
            <a:avLst/>
          </a:prstGeom>
        </p:spPr>
      </p:pic>
      <p:sp>
        <p:nvSpPr>
          <p:cNvPr id="22" name="テキスト ボックス 21">
            <a:extLst>
              <a:ext uri="{FF2B5EF4-FFF2-40B4-BE49-F238E27FC236}">
                <a16:creationId xmlns:a16="http://schemas.microsoft.com/office/drawing/2014/main" id="{035D5DEC-7BE4-4F8D-8E19-01ADD2F7A5BD}"/>
              </a:ext>
            </a:extLst>
          </p:cNvPr>
          <p:cNvSpPr txBox="1"/>
          <p:nvPr/>
        </p:nvSpPr>
        <p:spPr>
          <a:xfrm>
            <a:off x="7480949" y="4883150"/>
            <a:ext cx="675185" cy="369332"/>
          </a:xfrm>
          <a:prstGeom prst="rect">
            <a:avLst/>
          </a:prstGeom>
          <a:noFill/>
        </p:spPr>
        <p:txBody>
          <a:bodyPr wrap="none" rtlCol="0">
            <a:spAutoFit/>
          </a:bodyPr>
          <a:lstStyle/>
          <a:p>
            <a:r>
              <a:rPr kumimoji="1" lang="en-US" altLang="ja-JP" dirty="0">
                <a:solidFill>
                  <a:srgbClr val="FF0000"/>
                </a:solidFill>
                <a:latin typeface="HGS創英角ﾎﾟｯﾌﾟ体" panose="040B0A00000000000000" pitchFamily="50" charset="-128"/>
                <a:ea typeface="HGS創英角ﾎﾟｯﾌﾟ体" panose="040B0A00000000000000" pitchFamily="50" charset="-128"/>
              </a:rPr>
              <a:t>Lose</a:t>
            </a:r>
            <a:endParaRPr kumimoji="1" lang="ja-JP" altLang="en-US" dirty="0">
              <a:solidFill>
                <a:srgbClr val="FF0000"/>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6116425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18EA7-7053-4318-AE44-0DAF9EC5D3DD}"/>
              </a:ext>
            </a:extLst>
          </p:cNvPr>
          <p:cNvSpPr>
            <a:spLocks noGrp="1"/>
          </p:cNvSpPr>
          <p:nvPr>
            <p:ph type="title"/>
          </p:nvPr>
        </p:nvSpPr>
        <p:spPr/>
        <p:txBody>
          <a:bodyPr/>
          <a:lstStyle/>
          <a:p>
            <a:r>
              <a:rPr lang="ja-JP" altLang="en-US" dirty="0"/>
              <a:t>（例）</a:t>
            </a:r>
            <a:r>
              <a:rPr lang="en-US" altLang="ja-JP" dirty="0"/>
              <a:t>AI</a:t>
            </a:r>
            <a:r>
              <a:rPr lang="ja-JP" altLang="en-US" dirty="0"/>
              <a:t>を活用するならば</a:t>
            </a:r>
            <a:endParaRPr kumimoji="1" lang="ja-JP" altLang="en-US" dirty="0"/>
          </a:p>
        </p:txBody>
      </p:sp>
      <p:cxnSp>
        <p:nvCxnSpPr>
          <p:cNvPr id="5" name="直線コネクタ 4">
            <a:extLst>
              <a:ext uri="{FF2B5EF4-FFF2-40B4-BE49-F238E27FC236}">
                <a16:creationId xmlns:a16="http://schemas.microsoft.com/office/drawing/2014/main" id="{432396D5-EC37-4DAC-AFB4-FE85A5676825}"/>
              </a:ext>
            </a:extLst>
          </p:cNvPr>
          <p:cNvCxnSpPr/>
          <p:nvPr/>
        </p:nvCxnSpPr>
        <p:spPr>
          <a:xfrm flipV="1">
            <a:off x="16568" y="1844824"/>
            <a:ext cx="9144000" cy="720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DD1314B1-4A0D-4C64-9F5F-FF79FB6B60FB}"/>
              </a:ext>
            </a:extLst>
          </p:cNvPr>
          <p:cNvSpPr txBox="1"/>
          <p:nvPr/>
        </p:nvSpPr>
        <p:spPr>
          <a:xfrm>
            <a:off x="323527" y="1115452"/>
            <a:ext cx="1364476"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現場・</a:t>
            </a:r>
            <a:r>
              <a:rPr kumimoji="1" lang="ja-JP" altLang="en-US" dirty="0">
                <a:latin typeface="HGP創英角ｺﾞｼｯｸUB" panose="020B0900000000000000" pitchFamily="50" charset="-128"/>
                <a:ea typeface="HGP創英角ｺﾞｼｯｸUB" panose="020B0900000000000000" pitchFamily="50" charset="-128"/>
              </a:rPr>
              <a:t>営業</a:t>
            </a:r>
            <a:r>
              <a:rPr kumimoji="1" lang="ja-JP" altLang="en-US" sz="1100" dirty="0">
                <a:latin typeface="HGP創英角ｺﾞｼｯｸUB" panose="020B0900000000000000" pitchFamily="50" charset="-128"/>
                <a:ea typeface="HGP創英角ｺﾞｼｯｸUB" panose="020B0900000000000000" pitchFamily="50" charset="-128"/>
              </a:rPr>
              <a:t>等</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B1D3DE7B-0127-4F59-9D62-35C6F900E607}"/>
              </a:ext>
            </a:extLst>
          </p:cNvPr>
          <p:cNvSpPr txBox="1"/>
          <p:nvPr/>
        </p:nvSpPr>
        <p:spPr>
          <a:xfrm>
            <a:off x="395536" y="2348880"/>
            <a:ext cx="1338828"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硝子研究所</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3" name="正方形/長方形 2">
            <a:extLst>
              <a:ext uri="{FF2B5EF4-FFF2-40B4-BE49-F238E27FC236}">
                <a16:creationId xmlns:a16="http://schemas.microsoft.com/office/drawing/2014/main" id="{05BBB31E-3B1F-4787-B3AE-B902EA28A096}"/>
              </a:ext>
            </a:extLst>
          </p:cNvPr>
          <p:cNvSpPr/>
          <p:nvPr/>
        </p:nvSpPr>
        <p:spPr>
          <a:xfrm>
            <a:off x="2699792" y="890535"/>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破損片回収</a:t>
            </a:r>
            <a:endParaRPr lang="en-US" altLang="ja-JP" dirty="0"/>
          </a:p>
          <a:p>
            <a:pPr algn="ctr"/>
            <a:r>
              <a:rPr kumimoji="1" lang="ja-JP" altLang="en-US" dirty="0"/>
              <a:t>欠陥部にマーキング</a:t>
            </a:r>
            <a:endParaRPr kumimoji="1" lang="en-US" altLang="ja-JP" dirty="0"/>
          </a:p>
        </p:txBody>
      </p:sp>
      <p:sp>
        <p:nvSpPr>
          <p:cNvPr id="10" name="正方形/長方形 9">
            <a:extLst>
              <a:ext uri="{FF2B5EF4-FFF2-40B4-BE49-F238E27FC236}">
                <a16:creationId xmlns:a16="http://schemas.microsoft.com/office/drawing/2014/main" id="{B42CAB72-E800-4B9A-873D-3AAD2CB56238}"/>
              </a:ext>
            </a:extLst>
          </p:cNvPr>
          <p:cNvSpPr/>
          <p:nvPr/>
        </p:nvSpPr>
        <p:spPr>
          <a:xfrm>
            <a:off x="2699792" y="2164159"/>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顕微鏡観察</a:t>
            </a:r>
            <a:endParaRPr kumimoji="1" lang="en-US" altLang="ja-JP" dirty="0"/>
          </a:p>
        </p:txBody>
      </p:sp>
      <p:sp>
        <p:nvSpPr>
          <p:cNvPr id="11" name="正方形/長方形 10">
            <a:extLst>
              <a:ext uri="{FF2B5EF4-FFF2-40B4-BE49-F238E27FC236}">
                <a16:creationId xmlns:a16="http://schemas.microsoft.com/office/drawing/2014/main" id="{3130DE34-1955-406C-9022-2FA029BDD52D}"/>
              </a:ext>
            </a:extLst>
          </p:cNvPr>
          <p:cNvSpPr/>
          <p:nvPr/>
        </p:nvSpPr>
        <p:spPr>
          <a:xfrm>
            <a:off x="683568"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保証範囲</a:t>
            </a:r>
            <a:endParaRPr kumimoji="1" lang="en-US" altLang="ja-JP" dirty="0"/>
          </a:p>
        </p:txBody>
      </p:sp>
      <p:sp>
        <p:nvSpPr>
          <p:cNvPr id="13" name="矢印: 下 12">
            <a:extLst>
              <a:ext uri="{FF2B5EF4-FFF2-40B4-BE49-F238E27FC236}">
                <a16:creationId xmlns:a16="http://schemas.microsoft.com/office/drawing/2014/main" id="{849C4F9E-FE7A-45A1-B431-A7C572269327}"/>
              </a:ext>
            </a:extLst>
          </p:cNvPr>
          <p:cNvSpPr/>
          <p:nvPr/>
        </p:nvSpPr>
        <p:spPr>
          <a:xfrm>
            <a:off x="4139952" y="1676400"/>
            <a:ext cx="864097" cy="456456"/>
          </a:xfrm>
          <a:prstGeom prst="downArrow">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03329D62-88BB-4861-AE23-714A82143F8C}"/>
              </a:ext>
            </a:extLst>
          </p:cNvPr>
          <p:cNvCxnSpPr>
            <a:cxnSpLocks/>
            <a:stCxn id="20" idx="2"/>
            <a:endCxn id="11" idx="0"/>
          </p:cNvCxnSpPr>
          <p:nvPr/>
        </p:nvCxnSpPr>
        <p:spPr>
          <a:xfrm flipH="1">
            <a:off x="2555776" y="3929047"/>
            <a:ext cx="2016224" cy="1633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フローチャート: 判断 19">
            <a:extLst>
              <a:ext uri="{FF2B5EF4-FFF2-40B4-BE49-F238E27FC236}">
                <a16:creationId xmlns:a16="http://schemas.microsoft.com/office/drawing/2014/main" id="{8CB6EA72-0C6F-4450-9356-EE4891DEFD26}"/>
              </a:ext>
            </a:extLst>
          </p:cNvPr>
          <p:cNvSpPr/>
          <p:nvPr/>
        </p:nvSpPr>
        <p:spPr>
          <a:xfrm>
            <a:off x="3167844" y="3316399"/>
            <a:ext cx="2808312" cy="612648"/>
          </a:xfrm>
          <a:prstGeom prst="flowChartDecision">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dirty="0"/>
              <a:t>AI</a:t>
            </a:r>
            <a:r>
              <a:rPr kumimoji="1" lang="ja-JP" altLang="en-US" dirty="0"/>
              <a:t>の判定</a:t>
            </a:r>
          </a:p>
        </p:txBody>
      </p:sp>
      <p:cxnSp>
        <p:nvCxnSpPr>
          <p:cNvPr id="21" name="直線矢印コネクタ 20">
            <a:extLst>
              <a:ext uri="{FF2B5EF4-FFF2-40B4-BE49-F238E27FC236}">
                <a16:creationId xmlns:a16="http://schemas.microsoft.com/office/drawing/2014/main" id="{684294F5-B4A4-4D7B-AAC4-E61FD84F490B}"/>
              </a:ext>
            </a:extLst>
          </p:cNvPr>
          <p:cNvCxnSpPr>
            <a:cxnSpLocks/>
            <a:stCxn id="10" idx="2"/>
            <a:endCxn id="20" idx="0"/>
          </p:cNvCxnSpPr>
          <p:nvPr/>
        </p:nvCxnSpPr>
        <p:spPr>
          <a:xfrm>
            <a:off x="4572000" y="2909319"/>
            <a:ext cx="0" cy="407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B570F90-FBF5-4CFA-B1B5-9957BA4FC6C2}"/>
              </a:ext>
            </a:extLst>
          </p:cNvPr>
          <p:cNvSpPr txBox="1"/>
          <p:nvPr/>
        </p:nvSpPr>
        <p:spPr>
          <a:xfrm>
            <a:off x="2142694" y="4334098"/>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9" name="テキスト ボックス 28">
            <a:extLst>
              <a:ext uri="{FF2B5EF4-FFF2-40B4-BE49-F238E27FC236}">
                <a16:creationId xmlns:a16="http://schemas.microsoft.com/office/drawing/2014/main" id="{68E2FF63-BD34-4EE4-A363-D97514308A20}"/>
              </a:ext>
            </a:extLst>
          </p:cNvPr>
          <p:cNvSpPr txBox="1"/>
          <p:nvPr/>
        </p:nvSpPr>
        <p:spPr>
          <a:xfrm>
            <a:off x="5969260" y="3829130"/>
            <a:ext cx="1441420" cy="307777"/>
          </a:xfrm>
          <a:prstGeom prst="rect">
            <a:avLst/>
          </a:prstGeom>
          <a:noFill/>
        </p:spPr>
        <p:txBody>
          <a:bodyPr wrap="none" rtlCol="0">
            <a:spAutoFit/>
          </a:bodyPr>
          <a:lstStyle/>
          <a:p>
            <a:r>
              <a:rPr kumimoji="1" lang="ja-JP" altLang="en-US" sz="1400" dirty="0"/>
              <a:t>硫化ニッケル無</a:t>
            </a:r>
          </a:p>
        </p:txBody>
      </p:sp>
      <p:cxnSp>
        <p:nvCxnSpPr>
          <p:cNvPr id="30" name="直線矢印コネクタ 29">
            <a:extLst>
              <a:ext uri="{FF2B5EF4-FFF2-40B4-BE49-F238E27FC236}">
                <a16:creationId xmlns:a16="http://schemas.microsoft.com/office/drawing/2014/main" id="{AF47611C-86E3-4967-9A42-8A6E7902320D}"/>
              </a:ext>
            </a:extLst>
          </p:cNvPr>
          <p:cNvCxnSpPr>
            <a:cxnSpLocks/>
            <a:stCxn id="20" idx="2"/>
            <a:endCxn id="39" idx="0"/>
          </p:cNvCxnSpPr>
          <p:nvPr/>
        </p:nvCxnSpPr>
        <p:spPr>
          <a:xfrm>
            <a:off x="4572000" y="3929047"/>
            <a:ext cx="2406560" cy="427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1F7C766D-AA24-402E-BCB6-60265ED9D564}"/>
              </a:ext>
            </a:extLst>
          </p:cNvPr>
          <p:cNvSpPr/>
          <p:nvPr/>
        </p:nvSpPr>
        <p:spPr>
          <a:xfrm>
            <a:off x="5106352"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保証されない</a:t>
            </a:r>
            <a:endParaRPr kumimoji="1" lang="en-US" altLang="ja-JP" dirty="0"/>
          </a:p>
        </p:txBody>
      </p:sp>
      <p:sp>
        <p:nvSpPr>
          <p:cNvPr id="39" name="正方形/長方形 38">
            <a:extLst>
              <a:ext uri="{FF2B5EF4-FFF2-40B4-BE49-F238E27FC236}">
                <a16:creationId xmlns:a16="http://schemas.microsoft.com/office/drawing/2014/main" id="{045F9EF7-26F4-401D-BE09-362513A502AC}"/>
              </a:ext>
            </a:extLst>
          </p:cNvPr>
          <p:cNvSpPr/>
          <p:nvPr/>
        </p:nvSpPr>
        <p:spPr>
          <a:xfrm>
            <a:off x="5106352" y="4356927"/>
            <a:ext cx="3744416" cy="745160"/>
          </a:xfrm>
          <a:prstGeom prst="rect">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a:t>EPMA</a:t>
            </a:r>
            <a:r>
              <a:rPr kumimoji="1" lang="ja-JP" altLang="en-US" dirty="0"/>
              <a:t>　組成分析</a:t>
            </a:r>
            <a:endParaRPr kumimoji="1" lang="en-US" altLang="ja-JP" dirty="0"/>
          </a:p>
        </p:txBody>
      </p:sp>
      <p:cxnSp>
        <p:nvCxnSpPr>
          <p:cNvPr id="43" name="直線矢印コネクタ 42">
            <a:extLst>
              <a:ext uri="{FF2B5EF4-FFF2-40B4-BE49-F238E27FC236}">
                <a16:creationId xmlns:a16="http://schemas.microsoft.com/office/drawing/2014/main" id="{79F46E47-A76D-4AB1-87A0-31DFD0ED2C6A}"/>
              </a:ext>
            </a:extLst>
          </p:cNvPr>
          <p:cNvCxnSpPr>
            <a:cxnSpLocks/>
            <a:stCxn id="39" idx="2"/>
            <a:endCxn id="11" idx="0"/>
          </p:cNvCxnSpPr>
          <p:nvPr/>
        </p:nvCxnSpPr>
        <p:spPr>
          <a:xfrm flipH="1">
            <a:off x="2555776" y="5102087"/>
            <a:ext cx="4422784"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CB8ABC2-43A8-40DB-9B59-07F316C3A033}"/>
              </a:ext>
            </a:extLst>
          </p:cNvPr>
          <p:cNvCxnSpPr>
            <a:cxnSpLocks/>
            <a:stCxn id="39" idx="2"/>
            <a:endCxn id="34" idx="0"/>
          </p:cNvCxnSpPr>
          <p:nvPr/>
        </p:nvCxnSpPr>
        <p:spPr>
          <a:xfrm>
            <a:off x="6978560" y="5102087"/>
            <a:ext cx="0"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5139C1-8D90-4880-9E55-7A35239C727D}"/>
              </a:ext>
            </a:extLst>
          </p:cNvPr>
          <p:cNvSpPr txBox="1"/>
          <p:nvPr/>
        </p:nvSpPr>
        <p:spPr>
          <a:xfrm>
            <a:off x="7046981" y="5147692"/>
            <a:ext cx="1441420" cy="307777"/>
          </a:xfrm>
          <a:prstGeom prst="rect">
            <a:avLst/>
          </a:prstGeom>
          <a:noFill/>
        </p:spPr>
        <p:txBody>
          <a:bodyPr wrap="none" rtlCol="0">
            <a:spAutoFit/>
          </a:bodyPr>
          <a:lstStyle/>
          <a:p>
            <a:r>
              <a:rPr kumimoji="1" lang="ja-JP" altLang="en-US" sz="1400" dirty="0"/>
              <a:t>硫化ニッケル無</a:t>
            </a:r>
          </a:p>
        </p:txBody>
      </p:sp>
      <p:sp>
        <p:nvSpPr>
          <p:cNvPr id="50" name="テキスト ボックス 49">
            <a:extLst>
              <a:ext uri="{FF2B5EF4-FFF2-40B4-BE49-F238E27FC236}">
                <a16:creationId xmlns:a16="http://schemas.microsoft.com/office/drawing/2014/main" id="{0A6EFB84-58F4-483E-8AA8-D8C6DC0EE8E8}"/>
              </a:ext>
            </a:extLst>
          </p:cNvPr>
          <p:cNvSpPr txBox="1"/>
          <p:nvPr/>
        </p:nvSpPr>
        <p:spPr>
          <a:xfrm>
            <a:off x="3449538" y="5018808"/>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2" name="テキスト ボックス 21">
            <a:extLst>
              <a:ext uri="{FF2B5EF4-FFF2-40B4-BE49-F238E27FC236}">
                <a16:creationId xmlns:a16="http://schemas.microsoft.com/office/drawing/2014/main" id="{C5330215-9C5F-40FC-AC1A-8386BB0A2AF9}"/>
              </a:ext>
            </a:extLst>
          </p:cNvPr>
          <p:cNvSpPr txBox="1"/>
          <p:nvPr/>
        </p:nvSpPr>
        <p:spPr>
          <a:xfrm>
            <a:off x="103469" y="836712"/>
            <a:ext cx="8937062" cy="2254823"/>
          </a:xfrm>
          <a:prstGeom prst="rect">
            <a:avLst/>
          </a:prstGeom>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ctr"/>
            <a:r>
              <a:rPr lang="ja-JP" altLang="en-US" sz="3400" b="1" dirty="0"/>
              <a:t>保証すべき製品を保証対象外と</a:t>
            </a:r>
            <a:endParaRPr lang="en-US" altLang="ja-JP" sz="3400" b="1" dirty="0"/>
          </a:p>
          <a:p>
            <a:pPr algn="ctr"/>
            <a:r>
              <a:rPr lang="ja-JP" altLang="en-US" sz="3400" b="1" dirty="0"/>
              <a:t>誤判定してはならない</a:t>
            </a:r>
            <a:endParaRPr lang="en-US" altLang="ja-JP" sz="3400" b="1" dirty="0"/>
          </a:p>
        </p:txBody>
      </p:sp>
    </p:spTree>
    <p:extLst>
      <p:ext uri="{BB962C8B-B14F-4D97-AF65-F5344CB8AC3E}">
        <p14:creationId xmlns:p14="http://schemas.microsoft.com/office/powerpoint/2010/main" val="22843514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5DA00-03A7-48B6-BBE9-684642969057}"/>
              </a:ext>
            </a:extLst>
          </p:cNvPr>
          <p:cNvSpPr>
            <a:spLocks noGrp="1"/>
          </p:cNvSpPr>
          <p:nvPr>
            <p:ph type="title"/>
          </p:nvPr>
        </p:nvSpPr>
        <p:spPr/>
        <p:txBody>
          <a:bodyPr/>
          <a:lstStyle/>
          <a:p>
            <a:r>
              <a:rPr lang="ja-JP" altLang="en-US" dirty="0"/>
              <a:t>ＡＩ＋人間のフォロー</a:t>
            </a:r>
            <a:endParaRPr kumimoji="1" lang="ja-JP" altLang="en-US" dirty="0"/>
          </a:p>
        </p:txBody>
      </p:sp>
      <p:graphicFrame>
        <p:nvGraphicFramePr>
          <p:cNvPr id="3" name="表 2">
            <a:extLst>
              <a:ext uri="{FF2B5EF4-FFF2-40B4-BE49-F238E27FC236}">
                <a16:creationId xmlns:a16="http://schemas.microsoft.com/office/drawing/2014/main" id="{D82C9887-5BE8-4F8A-803B-186B8AF299CC}"/>
              </a:ext>
            </a:extLst>
          </p:cNvPr>
          <p:cNvGraphicFramePr>
            <a:graphicFrameLocks noGrp="1"/>
          </p:cNvGraphicFramePr>
          <p:nvPr>
            <p:extLst/>
          </p:nvPr>
        </p:nvGraphicFramePr>
        <p:xfrm>
          <a:off x="755575" y="1267742"/>
          <a:ext cx="7632849" cy="4752528"/>
        </p:xfrm>
        <a:graphic>
          <a:graphicData uri="http://schemas.openxmlformats.org/drawingml/2006/table">
            <a:tbl>
              <a:tblPr firstRow="1" bandRow="1">
                <a:tableStyleId>{5940675A-B579-460E-94D1-54222C63F5DA}</a:tableStyleId>
              </a:tblPr>
              <a:tblGrid>
                <a:gridCol w="2544283">
                  <a:extLst>
                    <a:ext uri="{9D8B030D-6E8A-4147-A177-3AD203B41FA5}">
                      <a16:colId xmlns:a16="http://schemas.microsoft.com/office/drawing/2014/main" val="3961163643"/>
                    </a:ext>
                  </a:extLst>
                </a:gridCol>
                <a:gridCol w="2544283">
                  <a:extLst>
                    <a:ext uri="{9D8B030D-6E8A-4147-A177-3AD203B41FA5}">
                      <a16:colId xmlns:a16="http://schemas.microsoft.com/office/drawing/2014/main" val="286957275"/>
                    </a:ext>
                  </a:extLst>
                </a:gridCol>
                <a:gridCol w="2544283">
                  <a:extLst>
                    <a:ext uri="{9D8B030D-6E8A-4147-A177-3AD203B41FA5}">
                      <a16:colId xmlns:a16="http://schemas.microsoft.com/office/drawing/2014/main" val="3559812275"/>
                    </a:ext>
                  </a:extLst>
                </a:gridCol>
              </a:tblGrid>
              <a:tr h="1584176">
                <a:tc>
                  <a:txBody>
                    <a:bodyPr/>
                    <a:lstStyle/>
                    <a:p>
                      <a:pPr algn="ctr"/>
                      <a:endParaRPr kumimoji="1" lang="ja-JP" altLang="en-US" dirty="0"/>
                    </a:p>
                  </a:txBody>
                  <a:tcPr anchor="ctr"/>
                </a:tc>
                <a:tc>
                  <a:txBody>
                    <a:bodyPr/>
                    <a:lstStyle/>
                    <a:p>
                      <a:pPr algn="ctr"/>
                      <a:r>
                        <a:rPr kumimoji="1" lang="ja-JP" altLang="en-US" dirty="0"/>
                        <a:t>硫化ニッケル有</a:t>
                      </a:r>
                      <a:endParaRPr kumimoji="1" lang="en-US" altLang="ja-JP" dirty="0"/>
                    </a:p>
                    <a:p>
                      <a:pPr algn="ctr"/>
                      <a:r>
                        <a:rPr kumimoji="1" lang="ja-JP" altLang="en-US" sz="1200" dirty="0"/>
                        <a:t>（破損片の</a:t>
                      </a:r>
                      <a:r>
                        <a:rPr kumimoji="1" lang="en-US" altLang="ja-JP" sz="1200" dirty="0"/>
                        <a:t>95%</a:t>
                      </a:r>
                      <a:r>
                        <a:rPr kumimoji="1" lang="ja-JP" altLang="en-US" sz="1400" dirty="0"/>
                        <a:t>）</a:t>
                      </a:r>
                      <a:endParaRPr kumimoji="1" lang="en-US" altLang="ja-JP" sz="1400" dirty="0"/>
                    </a:p>
                  </a:txBody>
                  <a:tcPr anchor="ctr"/>
                </a:tc>
                <a:tc>
                  <a:txBody>
                    <a:bodyPr/>
                    <a:lstStyle/>
                    <a:p>
                      <a:pPr algn="ctr"/>
                      <a:r>
                        <a:rPr kumimoji="1" lang="ja-JP" altLang="en-US" dirty="0"/>
                        <a:t>硫化ニッケル無</a:t>
                      </a:r>
                      <a:endParaRPr kumimoji="1" lang="en-US" altLang="ja-JP" dirty="0"/>
                    </a:p>
                    <a:p>
                      <a:pPr algn="ctr"/>
                      <a:r>
                        <a:rPr kumimoji="1" lang="ja-JP" altLang="en-US" sz="1400" dirty="0"/>
                        <a:t>（破損片の</a:t>
                      </a:r>
                      <a:r>
                        <a:rPr kumimoji="1" lang="en-US" altLang="ja-JP" sz="1400" dirty="0"/>
                        <a:t>5%</a:t>
                      </a:r>
                      <a:r>
                        <a:rPr kumimoji="1" lang="ja-JP" altLang="en-US" sz="1600" dirty="0"/>
                        <a:t>）</a:t>
                      </a:r>
                      <a:endParaRPr kumimoji="1" lang="en-US" altLang="ja-JP" sz="1600" dirty="0"/>
                    </a:p>
                  </a:txBody>
                  <a:tcPr anchor="ctr"/>
                </a:tc>
                <a:extLst>
                  <a:ext uri="{0D108BD9-81ED-4DB2-BD59-A6C34878D82A}">
                    <a16:rowId xmlns:a16="http://schemas.microsoft.com/office/drawing/2014/main" val="1757669873"/>
                  </a:ext>
                </a:extLst>
              </a:tr>
              <a:tr h="1584176">
                <a:tc>
                  <a:txBody>
                    <a:bodyPr/>
                    <a:lstStyle/>
                    <a:p>
                      <a:pPr algn="ctr"/>
                      <a:r>
                        <a:rPr kumimoji="1" lang="en-US" altLang="ja-JP" dirty="0"/>
                        <a:t>AI</a:t>
                      </a:r>
                      <a:r>
                        <a:rPr kumimoji="1" lang="ja-JP" altLang="en-US" dirty="0"/>
                        <a:t>判定</a:t>
                      </a:r>
                      <a:endParaRPr kumimoji="1" lang="en-US" altLang="ja-JP" dirty="0"/>
                    </a:p>
                    <a:p>
                      <a:pPr algn="ctr"/>
                      <a:r>
                        <a:rPr kumimoji="1" lang="ja-JP" altLang="en-US" dirty="0"/>
                        <a:t>硫化ニッケル有</a:t>
                      </a:r>
                    </a:p>
                  </a:txBody>
                  <a:tcPr anchor="ctr"/>
                </a:tc>
                <a:tc>
                  <a:txBody>
                    <a:bodyPr/>
                    <a:lstStyle/>
                    <a:p>
                      <a:pPr algn="l"/>
                      <a:r>
                        <a:rPr kumimoji="1" lang="ja-JP" altLang="en-US" dirty="0"/>
                        <a:t>顧客：保証</a:t>
                      </a:r>
                      <a:endParaRPr kumimoji="1" lang="en-US" altLang="ja-JP" dirty="0"/>
                    </a:p>
                    <a:p>
                      <a:pPr algn="l"/>
                      <a:r>
                        <a:rPr kumimoji="1" lang="ja-JP" altLang="en-US" dirty="0"/>
                        <a:t>当社：工数削減</a:t>
                      </a:r>
                    </a:p>
                  </a:txBody>
                  <a:tcPr anchor="ctr"/>
                </a:tc>
                <a:tc>
                  <a:txBody>
                    <a:bodyPr/>
                    <a:lstStyle/>
                    <a:p>
                      <a:pPr algn="l"/>
                      <a:r>
                        <a:rPr kumimoji="1" lang="ja-JP" altLang="en-US" dirty="0"/>
                        <a:t>顧客：ラッキー</a:t>
                      </a:r>
                      <a:endParaRPr kumimoji="1" lang="en-US" altLang="ja-JP" dirty="0"/>
                    </a:p>
                    <a:p>
                      <a:pPr algn="l"/>
                      <a:r>
                        <a:rPr kumimoji="1" lang="ja-JP" altLang="en-US" dirty="0"/>
                        <a:t>当社：工数削減</a:t>
                      </a:r>
                      <a:endParaRPr kumimoji="1" lang="en-US" altLang="ja-JP" dirty="0"/>
                    </a:p>
                    <a:p>
                      <a:pPr algn="l"/>
                      <a:r>
                        <a:rPr kumimoji="1" lang="ja-JP" altLang="en-US" dirty="0"/>
                        <a:t>　　　</a:t>
                      </a:r>
                      <a:r>
                        <a:rPr kumimoji="1" lang="ja-JP" altLang="en-US" b="1" dirty="0">
                          <a:solidFill>
                            <a:srgbClr val="FF0000"/>
                          </a:solidFill>
                        </a:rPr>
                        <a:t>誤保証</a:t>
                      </a:r>
                    </a:p>
                  </a:txBody>
                  <a:tcPr anchor="ctr"/>
                </a:tc>
                <a:extLst>
                  <a:ext uri="{0D108BD9-81ED-4DB2-BD59-A6C34878D82A}">
                    <a16:rowId xmlns:a16="http://schemas.microsoft.com/office/drawing/2014/main" val="2718684455"/>
                  </a:ext>
                </a:extLst>
              </a:tr>
              <a:tr h="1584176">
                <a:tc>
                  <a:txBody>
                    <a:bodyPr/>
                    <a:lstStyle/>
                    <a:p>
                      <a:pPr algn="ctr"/>
                      <a:r>
                        <a:rPr kumimoji="1" lang="en-US" altLang="ja-JP" dirty="0"/>
                        <a:t>AI</a:t>
                      </a:r>
                      <a:r>
                        <a:rPr kumimoji="1" lang="ja-JP" altLang="en-US" dirty="0"/>
                        <a:t>判定</a:t>
                      </a:r>
                      <a:endParaRPr kumimoji="1" lang="en-US" altLang="ja-JP" dirty="0"/>
                    </a:p>
                    <a:p>
                      <a:pPr algn="ctr"/>
                      <a:r>
                        <a:rPr kumimoji="1" lang="ja-JP" altLang="en-US" dirty="0"/>
                        <a:t>硫化ニッケル無</a:t>
                      </a:r>
                    </a:p>
                  </a:txBody>
                  <a:tcPr anchor="ctr"/>
                </a:tc>
                <a:tc>
                  <a:txBody>
                    <a:bodyPr/>
                    <a:lstStyle/>
                    <a:p>
                      <a:pPr algn="l"/>
                      <a:endParaRPr kumimoji="1" lang="ja-JP" altLang="en-US" b="1" dirty="0">
                        <a:solidFill>
                          <a:srgbClr val="FF0000"/>
                        </a:solidFill>
                      </a:endParaRPr>
                    </a:p>
                  </a:txBody>
                  <a:tcPr anchor="ctr">
                    <a:solidFill>
                      <a:schemeClr val="bg1">
                        <a:lumMod val="75000"/>
                      </a:schemeClr>
                    </a:solidFill>
                  </a:tcPr>
                </a:tc>
                <a:tc>
                  <a:txBody>
                    <a:bodyPr/>
                    <a:lstStyle/>
                    <a:p>
                      <a:pPr algn="l"/>
                      <a:r>
                        <a:rPr kumimoji="1" lang="ja-JP" altLang="en-US" dirty="0"/>
                        <a:t>顧客：納得</a:t>
                      </a:r>
                      <a:endParaRPr kumimoji="1" lang="en-US" altLang="ja-JP" dirty="0"/>
                    </a:p>
                    <a:p>
                      <a:pPr algn="l"/>
                      <a:r>
                        <a:rPr kumimoji="1" lang="ja-JP" altLang="en-US" dirty="0"/>
                        <a:t>当社：確実な分析</a:t>
                      </a:r>
                    </a:p>
                  </a:txBody>
                  <a:tcPr anchor="ctr"/>
                </a:tc>
                <a:extLst>
                  <a:ext uri="{0D108BD9-81ED-4DB2-BD59-A6C34878D82A}">
                    <a16:rowId xmlns:a16="http://schemas.microsoft.com/office/drawing/2014/main" val="1692806821"/>
                  </a:ext>
                </a:extLst>
              </a:tr>
            </a:tbl>
          </a:graphicData>
        </a:graphic>
      </p:graphicFrame>
      <p:sp>
        <p:nvSpPr>
          <p:cNvPr id="6" name="テキスト ボックス 5">
            <a:extLst>
              <a:ext uri="{FF2B5EF4-FFF2-40B4-BE49-F238E27FC236}">
                <a16:creationId xmlns:a16="http://schemas.microsoft.com/office/drawing/2014/main" id="{8928CE72-BC4C-4E6D-949B-2EA248366BC7}"/>
              </a:ext>
            </a:extLst>
          </p:cNvPr>
          <p:cNvSpPr txBox="1"/>
          <p:nvPr/>
        </p:nvSpPr>
        <p:spPr>
          <a:xfrm>
            <a:off x="7830258" y="5196824"/>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7" name="テキスト ボックス 6">
            <a:extLst>
              <a:ext uri="{FF2B5EF4-FFF2-40B4-BE49-F238E27FC236}">
                <a16:creationId xmlns:a16="http://schemas.microsoft.com/office/drawing/2014/main" id="{AB497B13-56C3-4891-BD55-756180CB5716}"/>
              </a:ext>
            </a:extLst>
          </p:cNvPr>
          <p:cNvSpPr txBox="1"/>
          <p:nvPr/>
        </p:nvSpPr>
        <p:spPr>
          <a:xfrm>
            <a:off x="5076055" y="3315324"/>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8" name="テキスト ボックス 7">
            <a:extLst>
              <a:ext uri="{FF2B5EF4-FFF2-40B4-BE49-F238E27FC236}">
                <a16:creationId xmlns:a16="http://schemas.microsoft.com/office/drawing/2014/main" id="{7541E94C-8AF9-4BCE-B08C-91BA4C68AE98}"/>
              </a:ext>
            </a:extLst>
          </p:cNvPr>
          <p:cNvSpPr txBox="1"/>
          <p:nvPr/>
        </p:nvSpPr>
        <p:spPr>
          <a:xfrm>
            <a:off x="5068664" y="3615660"/>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3" name="テキスト ボックス 12">
            <a:extLst>
              <a:ext uri="{FF2B5EF4-FFF2-40B4-BE49-F238E27FC236}">
                <a16:creationId xmlns:a16="http://schemas.microsoft.com/office/drawing/2014/main" id="{476EA5CE-C1CB-420D-8C26-CD6668AEEB11}"/>
              </a:ext>
            </a:extLst>
          </p:cNvPr>
          <p:cNvSpPr txBox="1"/>
          <p:nvPr/>
        </p:nvSpPr>
        <p:spPr>
          <a:xfrm>
            <a:off x="7713238" y="3139950"/>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4" name="テキスト ボックス 13">
            <a:extLst>
              <a:ext uri="{FF2B5EF4-FFF2-40B4-BE49-F238E27FC236}">
                <a16:creationId xmlns:a16="http://schemas.microsoft.com/office/drawing/2014/main" id="{1B2DB46A-0C91-40D1-BA1A-C741A17A14F8}"/>
              </a:ext>
            </a:extLst>
          </p:cNvPr>
          <p:cNvSpPr txBox="1"/>
          <p:nvPr/>
        </p:nvSpPr>
        <p:spPr>
          <a:xfrm>
            <a:off x="7713238" y="3427982"/>
            <a:ext cx="558166" cy="369332"/>
          </a:xfrm>
          <a:prstGeom prst="rect">
            <a:avLst/>
          </a:prstGeom>
          <a:noFill/>
        </p:spPr>
        <p:txBody>
          <a:bodyPr wrap="non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15" name="テキスト ボックス 14">
            <a:extLst>
              <a:ext uri="{FF2B5EF4-FFF2-40B4-BE49-F238E27FC236}">
                <a16:creationId xmlns:a16="http://schemas.microsoft.com/office/drawing/2014/main" id="{77E11E17-8C8A-4591-88B1-777F813C1C52}"/>
              </a:ext>
            </a:extLst>
          </p:cNvPr>
          <p:cNvSpPr txBox="1"/>
          <p:nvPr/>
        </p:nvSpPr>
        <p:spPr>
          <a:xfrm>
            <a:off x="7713238" y="3716014"/>
            <a:ext cx="675185" cy="369332"/>
          </a:xfrm>
          <a:prstGeom prst="rect">
            <a:avLst/>
          </a:prstGeom>
          <a:noFill/>
        </p:spPr>
        <p:txBody>
          <a:bodyPr wrap="none" rtlCol="0">
            <a:spAutoFit/>
          </a:bodyPr>
          <a:lstStyle/>
          <a:p>
            <a:r>
              <a:rPr kumimoji="1" lang="en-US" altLang="ja-JP" dirty="0">
                <a:solidFill>
                  <a:srgbClr val="FF0000"/>
                </a:solidFill>
                <a:latin typeface="HGS創英角ﾎﾟｯﾌﾟ体" panose="040B0A00000000000000" pitchFamily="50" charset="-128"/>
                <a:ea typeface="HGS創英角ﾎﾟｯﾌﾟ体" panose="040B0A00000000000000" pitchFamily="50" charset="-128"/>
              </a:rPr>
              <a:t>Lose</a:t>
            </a:r>
            <a:endParaRPr kumimoji="1" lang="ja-JP" altLang="en-US"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6" name="テキスト ボックス 15">
            <a:extLst>
              <a:ext uri="{FF2B5EF4-FFF2-40B4-BE49-F238E27FC236}">
                <a16:creationId xmlns:a16="http://schemas.microsoft.com/office/drawing/2014/main" id="{57601614-9512-4BF7-902C-ADE46DBC178B}"/>
              </a:ext>
            </a:extLst>
          </p:cNvPr>
          <p:cNvSpPr txBox="1"/>
          <p:nvPr/>
        </p:nvSpPr>
        <p:spPr>
          <a:xfrm>
            <a:off x="7812360" y="4846298"/>
            <a:ext cx="558166" cy="369332"/>
          </a:xfrm>
          <a:prstGeom prst="rect">
            <a:avLst/>
          </a:prstGeom>
          <a:noFill/>
        </p:spPr>
        <p:txBody>
          <a:bodyPr wrap="square" rtlCol="0">
            <a:spAutoFit/>
          </a:bodyPr>
          <a:lstStyle/>
          <a:p>
            <a:r>
              <a:rPr kumimoji="1" lang="en-US" altLang="ja-JP" dirty="0">
                <a:solidFill>
                  <a:srgbClr val="00B050"/>
                </a:solidFill>
                <a:latin typeface="HGS創英角ﾎﾟｯﾌﾟ体" panose="040B0A00000000000000" pitchFamily="50" charset="-128"/>
                <a:ea typeface="HGS創英角ﾎﾟｯﾌﾟ体" panose="040B0A00000000000000" pitchFamily="50" charset="-128"/>
              </a:rPr>
              <a:t>Win</a:t>
            </a:r>
            <a:endParaRPr kumimoji="1" lang="ja-JP" altLang="en-US" dirty="0">
              <a:solidFill>
                <a:srgbClr val="00B050"/>
              </a:solidFill>
              <a:latin typeface="HGS創英角ﾎﾟｯﾌﾟ体" panose="040B0A00000000000000" pitchFamily="50" charset="-128"/>
              <a:ea typeface="HGS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6D337D6A-409E-47BD-A32B-F502285A02C0}"/>
              </a:ext>
            </a:extLst>
          </p:cNvPr>
          <p:cNvSpPr txBox="1"/>
          <p:nvPr/>
        </p:nvSpPr>
        <p:spPr>
          <a:xfrm>
            <a:off x="2267744" y="6190168"/>
            <a:ext cx="4774064" cy="523220"/>
          </a:xfrm>
          <a:prstGeom prst="rect">
            <a:avLst/>
          </a:prstGeom>
          <a:noFill/>
        </p:spPr>
        <p:txBody>
          <a:bodyPr wrap="none" rtlCol="0">
            <a:spAutoFit/>
          </a:bodyPr>
          <a:lstStyle/>
          <a:p>
            <a:r>
              <a:rPr kumimoji="1" lang="ja-JP" altLang="en-US" sz="2800" dirty="0"/>
              <a:t>ほぼすべて</a:t>
            </a:r>
            <a:r>
              <a:rPr lang="en-US" altLang="ja-JP" sz="2800" dirty="0"/>
              <a:t>Win-Win</a:t>
            </a:r>
            <a:r>
              <a:rPr lang="ja-JP" altLang="en-US" sz="2800" dirty="0"/>
              <a:t>の関係に</a:t>
            </a:r>
            <a:endParaRPr kumimoji="1" lang="ja-JP" altLang="en-US" sz="2800" dirty="0"/>
          </a:p>
        </p:txBody>
      </p:sp>
      <p:sp>
        <p:nvSpPr>
          <p:cNvPr id="21" name="テキスト ボックス 20">
            <a:extLst>
              <a:ext uri="{FF2B5EF4-FFF2-40B4-BE49-F238E27FC236}">
                <a16:creationId xmlns:a16="http://schemas.microsoft.com/office/drawing/2014/main" id="{5E678562-9A78-4658-B573-914577810B3C}"/>
              </a:ext>
            </a:extLst>
          </p:cNvPr>
          <p:cNvSpPr txBox="1"/>
          <p:nvPr/>
        </p:nvSpPr>
        <p:spPr>
          <a:xfrm>
            <a:off x="6560348" y="4499828"/>
            <a:ext cx="11079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組成分析</a:t>
            </a:r>
          </a:p>
        </p:txBody>
      </p:sp>
      <p:sp>
        <p:nvSpPr>
          <p:cNvPr id="22" name="矢印: 右 21">
            <a:extLst>
              <a:ext uri="{FF2B5EF4-FFF2-40B4-BE49-F238E27FC236}">
                <a16:creationId xmlns:a16="http://schemas.microsoft.com/office/drawing/2014/main" id="{98B1BBA5-01A2-4E88-B5E3-70671652435C}"/>
              </a:ext>
            </a:extLst>
          </p:cNvPr>
          <p:cNvSpPr/>
          <p:nvPr/>
        </p:nvSpPr>
        <p:spPr>
          <a:xfrm>
            <a:off x="5454201" y="4973314"/>
            <a:ext cx="360040" cy="484632"/>
          </a:xfrm>
          <a:prstGeom prst="right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C44019F-D5AC-4263-B1B5-128B5CAAA108}"/>
              </a:ext>
            </a:extLst>
          </p:cNvPr>
          <p:cNvSpPr/>
          <p:nvPr/>
        </p:nvSpPr>
        <p:spPr>
          <a:xfrm rot="16200000">
            <a:off x="4365688" y="4257512"/>
            <a:ext cx="360040" cy="484632"/>
          </a:xfrm>
          <a:prstGeom prst="right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348352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EDB02-9C09-4D8D-BF64-2BA55B67BD25}"/>
              </a:ext>
            </a:extLst>
          </p:cNvPr>
          <p:cNvSpPr>
            <a:spLocks noGrp="1"/>
          </p:cNvSpPr>
          <p:nvPr>
            <p:ph type="title"/>
          </p:nvPr>
        </p:nvSpPr>
        <p:spPr/>
        <p:txBody>
          <a:bodyPr/>
          <a:lstStyle/>
          <a:p>
            <a:endParaRPr kumimoji="1" lang="ja-JP" altLang="en-US" dirty="0"/>
          </a:p>
        </p:txBody>
      </p:sp>
      <p:sp>
        <p:nvSpPr>
          <p:cNvPr id="6" name="テキスト ボックス 5">
            <a:extLst>
              <a:ext uri="{FF2B5EF4-FFF2-40B4-BE49-F238E27FC236}">
                <a16:creationId xmlns:a16="http://schemas.microsoft.com/office/drawing/2014/main" id="{5DF6DA66-8D87-4967-92D8-80C08FD7784B}"/>
              </a:ext>
            </a:extLst>
          </p:cNvPr>
          <p:cNvSpPr txBox="1"/>
          <p:nvPr/>
        </p:nvSpPr>
        <p:spPr>
          <a:xfrm>
            <a:off x="343920" y="2967335"/>
            <a:ext cx="8456161" cy="923330"/>
          </a:xfrm>
          <a:prstGeom prst="rect">
            <a:avLst/>
          </a:prstGeom>
          <a:noFill/>
        </p:spPr>
        <p:txBody>
          <a:bodyPr wrap="none" rtlCol="0">
            <a:spAutoFit/>
          </a:bodyPr>
          <a:lstStyle/>
          <a:p>
            <a:r>
              <a:rPr kumimoji="1" lang="en-US" altLang="ja-JP" sz="5400" dirty="0">
                <a:solidFill>
                  <a:srgbClr val="00B050"/>
                </a:solidFill>
              </a:rPr>
              <a:t>AI</a:t>
            </a:r>
            <a:r>
              <a:rPr kumimoji="1" lang="ja-JP" altLang="en-US" sz="5400" dirty="0"/>
              <a:t>の失敗を</a:t>
            </a:r>
            <a:r>
              <a:rPr kumimoji="1" lang="ja-JP" altLang="en-US" sz="5400" dirty="0">
                <a:solidFill>
                  <a:srgbClr val="0070C0"/>
                </a:solidFill>
              </a:rPr>
              <a:t>人間</a:t>
            </a:r>
            <a:r>
              <a:rPr kumimoji="1" lang="ja-JP" altLang="en-US" sz="5400" dirty="0"/>
              <a:t>がフォロー</a:t>
            </a:r>
          </a:p>
        </p:txBody>
      </p:sp>
    </p:spTree>
    <p:extLst>
      <p:ext uri="{BB962C8B-B14F-4D97-AF65-F5344CB8AC3E}">
        <p14:creationId xmlns:p14="http://schemas.microsoft.com/office/powerpoint/2010/main" val="1067732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97F7F7-E0D8-4C2C-85BA-6BD353128996}"/>
              </a:ext>
            </a:extLst>
          </p:cNvPr>
          <p:cNvSpPr>
            <a:spLocks noGrp="1"/>
          </p:cNvSpPr>
          <p:nvPr>
            <p:ph type="title"/>
          </p:nvPr>
        </p:nvSpPr>
        <p:spPr/>
        <p:txBody>
          <a:bodyPr/>
          <a:lstStyle/>
          <a:p>
            <a:endParaRPr kumimoji="1" lang="ja-JP" altLang="en-US"/>
          </a:p>
        </p:txBody>
      </p:sp>
      <p:pic>
        <p:nvPicPr>
          <p:cNvPr id="2050" name="Picture 2" descr="https://jpn.nec.com/bi/sas/img/sas_va_model01.png">
            <a:extLst>
              <a:ext uri="{FF2B5EF4-FFF2-40B4-BE49-F238E27FC236}">
                <a16:creationId xmlns:a16="http://schemas.microsoft.com/office/drawing/2014/main" id="{9CD06556-61D2-4FE5-990A-6667A3FE5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08353"/>
            <a:ext cx="7416824" cy="4656117"/>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7A8D6B4-41E0-4FC0-8392-094F01AF3B5A}"/>
              </a:ext>
            </a:extLst>
          </p:cNvPr>
          <p:cNvSpPr/>
          <p:nvPr/>
        </p:nvSpPr>
        <p:spPr>
          <a:xfrm>
            <a:off x="2645831" y="5424785"/>
            <a:ext cx="3852337" cy="369332"/>
          </a:xfrm>
          <a:prstGeom prst="rect">
            <a:avLst/>
          </a:prstGeom>
        </p:spPr>
        <p:txBody>
          <a:bodyPr wrap="none">
            <a:spAutoFit/>
          </a:bodyPr>
          <a:lstStyle/>
          <a:p>
            <a:r>
              <a:rPr lang="ja-JP" altLang="en-US" dirty="0"/>
              <a:t>https://jpn.nec.com/bi/sas/price.html</a:t>
            </a:r>
          </a:p>
        </p:txBody>
      </p:sp>
      <p:sp>
        <p:nvSpPr>
          <p:cNvPr id="4" name="正方形/長方形 3">
            <a:extLst>
              <a:ext uri="{FF2B5EF4-FFF2-40B4-BE49-F238E27FC236}">
                <a16:creationId xmlns:a16="http://schemas.microsoft.com/office/drawing/2014/main" id="{E2CA6604-EB4A-4F5B-81B7-4B0A6A63E01D}"/>
              </a:ext>
            </a:extLst>
          </p:cNvPr>
          <p:cNvSpPr/>
          <p:nvPr/>
        </p:nvSpPr>
        <p:spPr>
          <a:xfrm>
            <a:off x="899592" y="5984665"/>
            <a:ext cx="7272808" cy="369332"/>
          </a:xfrm>
          <a:prstGeom prst="rect">
            <a:avLst/>
          </a:prstGeom>
        </p:spPr>
        <p:txBody>
          <a:bodyPr wrap="square">
            <a:spAutoFit/>
          </a:bodyPr>
          <a:lstStyle/>
          <a:p>
            <a:r>
              <a:rPr lang="ja-JP" altLang="en-US" dirty="0">
                <a:solidFill>
                  <a:srgbClr val="333333"/>
                </a:solidFill>
                <a:latin typeface="メイリオ" panose="020B0604030504040204" pitchFamily="50" charset="-128"/>
                <a:ea typeface="メイリオ" panose="020B0604030504040204" pitchFamily="50" charset="-128"/>
              </a:rPr>
              <a:t>価格は、</a:t>
            </a:r>
            <a:r>
              <a:rPr lang="en-US" altLang="ja-JP" dirty="0">
                <a:solidFill>
                  <a:srgbClr val="333333"/>
                </a:solidFill>
                <a:latin typeface="メイリオ" panose="020B0604030504040204" pitchFamily="50" charset="-128"/>
                <a:ea typeface="メイリオ" panose="020B0604030504040204" pitchFamily="50" charset="-128"/>
              </a:rPr>
              <a:t>8</a:t>
            </a:r>
            <a:r>
              <a:rPr lang="ja-JP" altLang="en-US" dirty="0">
                <a:solidFill>
                  <a:srgbClr val="333333"/>
                </a:solidFill>
                <a:latin typeface="メイリオ" panose="020B0604030504040204" pitchFamily="50" charset="-128"/>
                <a:ea typeface="メイリオ" panose="020B0604030504040204" pitchFamily="50" charset="-128"/>
              </a:rPr>
              <a:t>ブレードの最小構成で</a:t>
            </a:r>
            <a:r>
              <a:rPr lang="en-US" altLang="ja-JP" dirty="0">
                <a:solidFill>
                  <a:srgbClr val="333333"/>
                </a:solidFill>
                <a:latin typeface="メイリオ" panose="020B0604030504040204" pitchFamily="50" charset="-128"/>
                <a:ea typeface="メイリオ" panose="020B0604030504040204" pitchFamily="50" charset="-128"/>
              </a:rPr>
              <a:t>2000</a:t>
            </a:r>
            <a:r>
              <a:rPr lang="ja-JP" altLang="en-US" dirty="0">
                <a:solidFill>
                  <a:srgbClr val="333333"/>
                </a:solidFill>
                <a:latin typeface="メイリオ" panose="020B0604030504040204" pitchFamily="50" charset="-128"/>
                <a:ea typeface="メイリオ" panose="020B0604030504040204" pitchFamily="50" charset="-128"/>
              </a:rPr>
              <a:t>万円から</a:t>
            </a:r>
            <a:endParaRPr lang="ja-JP" altLang="en-US" dirty="0"/>
          </a:p>
        </p:txBody>
      </p:sp>
      <p:sp>
        <p:nvSpPr>
          <p:cNvPr id="5" name="正方形/長方形 4">
            <a:extLst>
              <a:ext uri="{FF2B5EF4-FFF2-40B4-BE49-F238E27FC236}">
                <a16:creationId xmlns:a16="http://schemas.microsoft.com/office/drawing/2014/main" id="{94097FEF-1FC5-49F7-8D1E-3EC458FA3DF4}"/>
              </a:ext>
            </a:extLst>
          </p:cNvPr>
          <p:cNvSpPr/>
          <p:nvPr/>
        </p:nvSpPr>
        <p:spPr>
          <a:xfrm>
            <a:off x="971600" y="6279703"/>
            <a:ext cx="8523947" cy="369332"/>
          </a:xfrm>
          <a:prstGeom prst="rect">
            <a:avLst/>
          </a:prstGeom>
        </p:spPr>
        <p:txBody>
          <a:bodyPr wrap="square">
            <a:spAutoFit/>
          </a:bodyPr>
          <a:lstStyle/>
          <a:p>
            <a:r>
              <a:rPr lang="ja-JP" altLang="en-US" dirty="0"/>
              <a:t>https://cloud.watch.impress.co.jp/docs/news/534455.html</a:t>
            </a:r>
          </a:p>
        </p:txBody>
      </p:sp>
    </p:spTree>
    <p:extLst>
      <p:ext uri="{BB962C8B-B14F-4D97-AF65-F5344CB8AC3E}">
        <p14:creationId xmlns:p14="http://schemas.microsoft.com/office/powerpoint/2010/main" val="1729380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0A88A3-62CC-4779-8FED-E1336651A1E9}"/>
              </a:ext>
            </a:extLst>
          </p:cNvPr>
          <p:cNvSpPr>
            <a:spLocks noGrp="1"/>
          </p:cNvSpPr>
          <p:nvPr>
            <p:ph type="title"/>
          </p:nvPr>
        </p:nvSpPr>
        <p:spPr/>
        <p:txBody>
          <a:bodyPr/>
          <a:lstStyle/>
          <a:p>
            <a:r>
              <a:rPr kumimoji="1" lang="ja-JP" altLang="en-US" b="1" dirty="0">
                <a:solidFill>
                  <a:srgbClr val="FF0000"/>
                </a:solidFill>
              </a:rPr>
              <a:t>誤解を招く</a:t>
            </a:r>
            <a:r>
              <a:rPr kumimoji="1" lang="ja-JP" altLang="en-US" dirty="0"/>
              <a:t>機械学習の説明</a:t>
            </a:r>
          </a:p>
        </p:txBody>
      </p:sp>
      <p:pic>
        <p:nvPicPr>
          <p:cNvPr id="4" name="図 3">
            <a:extLst>
              <a:ext uri="{FF2B5EF4-FFF2-40B4-BE49-F238E27FC236}">
                <a16:creationId xmlns:a16="http://schemas.microsoft.com/office/drawing/2014/main" id="{077C7502-6A62-4AC3-9C44-09A52317A584}"/>
              </a:ext>
            </a:extLst>
          </p:cNvPr>
          <p:cNvPicPr>
            <a:picLocks noChangeAspect="1"/>
          </p:cNvPicPr>
          <p:nvPr/>
        </p:nvPicPr>
        <p:blipFill>
          <a:blip r:embed="rId3"/>
          <a:stretch>
            <a:fillRect/>
          </a:stretch>
        </p:blipFill>
        <p:spPr>
          <a:xfrm>
            <a:off x="136434" y="817459"/>
            <a:ext cx="8898131" cy="3024336"/>
          </a:xfrm>
          <a:prstGeom prst="rect">
            <a:avLst/>
          </a:prstGeom>
        </p:spPr>
      </p:pic>
      <p:sp>
        <p:nvSpPr>
          <p:cNvPr id="3" name="テキスト ボックス 2">
            <a:extLst>
              <a:ext uri="{FF2B5EF4-FFF2-40B4-BE49-F238E27FC236}">
                <a16:creationId xmlns:a16="http://schemas.microsoft.com/office/drawing/2014/main" id="{FE90228D-0F33-4A9E-91F2-7C1042A68C1D}"/>
              </a:ext>
            </a:extLst>
          </p:cNvPr>
          <p:cNvSpPr txBox="1"/>
          <p:nvPr/>
        </p:nvSpPr>
        <p:spPr>
          <a:xfrm>
            <a:off x="107504" y="3044589"/>
            <a:ext cx="889813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800" dirty="0">
                <a:latin typeface="HGPｺﾞｼｯｸM" panose="020B0600000000000000" pitchFamily="50" charset="-128"/>
                <a:ea typeface="HGPｺﾞｼｯｸM" panose="020B0600000000000000" pitchFamily="50" charset="-128"/>
              </a:rPr>
              <a:t>機械学習ではデータから反復的に「学習」するため、</a:t>
            </a:r>
            <a:endParaRPr kumimoji="1" lang="en-US" altLang="ja-JP" sz="2800" dirty="0">
              <a:latin typeface="HGPｺﾞｼｯｸM" panose="020B0600000000000000" pitchFamily="50" charset="-128"/>
              <a:ea typeface="HGPｺﾞｼｯｸM" panose="020B0600000000000000" pitchFamily="50" charset="-128"/>
            </a:endParaRPr>
          </a:p>
          <a:p>
            <a:pPr algn="ctr"/>
            <a:r>
              <a:rPr lang="ja-JP" altLang="en-US" sz="2800" dirty="0">
                <a:latin typeface="HGPｺﾞｼｯｸM" panose="020B0600000000000000" pitchFamily="50" charset="-128"/>
                <a:ea typeface="HGPｺﾞｼｯｸM" panose="020B0600000000000000" pitchFamily="50" charset="-128"/>
              </a:rPr>
              <a:t>コンピューターが自律的にデータから洞察を導く</a:t>
            </a:r>
            <a:endParaRPr kumimoji="1" lang="ja-JP" altLang="en-US" sz="2800" dirty="0">
              <a:latin typeface="HGPｺﾞｼｯｸM" panose="020B0600000000000000" pitchFamily="50" charset="-128"/>
              <a:ea typeface="HGPｺﾞｼｯｸM" panose="020B0600000000000000" pitchFamily="50" charset="-128"/>
            </a:endParaRPr>
          </a:p>
        </p:txBody>
      </p:sp>
      <p:sp>
        <p:nvSpPr>
          <p:cNvPr id="5" name="正方形/長方形 4">
            <a:extLst>
              <a:ext uri="{FF2B5EF4-FFF2-40B4-BE49-F238E27FC236}">
                <a16:creationId xmlns:a16="http://schemas.microsoft.com/office/drawing/2014/main" id="{CAC9B0C6-F5C4-41C9-8BB5-A319CA155578}"/>
              </a:ext>
            </a:extLst>
          </p:cNvPr>
          <p:cNvSpPr/>
          <p:nvPr/>
        </p:nvSpPr>
        <p:spPr>
          <a:xfrm>
            <a:off x="294262" y="6551766"/>
            <a:ext cx="7704856" cy="261610"/>
          </a:xfrm>
          <a:prstGeom prst="rect">
            <a:avLst/>
          </a:prstGeom>
        </p:spPr>
        <p:txBody>
          <a:bodyPr wrap="square">
            <a:spAutoFit/>
          </a:bodyPr>
          <a:lstStyle/>
          <a:p>
            <a:r>
              <a:rPr lang="ja-JP" altLang="en-US" sz="1100" dirty="0"/>
              <a:t>https://www.sas.com/ja_jp/insights/analytics/machine-learning.html</a:t>
            </a:r>
          </a:p>
        </p:txBody>
      </p:sp>
      <p:grpSp>
        <p:nvGrpSpPr>
          <p:cNvPr id="9" name="グループ化 8">
            <a:extLst>
              <a:ext uri="{FF2B5EF4-FFF2-40B4-BE49-F238E27FC236}">
                <a16:creationId xmlns:a16="http://schemas.microsoft.com/office/drawing/2014/main" id="{8293D97B-1FEB-4449-8319-3B3103EBAC0C}"/>
              </a:ext>
            </a:extLst>
          </p:cNvPr>
          <p:cNvGrpSpPr/>
          <p:nvPr/>
        </p:nvGrpSpPr>
        <p:grpSpPr>
          <a:xfrm>
            <a:off x="224730" y="4665315"/>
            <a:ext cx="8667750" cy="923925"/>
            <a:chOff x="132004" y="4565150"/>
            <a:chExt cx="8667750" cy="923925"/>
          </a:xfrm>
        </p:grpSpPr>
        <p:pic>
          <p:nvPicPr>
            <p:cNvPr id="6" name="図 5">
              <a:extLst>
                <a:ext uri="{FF2B5EF4-FFF2-40B4-BE49-F238E27FC236}">
                  <a16:creationId xmlns:a16="http://schemas.microsoft.com/office/drawing/2014/main" id="{DD143447-3124-4301-A119-B5A3FA9777CA}"/>
                </a:ext>
              </a:extLst>
            </p:cNvPr>
            <p:cNvPicPr>
              <a:picLocks noChangeAspect="1"/>
            </p:cNvPicPr>
            <p:nvPr/>
          </p:nvPicPr>
          <p:blipFill>
            <a:blip r:embed="rId4"/>
            <a:stretch>
              <a:fillRect/>
            </a:stretch>
          </p:blipFill>
          <p:spPr>
            <a:xfrm>
              <a:off x="132004" y="4565150"/>
              <a:ext cx="2543175" cy="923925"/>
            </a:xfrm>
            <a:prstGeom prst="rect">
              <a:avLst/>
            </a:prstGeom>
          </p:spPr>
        </p:pic>
        <p:pic>
          <p:nvPicPr>
            <p:cNvPr id="7" name="図 6">
              <a:extLst>
                <a:ext uri="{FF2B5EF4-FFF2-40B4-BE49-F238E27FC236}">
                  <a16:creationId xmlns:a16="http://schemas.microsoft.com/office/drawing/2014/main" id="{F51BDAA2-79C3-4084-80A3-5C09F99EF656}"/>
                </a:ext>
              </a:extLst>
            </p:cNvPr>
            <p:cNvPicPr>
              <a:picLocks noChangeAspect="1"/>
            </p:cNvPicPr>
            <p:nvPr/>
          </p:nvPicPr>
          <p:blipFill>
            <a:blip r:embed="rId5"/>
            <a:stretch>
              <a:fillRect/>
            </a:stretch>
          </p:blipFill>
          <p:spPr>
            <a:xfrm>
              <a:off x="2675179" y="4708024"/>
              <a:ext cx="6124575" cy="638175"/>
            </a:xfrm>
            <a:prstGeom prst="rect">
              <a:avLst/>
            </a:prstGeom>
          </p:spPr>
        </p:pic>
      </p:grpSp>
      <p:sp>
        <p:nvSpPr>
          <p:cNvPr id="10" name="正方形/長方形 9">
            <a:extLst>
              <a:ext uri="{FF2B5EF4-FFF2-40B4-BE49-F238E27FC236}">
                <a16:creationId xmlns:a16="http://schemas.microsoft.com/office/drawing/2014/main" id="{DD06C61D-4D52-477E-8382-B5CBC58C54C3}"/>
              </a:ext>
            </a:extLst>
          </p:cNvPr>
          <p:cNvSpPr/>
          <p:nvPr/>
        </p:nvSpPr>
        <p:spPr>
          <a:xfrm>
            <a:off x="294262" y="6263734"/>
            <a:ext cx="8849738" cy="261610"/>
          </a:xfrm>
          <a:prstGeom prst="rect">
            <a:avLst/>
          </a:prstGeom>
        </p:spPr>
        <p:txBody>
          <a:bodyPr wrap="square">
            <a:spAutoFit/>
          </a:bodyPr>
          <a:lstStyle/>
          <a:p>
            <a:r>
              <a:rPr lang="ja-JP" altLang="en-US" sz="1100" dirty="0"/>
              <a:t>https://kotobank.jp/word/%E8%87%AA%E5%BE%8B-535817</a:t>
            </a:r>
          </a:p>
        </p:txBody>
      </p:sp>
      <p:sp>
        <p:nvSpPr>
          <p:cNvPr id="11" name="テキスト ボックス 10">
            <a:extLst>
              <a:ext uri="{FF2B5EF4-FFF2-40B4-BE49-F238E27FC236}">
                <a16:creationId xmlns:a16="http://schemas.microsoft.com/office/drawing/2014/main" id="{B41793DC-A59F-463C-8E87-8EF175F8D044}"/>
              </a:ext>
            </a:extLst>
          </p:cNvPr>
          <p:cNvSpPr txBox="1"/>
          <p:nvPr/>
        </p:nvSpPr>
        <p:spPr>
          <a:xfrm>
            <a:off x="6300192" y="4069386"/>
            <a:ext cx="2749471" cy="707886"/>
          </a:xfrm>
          <a:prstGeom prst="rect">
            <a:avLst/>
          </a:prstGeom>
          <a:noFill/>
        </p:spPr>
        <p:txBody>
          <a:bodyPr wrap="none" rtlCol="0">
            <a:spAutoFit/>
          </a:bodyPr>
          <a:lstStyle/>
          <a:p>
            <a:r>
              <a:rPr kumimoji="1" lang="ja-JP" altLang="en-US" sz="4000" dirty="0">
                <a:solidFill>
                  <a:srgbClr val="FF0000"/>
                </a:solidFill>
              </a:rPr>
              <a:t>誤解の元凶</a:t>
            </a:r>
          </a:p>
        </p:txBody>
      </p:sp>
    </p:spTree>
    <p:extLst>
      <p:ext uri="{BB962C8B-B14F-4D97-AF65-F5344CB8AC3E}">
        <p14:creationId xmlns:p14="http://schemas.microsoft.com/office/powerpoint/2010/main" val="54088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FA3343-7F6E-4D2F-9B68-5006DB7B4772}"/>
              </a:ext>
            </a:extLst>
          </p:cNvPr>
          <p:cNvPicPr>
            <a:picLocks noChangeAspect="1"/>
          </p:cNvPicPr>
          <p:nvPr/>
        </p:nvPicPr>
        <p:blipFill>
          <a:blip r:embed="rId3"/>
          <a:stretch>
            <a:fillRect/>
          </a:stretch>
        </p:blipFill>
        <p:spPr>
          <a:xfrm>
            <a:off x="179512" y="1355439"/>
            <a:ext cx="1944216" cy="1993645"/>
          </a:xfrm>
          <a:prstGeom prst="rect">
            <a:avLst/>
          </a:prstGeom>
        </p:spPr>
      </p:pic>
      <p:pic>
        <p:nvPicPr>
          <p:cNvPr id="2058" name="Picture 10" descr="https://cdn-tech.nikkeibp.co.jp/atcl/nxt/mag/ne/18/00030/00001/34zu04.jpg?__scale=w:300,h:310&amp;_sh=0c40880830">
            <a:extLst>
              <a:ext uri="{FF2B5EF4-FFF2-40B4-BE49-F238E27FC236}">
                <a16:creationId xmlns:a16="http://schemas.microsoft.com/office/drawing/2014/main" id="{1D50EB37-6CCF-4DDC-B6CC-B326A67E6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0" y="1363742"/>
            <a:ext cx="2065412" cy="2134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tech.nikkeibp.co.jp/atcl/nxt/mag/ne/18/00030/00001/34zu05.jpg?__scale=w:240,h:343&amp;_sh=04c0fe0ae0">
            <a:extLst>
              <a:ext uri="{FF2B5EF4-FFF2-40B4-BE49-F238E27FC236}">
                <a16:creationId xmlns:a16="http://schemas.microsoft.com/office/drawing/2014/main" id="{DD4C1B52-349E-4A14-99CE-5C8C0CEAB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973" y="1355755"/>
            <a:ext cx="1962507" cy="2804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tech.nikkeibp.co.jp/atcl/nxt/mag/ne/18/00030/00001/34zu06.jpg">
            <a:extLst>
              <a:ext uri="{FF2B5EF4-FFF2-40B4-BE49-F238E27FC236}">
                <a16:creationId xmlns:a16="http://schemas.microsoft.com/office/drawing/2014/main" id="{1DCAB93F-31C8-4A90-B7BA-02EA78E6E2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525" y="1340768"/>
            <a:ext cx="2009707" cy="168011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15D1935-FDF6-4D72-A958-2F82B7B31BD0}"/>
              </a:ext>
            </a:extLst>
          </p:cNvPr>
          <p:cNvPicPr>
            <a:picLocks noChangeAspect="1"/>
          </p:cNvPicPr>
          <p:nvPr/>
        </p:nvPicPr>
        <p:blipFill>
          <a:blip r:embed="rId7"/>
          <a:stretch>
            <a:fillRect/>
          </a:stretch>
        </p:blipFill>
        <p:spPr>
          <a:xfrm>
            <a:off x="0" y="0"/>
            <a:ext cx="9121585" cy="1196752"/>
          </a:xfrm>
          <a:prstGeom prst="rect">
            <a:avLst/>
          </a:prstGeom>
        </p:spPr>
      </p:pic>
      <p:sp>
        <p:nvSpPr>
          <p:cNvPr id="8" name="正方形/長方形 7">
            <a:extLst>
              <a:ext uri="{FF2B5EF4-FFF2-40B4-BE49-F238E27FC236}">
                <a16:creationId xmlns:a16="http://schemas.microsoft.com/office/drawing/2014/main" id="{6E59281E-E750-4BCD-872C-DD37747D0C15}"/>
              </a:ext>
            </a:extLst>
          </p:cNvPr>
          <p:cNvSpPr/>
          <p:nvPr/>
        </p:nvSpPr>
        <p:spPr>
          <a:xfrm>
            <a:off x="22415" y="1124744"/>
            <a:ext cx="8118648" cy="200055"/>
          </a:xfrm>
          <a:prstGeom prst="rect">
            <a:avLst/>
          </a:prstGeom>
        </p:spPr>
        <p:txBody>
          <a:bodyPr wrap="square">
            <a:spAutoFit/>
          </a:bodyPr>
          <a:lstStyle/>
          <a:p>
            <a:r>
              <a:rPr lang="ja-JP" altLang="en-US" sz="700" dirty="0">
                <a:solidFill>
                  <a:schemeClr val="bg1">
                    <a:lumMod val="75000"/>
                  </a:schemeClr>
                </a:solidFill>
              </a:rPr>
              <a:t>tech.nikkeibp.co.jp/atcl/nxt/mag/ne/18/00030/00001/</a:t>
            </a:r>
          </a:p>
        </p:txBody>
      </p:sp>
      <p:sp>
        <p:nvSpPr>
          <p:cNvPr id="10" name="テキスト ボックス 9">
            <a:extLst>
              <a:ext uri="{FF2B5EF4-FFF2-40B4-BE49-F238E27FC236}">
                <a16:creationId xmlns:a16="http://schemas.microsoft.com/office/drawing/2014/main" id="{614C4F38-8F6A-45CA-9352-F448CCA12C3B}"/>
              </a:ext>
            </a:extLst>
          </p:cNvPr>
          <p:cNvSpPr txBox="1"/>
          <p:nvPr/>
        </p:nvSpPr>
        <p:spPr>
          <a:xfrm>
            <a:off x="683568" y="4348399"/>
            <a:ext cx="4032448" cy="2308324"/>
          </a:xfrm>
          <a:prstGeom prst="rect">
            <a:avLst/>
          </a:prstGeom>
          <a:noFill/>
        </p:spPr>
        <p:txBody>
          <a:bodyPr wrap="square" rtlCol="0">
            <a:spAutoFit/>
          </a:bodyPr>
          <a:lstStyle/>
          <a:p>
            <a:r>
              <a:rPr kumimoji="1" lang="ja-JP" altLang="en-US" sz="2400" dirty="0"/>
              <a:t>ベイズ最適化</a:t>
            </a:r>
            <a:r>
              <a:rPr kumimoji="1" lang="en-US" altLang="ja-JP" sz="2400" dirty="0"/>
              <a:t>		</a:t>
            </a:r>
          </a:p>
          <a:p>
            <a:r>
              <a:rPr lang="ja-JP" altLang="en-US" sz="2400" dirty="0"/>
              <a:t>モンテカルロ木探索</a:t>
            </a:r>
            <a:endParaRPr lang="en-US" altLang="ja-JP" sz="2400" dirty="0"/>
          </a:p>
          <a:p>
            <a:r>
              <a:rPr kumimoji="1" lang="ja-JP" altLang="en-US" sz="2400" dirty="0"/>
              <a:t>スパースモデリング</a:t>
            </a:r>
            <a:endParaRPr kumimoji="1" lang="en-US" altLang="ja-JP" sz="2400" dirty="0"/>
          </a:p>
          <a:p>
            <a:r>
              <a:rPr lang="ja-JP" altLang="en-US" sz="2400" dirty="0"/>
              <a:t>遺伝的アルゴリズム</a:t>
            </a:r>
            <a:endParaRPr lang="en-US" altLang="ja-JP" sz="2400" dirty="0"/>
          </a:p>
          <a:p>
            <a:r>
              <a:rPr kumimoji="1" lang="ja-JP" altLang="en-US" sz="2400" dirty="0"/>
              <a:t>アンサンブル回帰木</a:t>
            </a:r>
            <a:endParaRPr kumimoji="1" lang="en-US" altLang="ja-JP" sz="2400" dirty="0"/>
          </a:p>
          <a:p>
            <a:r>
              <a:rPr lang="ja-JP" altLang="en-US" sz="2400" dirty="0"/>
              <a:t>ニューラルネットワーク</a:t>
            </a:r>
            <a:endParaRPr kumimoji="1" lang="ja-JP" altLang="en-US" sz="2400" dirty="0"/>
          </a:p>
        </p:txBody>
      </p:sp>
      <p:sp>
        <p:nvSpPr>
          <p:cNvPr id="19" name="テキスト ボックス 18">
            <a:extLst>
              <a:ext uri="{FF2B5EF4-FFF2-40B4-BE49-F238E27FC236}">
                <a16:creationId xmlns:a16="http://schemas.microsoft.com/office/drawing/2014/main" id="{B7521F81-E9F4-4A2F-8072-26F5A27EE942}"/>
              </a:ext>
            </a:extLst>
          </p:cNvPr>
          <p:cNvSpPr txBox="1"/>
          <p:nvPr/>
        </p:nvSpPr>
        <p:spPr>
          <a:xfrm>
            <a:off x="699255" y="3657218"/>
            <a:ext cx="2720617" cy="707886"/>
          </a:xfrm>
          <a:prstGeom prst="rect">
            <a:avLst/>
          </a:prstGeom>
          <a:noFill/>
        </p:spPr>
        <p:txBody>
          <a:bodyPr wrap="none" rtlCol="0">
            <a:spAutoFit/>
          </a:bodyPr>
          <a:lstStyle/>
          <a:p>
            <a:r>
              <a:rPr kumimoji="1" lang="ja-JP" altLang="en-US" sz="4000" dirty="0"/>
              <a:t>どんな</a:t>
            </a:r>
            <a:r>
              <a:rPr kumimoji="1" lang="en-US" altLang="ja-JP" sz="4000" dirty="0"/>
              <a:t>AI</a:t>
            </a:r>
            <a:r>
              <a:rPr kumimoji="1" lang="ja-JP" altLang="en-US" sz="4000" dirty="0"/>
              <a:t>？</a:t>
            </a:r>
          </a:p>
        </p:txBody>
      </p:sp>
      <p:grpSp>
        <p:nvGrpSpPr>
          <p:cNvPr id="2" name="グループ化 1">
            <a:extLst>
              <a:ext uri="{FF2B5EF4-FFF2-40B4-BE49-F238E27FC236}">
                <a16:creationId xmlns:a16="http://schemas.microsoft.com/office/drawing/2014/main" id="{D5236698-2117-4568-8049-0CA4B12F4EE2}"/>
              </a:ext>
            </a:extLst>
          </p:cNvPr>
          <p:cNvGrpSpPr/>
          <p:nvPr/>
        </p:nvGrpSpPr>
        <p:grpSpPr>
          <a:xfrm>
            <a:off x="4504635" y="3657218"/>
            <a:ext cx="1723549" cy="3016946"/>
            <a:chOff x="4504635" y="3657218"/>
            <a:chExt cx="1723549" cy="3016946"/>
          </a:xfrm>
        </p:grpSpPr>
        <p:sp>
          <p:nvSpPr>
            <p:cNvPr id="20" name="テキスト ボックス 19">
              <a:extLst>
                <a:ext uri="{FF2B5EF4-FFF2-40B4-BE49-F238E27FC236}">
                  <a16:creationId xmlns:a16="http://schemas.microsoft.com/office/drawing/2014/main" id="{C8AD7D31-2918-4BEB-89D2-D1A51B97BF81}"/>
                </a:ext>
              </a:extLst>
            </p:cNvPr>
            <p:cNvSpPr txBox="1"/>
            <p:nvPr/>
          </p:nvSpPr>
          <p:spPr>
            <a:xfrm>
              <a:off x="4788024" y="4365840"/>
              <a:ext cx="1224136" cy="2308324"/>
            </a:xfrm>
            <a:prstGeom prst="rect">
              <a:avLst/>
            </a:prstGeom>
            <a:noFill/>
          </p:spPr>
          <p:txBody>
            <a:bodyPr wrap="square" rtlCol="0">
              <a:spAutoFit/>
            </a:bodyPr>
            <a:lstStyle/>
            <a:p>
              <a:r>
                <a:rPr lang="en-US" altLang="ja-JP" sz="2400" dirty="0"/>
                <a:t>1974</a:t>
              </a:r>
              <a:r>
                <a:rPr lang="ja-JP" altLang="en-US" sz="2400" dirty="0"/>
                <a:t>年</a:t>
              </a:r>
              <a:endParaRPr kumimoji="1" lang="en-US" altLang="ja-JP" sz="2400" dirty="0"/>
            </a:p>
            <a:p>
              <a:r>
                <a:rPr lang="en-US" altLang="ja-JP" sz="2400" dirty="0"/>
                <a:t>1987</a:t>
              </a:r>
              <a:r>
                <a:rPr lang="ja-JP" altLang="en-US" sz="2400" dirty="0"/>
                <a:t>年</a:t>
              </a:r>
              <a:endParaRPr lang="en-US" altLang="ja-JP" sz="2400" dirty="0"/>
            </a:p>
            <a:p>
              <a:r>
                <a:rPr lang="en-US" altLang="ja-JP" sz="2400" dirty="0"/>
                <a:t>1996</a:t>
              </a:r>
              <a:r>
                <a:rPr lang="ja-JP" altLang="en-US" sz="2400" dirty="0"/>
                <a:t>年</a:t>
              </a:r>
              <a:endParaRPr lang="en-US" altLang="ja-JP" sz="2400" dirty="0"/>
            </a:p>
            <a:p>
              <a:r>
                <a:rPr lang="en-US" altLang="ja-JP" sz="2400" dirty="0"/>
                <a:t>1975</a:t>
              </a:r>
              <a:r>
                <a:rPr lang="ja-JP" altLang="en-US" sz="2400" dirty="0"/>
                <a:t>年</a:t>
              </a:r>
              <a:endParaRPr lang="en-US" altLang="ja-JP" sz="2400" dirty="0"/>
            </a:p>
            <a:p>
              <a:r>
                <a:rPr kumimoji="1" lang="en-US" altLang="ja-JP" sz="2400" dirty="0"/>
                <a:t>1995</a:t>
              </a:r>
              <a:r>
                <a:rPr kumimoji="1" lang="ja-JP" altLang="en-US" sz="2400" dirty="0"/>
                <a:t>年</a:t>
              </a:r>
              <a:endParaRPr lang="en-US" altLang="ja-JP" sz="2400" dirty="0"/>
            </a:p>
            <a:p>
              <a:r>
                <a:rPr kumimoji="1" lang="en-US" altLang="ja-JP" sz="2400" dirty="0"/>
                <a:t>1988</a:t>
              </a:r>
              <a:r>
                <a:rPr kumimoji="1" lang="ja-JP" altLang="en-US" sz="2400" dirty="0"/>
                <a:t>年</a:t>
              </a:r>
              <a:endParaRPr kumimoji="1" lang="en-US" altLang="ja-JP" sz="2400" dirty="0"/>
            </a:p>
          </p:txBody>
        </p:sp>
        <p:sp>
          <p:nvSpPr>
            <p:cNvPr id="21" name="テキスト ボックス 20">
              <a:extLst>
                <a:ext uri="{FF2B5EF4-FFF2-40B4-BE49-F238E27FC236}">
                  <a16:creationId xmlns:a16="http://schemas.microsoft.com/office/drawing/2014/main" id="{6467C305-F71B-41DD-936D-4623938D3446}"/>
                </a:ext>
              </a:extLst>
            </p:cNvPr>
            <p:cNvSpPr txBox="1"/>
            <p:nvPr/>
          </p:nvSpPr>
          <p:spPr>
            <a:xfrm>
              <a:off x="4504635" y="3657218"/>
              <a:ext cx="1723549" cy="707886"/>
            </a:xfrm>
            <a:prstGeom prst="rect">
              <a:avLst/>
            </a:prstGeom>
            <a:noFill/>
          </p:spPr>
          <p:txBody>
            <a:bodyPr wrap="none" rtlCol="0">
              <a:spAutoFit/>
            </a:bodyPr>
            <a:lstStyle/>
            <a:p>
              <a:r>
                <a:rPr lang="ja-JP" altLang="en-US" sz="4000" dirty="0"/>
                <a:t>いつ</a:t>
              </a:r>
              <a:r>
                <a:rPr kumimoji="1" lang="ja-JP" altLang="en-US" sz="4000" dirty="0"/>
                <a:t>？</a:t>
              </a:r>
            </a:p>
          </p:txBody>
        </p:sp>
      </p:grpSp>
    </p:spTree>
    <p:extLst>
      <p:ext uri="{BB962C8B-B14F-4D97-AF65-F5344CB8AC3E}">
        <p14:creationId xmlns:p14="http://schemas.microsoft.com/office/powerpoint/2010/main" val="31499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吹き出し 13"/>
          <p:cNvSpPr/>
          <p:nvPr/>
        </p:nvSpPr>
        <p:spPr>
          <a:xfrm>
            <a:off x="251520" y="908720"/>
            <a:ext cx="8640960" cy="792088"/>
          </a:xfrm>
          <a:prstGeom prst="wedgeRoundRectCallout">
            <a:avLst>
              <a:gd name="adj1" fmla="val -23832"/>
              <a:gd name="adj2" fmla="val -86612"/>
              <a:gd name="adj3" fmla="val 16667"/>
            </a:avLst>
          </a:prstGeom>
          <a:ln w="76200"/>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kumimoji="1" lang="ja-JP" altLang="en-US" dirty="0"/>
              <a:t>昨今の</a:t>
            </a:r>
            <a:r>
              <a:rPr kumimoji="1" lang="en-US" altLang="ja-JP" dirty="0"/>
              <a:t>AI</a:t>
            </a:r>
            <a:r>
              <a:rPr kumimoji="1" lang="ja-JP" altLang="en-US" dirty="0"/>
              <a:t>に対する誤解</a:t>
            </a:r>
          </a:p>
        </p:txBody>
      </p:sp>
      <p:sp>
        <p:nvSpPr>
          <p:cNvPr id="3" name="テキスト ボックス 2"/>
          <p:cNvSpPr txBox="1"/>
          <p:nvPr/>
        </p:nvSpPr>
        <p:spPr>
          <a:xfrm>
            <a:off x="705750" y="1043154"/>
            <a:ext cx="7786106" cy="523220"/>
          </a:xfrm>
          <a:prstGeom prst="rect">
            <a:avLst/>
          </a:prstGeom>
          <a:noFill/>
        </p:spPr>
        <p:txBody>
          <a:bodyPr wrap="none" rtlCol="0">
            <a:spAutoFit/>
          </a:bodyPr>
          <a:lstStyle/>
          <a:p>
            <a:pPr algn="ctr"/>
            <a:r>
              <a:rPr kumimoji="1" lang="ja-JP" altLang="en-US" sz="2800" dirty="0"/>
              <a:t>コンピュータが全計算したら人間は勝てないよね？</a:t>
            </a:r>
          </a:p>
        </p:txBody>
      </p:sp>
      <p:sp>
        <p:nvSpPr>
          <p:cNvPr id="5" name="角丸四角形 4"/>
          <p:cNvSpPr/>
          <p:nvPr/>
        </p:nvSpPr>
        <p:spPr>
          <a:xfrm>
            <a:off x="3851920" y="1988840"/>
            <a:ext cx="1512168" cy="1512168"/>
          </a:xfrm>
          <a:prstGeom prst="round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sz="1600" dirty="0"/>
              <a:t>低分子</a:t>
            </a:r>
            <a:endParaRPr lang="en-US" altLang="ja-JP" sz="1600" dirty="0"/>
          </a:p>
          <a:p>
            <a:pPr algn="ctr"/>
            <a:r>
              <a:rPr lang="ja-JP" altLang="en-US" sz="1600" dirty="0"/>
              <a:t>有機化合物</a:t>
            </a:r>
            <a:endParaRPr lang="en-US" altLang="ja-JP" sz="2800" dirty="0"/>
          </a:p>
          <a:p>
            <a:pPr algn="ctr"/>
            <a:r>
              <a:rPr kumimoji="1" lang="en-US" altLang="ja-JP" sz="5400" baseline="-25000" dirty="0"/>
              <a:t>10</a:t>
            </a:r>
            <a:r>
              <a:rPr lang="en-US" altLang="ja-JP" sz="2800" baseline="30000" dirty="0"/>
              <a:t>6</a:t>
            </a:r>
            <a:r>
              <a:rPr kumimoji="1" lang="en-US" altLang="ja-JP" sz="2800" baseline="30000" dirty="0"/>
              <a:t>0</a:t>
            </a:r>
            <a:endParaRPr kumimoji="1" lang="ja-JP" altLang="en-US" baseline="30000" dirty="0"/>
          </a:p>
        </p:txBody>
      </p:sp>
      <p:sp>
        <p:nvSpPr>
          <p:cNvPr id="6" name="角丸四角形 5"/>
          <p:cNvSpPr/>
          <p:nvPr/>
        </p:nvSpPr>
        <p:spPr>
          <a:xfrm>
            <a:off x="7380312" y="1988840"/>
            <a:ext cx="1512168" cy="1512168"/>
          </a:xfrm>
          <a:prstGeom prst="round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sz="2800" dirty="0"/>
              <a:t>囲碁</a:t>
            </a:r>
            <a:endParaRPr lang="en-US" altLang="ja-JP" sz="2800" dirty="0"/>
          </a:p>
          <a:p>
            <a:pPr algn="ctr"/>
            <a:r>
              <a:rPr kumimoji="1" lang="en-US" altLang="ja-JP" sz="5400" baseline="-25000" dirty="0">
                <a:solidFill>
                  <a:srgbClr val="FF0000"/>
                </a:solidFill>
              </a:rPr>
              <a:t>10</a:t>
            </a:r>
            <a:r>
              <a:rPr lang="en-US" altLang="ja-JP" sz="2800" baseline="30000" dirty="0">
                <a:solidFill>
                  <a:srgbClr val="FF0000"/>
                </a:solidFill>
              </a:rPr>
              <a:t>360</a:t>
            </a:r>
            <a:endParaRPr kumimoji="1" lang="ja-JP" altLang="en-US" baseline="30000" dirty="0">
              <a:solidFill>
                <a:srgbClr val="FF0000"/>
              </a:solidFill>
            </a:endParaRPr>
          </a:p>
        </p:txBody>
      </p:sp>
      <p:sp>
        <p:nvSpPr>
          <p:cNvPr id="7" name="角丸四角形 6"/>
          <p:cNvSpPr/>
          <p:nvPr/>
        </p:nvSpPr>
        <p:spPr>
          <a:xfrm>
            <a:off x="5616116" y="1988840"/>
            <a:ext cx="1512168" cy="1512168"/>
          </a:xfrm>
          <a:prstGeom prst="round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dirty="0"/>
              <a:t>宇宙の</a:t>
            </a:r>
            <a:endParaRPr lang="en-US" altLang="ja-JP" dirty="0"/>
          </a:p>
          <a:p>
            <a:pPr algn="ctr"/>
            <a:r>
              <a:rPr lang="ja-JP" altLang="en-US" dirty="0"/>
              <a:t>水素原子数</a:t>
            </a:r>
            <a:endParaRPr lang="en-US" altLang="ja-JP" dirty="0"/>
          </a:p>
          <a:p>
            <a:pPr algn="ctr"/>
            <a:r>
              <a:rPr kumimoji="1" lang="en-US" altLang="ja-JP" sz="5400" baseline="-25000" dirty="0"/>
              <a:t>10</a:t>
            </a:r>
            <a:r>
              <a:rPr lang="en-US" altLang="ja-JP" sz="2800" baseline="30000" dirty="0"/>
              <a:t>8</a:t>
            </a:r>
            <a:r>
              <a:rPr kumimoji="1" lang="en-US" altLang="ja-JP" sz="2800" baseline="30000" dirty="0"/>
              <a:t>0</a:t>
            </a:r>
            <a:endParaRPr kumimoji="1" lang="ja-JP" altLang="en-US" baseline="30000" dirty="0"/>
          </a:p>
        </p:txBody>
      </p:sp>
      <p:sp>
        <p:nvSpPr>
          <p:cNvPr id="8" name="角丸四角形 7"/>
          <p:cNvSpPr/>
          <p:nvPr/>
        </p:nvSpPr>
        <p:spPr>
          <a:xfrm>
            <a:off x="2087724" y="1988840"/>
            <a:ext cx="1512168" cy="1512168"/>
          </a:xfrm>
          <a:prstGeom prst="round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dirty="0"/>
              <a:t>スパコン京</a:t>
            </a:r>
            <a:r>
              <a:rPr kumimoji="1" lang="en-US" altLang="ja-JP" sz="5400" baseline="-25000" dirty="0"/>
              <a:t>10</a:t>
            </a:r>
            <a:r>
              <a:rPr lang="en-US" altLang="ja-JP" sz="2800" baseline="30000" dirty="0"/>
              <a:t>16</a:t>
            </a:r>
            <a:endParaRPr kumimoji="1" lang="ja-JP" altLang="en-US" baseline="30000" dirty="0"/>
          </a:p>
        </p:txBody>
      </p:sp>
      <p:sp>
        <p:nvSpPr>
          <p:cNvPr id="11" name="角丸四角形 10"/>
          <p:cNvSpPr/>
          <p:nvPr/>
        </p:nvSpPr>
        <p:spPr>
          <a:xfrm>
            <a:off x="323528" y="1988840"/>
            <a:ext cx="1512168" cy="1512168"/>
          </a:xfrm>
          <a:prstGeom prst="round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dirty="0"/>
              <a:t>1TB</a:t>
            </a:r>
            <a:r>
              <a:rPr lang="ja-JP" altLang="en-US" dirty="0"/>
              <a:t>の</a:t>
            </a:r>
            <a:r>
              <a:rPr lang="en-US" altLang="ja-JP" dirty="0"/>
              <a:t>HDD</a:t>
            </a:r>
          </a:p>
          <a:p>
            <a:pPr algn="ctr"/>
            <a:r>
              <a:rPr kumimoji="1" lang="en-US" altLang="ja-JP" sz="5400" baseline="-25000" dirty="0"/>
              <a:t>10</a:t>
            </a:r>
            <a:r>
              <a:rPr lang="en-US" altLang="ja-JP" sz="2800" baseline="30000" dirty="0"/>
              <a:t>12</a:t>
            </a:r>
            <a:endParaRPr kumimoji="1" lang="ja-JP" altLang="en-US" baseline="30000" dirty="0"/>
          </a:p>
        </p:txBody>
      </p:sp>
      <p:sp>
        <p:nvSpPr>
          <p:cNvPr id="12" name="テキスト ボックス 11"/>
          <p:cNvSpPr txBox="1"/>
          <p:nvPr/>
        </p:nvSpPr>
        <p:spPr>
          <a:xfrm>
            <a:off x="323528" y="4581128"/>
            <a:ext cx="8524074" cy="830997"/>
          </a:xfrm>
          <a:prstGeom prst="rect">
            <a:avLst/>
          </a:prstGeom>
          <a:noFill/>
        </p:spPr>
        <p:txBody>
          <a:bodyPr wrap="square" rtlCol="0">
            <a:spAutoFit/>
          </a:bodyPr>
          <a:lstStyle/>
          <a:p>
            <a:r>
              <a:rPr lang="ja-JP" altLang="en-US" sz="2400" dirty="0"/>
              <a:t>・スパコンが</a:t>
            </a:r>
            <a:r>
              <a:rPr lang="en-US" altLang="ja-JP" sz="2400" dirty="0">
                <a:solidFill>
                  <a:srgbClr val="FF0000"/>
                </a:solidFill>
              </a:rPr>
              <a:t>10</a:t>
            </a:r>
            <a:r>
              <a:rPr lang="en-US" altLang="ja-JP" sz="2400" baseline="30000" dirty="0">
                <a:solidFill>
                  <a:srgbClr val="FF0000"/>
                </a:solidFill>
              </a:rPr>
              <a:t>337</a:t>
            </a:r>
            <a:r>
              <a:rPr lang="ja-JP" altLang="en-US" sz="2400" dirty="0">
                <a:solidFill>
                  <a:srgbClr val="FF0000"/>
                </a:solidFill>
              </a:rPr>
              <a:t>年計算</a:t>
            </a:r>
            <a:r>
              <a:rPr lang="ja-JP" altLang="en-US" sz="2400" dirty="0"/>
              <a:t>すれば囲碁の全解析が可能</a:t>
            </a:r>
            <a:endParaRPr lang="en-US" altLang="ja-JP" sz="2400" dirty="0"/>
          </a:p>
          <a:p>
            <a:r>
              <a:rPr lang="ja-JP" altLang="en-US" sz="2400" dirty="0"/>
              <a:t>・計算結果を保存するには</a:t>
            </a:r>
            <a:r>
              <a:rPr lang="en-US" altLang="ja-JP" sz="2400" dirty="0"/>
              <a:t>1TB</a:t>
            </a:r>
            <a:r>
              <a:rPr lang="ja-JP" altLang="en-US" sz="2400" dirty="0"/>
              <a:t>の</a:t>
            </a:r>
            <a:r>
              <a:rPr lang="en-US" altLang="ja-JP" sz="2400" dirty="0"/>
              <a:t>HDD</a:t>
            </a:r>
            <a:r>
              <a:rPr lang="ja-JP" altLang="en-US" sz="2400" dirty="0"/>
              <a:t>が</a:t>
            </a:r>
            <a:r>
              <a:rPr lang="en-US" altLang="ja-JP" sz="2400" dirty="0">
                <a:solidFill>
                  <a:srgbClr val="FF0000"/>
                </a:solidFill>
              </a:rPr>
              <a:t>10</a:t>
            </a:r>
            <a:r>
              <a:rPr lang="en-US" altLang="ja-JP" sz="2400" baseline="30000" dirty="0">
                <a:solidFill>
                  <a:srgbClr val="FF0000"/>
                </a:solidFill>
              </a:rPr>
              <a:t>348</a:t>
            </a:r>
            <a:r>
              <a:rPr lang="ja-JP" altLang="en-US" sz="2400" dirty="0">
                <a:solidFill>
                  <a:srgbClr val="FF0000"/>
                </a:solidFill>
              </a:rPr>
              <a:t>個</a:t>
            </a:r>
            <a:r>
              <a:rPr lang="ja-JP" altLang="en-US" sz="2400" dirty="0"/>
              <a:t>必要</a:t>
            </a:r>
            <a:endParaRPr kumimoji="1" lang="en-US" altLang="ja-JP" sz="2400" dirty="0"/>
          </a:p>
        </p:txBody>
      </p:sp>
      <p:sp>
        <p:nvSpPr>
          <p:cNvPr id="13" name="テキスト ボックス 12"/>
          <p:cNvSpPr txBox="1"/>
          <p:nvPr/>
        </p:nvSpPr>
        <p:spPr>
          <a:xfrm>
            <a:off x="530689" y="5858108"/>
            <a:ext cx="8082662" cy="523220"/>
          </a:xfrm>
          <a:prstGeom prst="rect">
            <a:avLst/>
          </a:prstGeom>
          <a:ln w="381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ja-JP" altLang="en-US" sz="2800" dirty="0"/>
              <a:t>どれだけコンピュータが進化しても</a:t>
            </a:r>
            <a:r>
              <a:rPr lang="ja-JP" altLang="en-US" sz="2800" dirty="0">
                <a:solidFill>
                  <a:srgbClr val="FF0000"/>
                </a:solidFill>
              </a:rPr>
              <a:t>全計算は不可能</a:t>
            </a:r>
            <a:endParaRPr kumimoji="1" lang="ja-JP" altLang="en-US" sz="2800" dirty="0">
              <a:solidFill>
                <a:srgbClr val="FF0000"/>
              </a:solidFill>
            </a:endParaRPr>
          </a:p>
        </p:txBody>
      </p:sp>
      <p:sp>
        <p:nvSpPr>
          <p:cNvPr id="17" name="テキスト ボックス 16"/>
          <p:cNvSpPr txBox="1"/>
          <p:nvPr/>
        </p:nvSpPr>
        <p:spPr>
          <a:xfrm>
            <a:off x="469082" y="3707740"/>
            <a:ext cx="3022798" cy="461665"/>
          </a:xfrm>
          <a:prstGeom prst="rect">
            <a:avLst/>
          </a:prstGeom>
          <a:noFill/>
          <a:ln>
            <a:solidFill>
              <a:schemeClr val="tx1"/>
            </a:solidFill>
          </a:ln>
        </p:spPr>
        <p:txBody>
          <a:bodyPr wrap="square" rtlCol="0">
            <a:spAutoFit/>
          </a:bodyPr>
          <a:lstStyle/>
          <a:p>
            <a:pPr algn="ctr"/>
            <a:r>
              <a:rPr lang="en-US" altLang="ja-JP" sz="2400" dirty="0"/>
              <a:t>20</a:t>
            </a:r>
            <a:r>
              <a:rPr kumimoji="1" lang="ja-JP" altLang="en-US" sz="2400" dirty="0"/>
              <a:t>通り</a:t>
            </a:r>
            <a:r>
              <a:rPr lang="en-US" altLang="ja-JP" sz="2400" dirty="0"/>
              <a:t>15</a:t>
            </a:r>
            <a:r>
              <a:rPr lang="ja-JP" altLang="en-US" sz="2400" dirty="0"/>
              <a:t>手先　</a:t>
            </a:r>
            <a:r>
              <a:rPr lang="en-US" altLang="ja-JP" sz="2400" dirty="0"/>
              <a:t>10</a:t>
            </a:r>
            <a:r>
              <a:rPr lang="en-US" altLang="ja-JP" sz="2400" baseline="30000" dirty="0"/>
              <a:t>13</a:t>
            </a:r>
            <a:r>
              <a:rPr lang="ja-JP" altLang="en-US" sz="2400" dirty="0"/>
              <a:t>　</a:t>
            </a:r>
            <a:endParaRPr kumimoji="1" lang="en-US" altLang="ja-JP" sz="2400" dirty="0"/>
          </a:p>
        </p:txBody>
      </p:sp>
      <p:sp>
        <p:nvSpPr>
          <p:cNvPr id="15" name="テキスト ボックス 14"/>
          <p:cNvSpPr txBox="1"/>
          <p:nvPr/>
        </p:nvSpPr>
        <p:spPr>
          <a:xfrm>
            <a:off x="5261280" y="3707740"/>
            <a:ext cx="2767104" cy="461665"/>
          </a:xfrm>
          <a:prstGeom prst="rect">
            <a:avLst/>
          </a:prstGeom>
          <a:noFill/>
          <a:ln>
            <a:solidFill>
              <a:schemeClr val="tx1"/>
            </a:solidFill>
          </a:ln>
        </p:spPr>
        <p:txBody>
          <a:bodyPr wrap="none" rtlCol="0">
            <a:spAutoFit/>
          </a:bodyPr>
          <a:lstStyle/>
          <a:p>
            <a:pPr algn="ctr"/>
            <a:r>
              <a:rPr lang="ja-JP" altLang="en-US" sz="2400" dirty="0"/>
              <a:t>宇宙の寿命：</a:t>
            </a:r>
            <a:r>
              <a:rPr lang="en-US" altLang="ja-JP" sz="2400" dirty="0"/>
              <a:t>10</a:t>
            </a:r>
            <a:r>
              <a:rPr lang="en-US" altLang="ja-JP" sz="2400" baseline="30000" dirty="0"/>
              <a:t>100</a:t>
            </a:r>
            <a:r>
              <a:rPr lang="ja-JP" altLang="en-US" sz="2400" dirty="0"/>
              <a:t>　</a:t>
            </a:r>
            <a:endParaRPr kumimoji="1" lang="en-US" altLang="ja-JP" sz="2400" dirty="0"/>
          </a:p>
        </p:txBody>
      </p:sp>
    </p:spTree>
    <p:extLst>
      <p:ext uri="{BB962C8B-B14F-4D97-AF65-F5344CB8AC3E}">
        <p14:creationId xmlns:p14="http://schemas.microsoft.com/office/powerpoint/2010/main" val="9695536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4BD2CF-AAC0-4C5D-86ED-B58423B6AB84}"/>
              </a:ext>
            </a:extLst>
          </p:cNvPr>
          <p:cNvSpPr>
            <a:spLocks noGrp="1"/>
          </p:cNvSpPr>
          <p:nvPr>
            <p:ph type="title"/>
          </p:nvPr>
        </p:nvSpPr>
        <p:spPr/>
        <p:txBody>
          <a:bodyPr/>
          <a:lstStyle/>
          <a:p>
            <a:r>
              <a:rPr kumimoji="1" lang="ja-JP" altLang="en-US" dirty="0"/>
              <a:t>機械学習</a:t>
            </a:r>
          </a:p>
        </p:txBody>
      </p:sp>
      <p:sp>
        <p:nvSpPr>
          <p:cNvPr id="3" name="テキスト ボックス 2">
            <a:extLst>
              <a:ext uri="{FF2B5EF4-FFF2-40B4-BE49-F238E27FC236}">
                <a16:creationId xmlns:a16="http://schemas.microsoft.com/office/drawing/2014/main" id="{FFEBBBCD-FD23-48BD-AD03-D58783C77698}"/>
              </a:ext>
            </a:extLst>
          </p:cNvPr>
          <p:cNvSpPr txBox="1"/>
          <p:nvPr/>
        </p:nvSpPr>
        <p:spPr>
          <a:xfrm>
            <a:off x="251520" y="868650"/>
            <a:ext cx="8523947" cy="707886"/>
          </a:xfrm>
          <a:prstGeom prst="rect">
            <a:avLst/>
          </a:prstGeom>
          <a:noFill/>
        </p:spPr>
        <p:txBody>
          <a:bodyPr wrap="square" rtlCol="0">
            <a:spAutoFit/>
          </a:bodyPr>
          <a:lstStyle/>
          <a:p>
            <a:r>
              <a:rPr lang="ja-JP" altLang="en-US" sz="2000" dirty="0"/>
              <a:t>８</a:t>
            </a:r>
            <a:r>
              <a:rPr kumimoji="1" lang="ja-JP" altLang="en-US" sz="2000" dirty="0"/>
              <a:t>研にプログラムを配布、</a:t>
            </a:r>
            <a:r>
              <a:rPr lang="en-US" altLang="ja-JP" sz="2000" dirty="0"/>
              <a:t>PC</a:t>
            </a:r>
            <a:r>
              <a:rPr lang="ja-JP" altLang="en-US" sz="2000" dirty="0"/>
              <a:t>のセットアップ</a:t>
            </a:r>
            <a:endParaRPr lang="en-US" altLang="ja-JP" sz="2000" dirty="0"/>
          </a:p>
          <a:p>
            <a:r>
              <a:rPr lang="ja-JP" altLang="en-US" sz="2000" dirty="0"/>
              <a:t>プログラムの改造方法を共有。担当者自らが機械学習できるように</a:t>
            </a:r>
            <a:endParaRPr lang="en-US" altLang="ja-JP" sz="2000" dirty="0"/>
          </a:p>
        </p:txBody>
      </p:sp>
      <p:pic>
        <p:nvPicPr>
          <p:cNvPr id="4" name="図 3">
            <a:extLst>
              <a:ext uri="{FF2B5EF4-FFF2-40B4-BE49-F238E27FC236}">
                <a16:creationId xmlns:a16="http://schemas.microsoft.com/office/drawing/2014/main" id="{B3319DA8-F9B6-490E-920D-1581D3C90B23}"/>
              </a:ext>
            </a:extLst>
          </p:cNvPr>
          <p:cNvPicPr>
            <a:picLocks noChangeAspect="1"/>
          </p:cNvPicPr>
          <p:nvPr/>
        </p:nvPicPr>
        <p:blipFill>
          <a:blip r:embed="rId3"/>
          <a:stretch>
            <a:fillRect/>
          </a:stretch>
        </p:blipFill>
        <p:spPr>
          <a:xfrm>
            <a:off x="179512" y="2060848"/>
            <a:ext cx="5181063" cy="2793796"/>
          </a:xfrm>
          <a:prstGeom prst="rect">
            <a:avLst/>
          </a:prstGeom>
          <a:effectLst>
            <a:softEdge rad="431800"/>
          </a:effectLst>
        </p:spPr>
      </p:pic>
      <p:sp>
        <p:nvSpPr>
          <p:cNvPr id="5" name="正方形/長方形 4">
            <a:extLst>
              <a:ext uri="{FF2B5EF4-FFF2-40B4-BE49-F238E27FC236}">
                <a16:creationId xmlns:a16="http://schemas.microsoft.com/office/drawing/2014/main" id="{C4C3DAF0-291E-4A36-88FC-6169A0F486F0}"/>
              </a:ext>
            </a:extLst>
          </p:cNvPr>
          <p:cNvSpPr/>
          <p:nvPr/>
        </p:nvSpPr>
        <p:spPr>
          <a:xfrm>
            <a:off x="481044" y="5301208"/>
            <a:ext cx="8208912" cy="830997"/>
          </a:xfrm>
          <a:prstGeom prst="rect">
            <a:avLst/>
          </a:prstGeom>
          <a:ln w="38100"/>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ja-JP" altLang="en-US" sz="2400" dirty="0"/>
              <a:t>シミュレーションと機械学習を</a:t>
            </a:r>
            <a:endParaRPr lang="en-US" altLang="ja-JP" sz="2400" dirty="0"/>
          </a:p>
          <a:p>
            <a:pPr algn="ctr"/>
            <a:r>
              <a:rPr lang="ja-JP" altLang="en-US" sz="2400" dirty="0"/>
              <a:t>研究者自身が担当できる様になった成功事例</a:t>
            </a:r>
          </a:p>
        </p:txBody>
      </p:sp>
      <p:pic>
        <p:nvPicPr>
          <p:cNvPr id="10242" name="Picture 2" descr="ãã³ã³ãã¥ã¼ã¿ ã¤ã©ã¹ãããã®ç»åæ¤ç´¢çµæ">
            <a:extLst>
              <a:ext uri="{FF2B5EF4-FFF2-40B4-BE49-F238E27FC236}">
                <a16:creationId xmlns:a16="http://schemas.microsoft.com/office/drawing/2014/main" id="{D99FEB93-8484-4072-9912-E9B0F0B409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6054" y="2023100"/>
            <a:ext cx="3255514" cy="261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252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8C0D56-F59A-4CDD-A9F1-CB3FFE798B4D}"/>
              </a:ext>
            </a:extLst>
          </p:cNvPr>
          <p:cNvSpPr>
            <a:spLocks noGrp="1"/>
          </p:cNvSpPr>
          <p:nvPr>
            <p:ph type="title"/>
          </p:nvPr>
        </p:nvSpPr>
        <p:spPr/>
        <p:txBody>
          <a:bodyPr/>
          <a:lstStyle/>
          <a:p>
            <a:r>
              <a:rPr kumimoji="1" lang="en-US" altLang="ja-JP" dirty="0"/>
              <a:t>AI</a:t>
            </a:r>
            <a:r>
              <a:rPr kumimoji="1" lang="ja-JP" altLang="en-US" dirty="0"/>
              <a:t>で材料開発？</a:t>
            </a:r>
          </a:p>
        </p:txBody>
      </p:sp>
      <p:sp>
        <p:nvSpPr>
          <p:cNvPr id="3" name="テキスト ボックス 2">
            <a:extLst>
              <a:ext uri="{FF2B5EF4-FFF2-40B4-BE49-F238E27FC236}">
                <a16:creationId xmlns:a16="http://schemas.microsoft.com/office/drawing/2014/main" id="{94B8D341-5FBA-4A03-A683-57B33779631B}"/>
              </a:ext>
            </a:extLst>
          </p:cNvPr>
          <p:cNvSpPr txBox="1"/>
          <p:nvPr/>
        </p:nvSpPr>
        <p:spPr>
          <a:xfrm>
            <a:off x="251520" y="2200796"/>
            <a:ext cx="8468985" cy="2308324"/>
          </a:xfrm>
          <a:prstGeom prst="rect">
            <a:avLst/>
          </a:prstGeom>
          <a:noFill/>
        </p:spPr>
        <p:txBody>
          <a:bodyPr wrap="none" rtlCol="0">
            <a:spAutoFit/>
          </a:bodyPr>
          <a:lstStyle/>
          <a:p>
            <a:r>
              <a:rPr kumimoji="1" lang="ja-JP" altLang="en-US" sz="3600" dirty="0">
                <a:solidFill>
                  <a:srgbClr val="00B050"/>
                </a:solidFill>
              </a:rPr>
              <a:t>万能な</a:t>
            </a:r>
            <a:r>
              <a:rPr kumimoji="1" lang="en-US" altLang="ja-JP" sz="3600" dirty="0">
                <a:solidFill>
                  <a:srgbClr val="00B050"/>
                </a:solidFill>
              </a:rPr>
              <a:t>AI</a:t>
            </a:r>
            <a:r>
              <a:rPr kumimoji="1" lang="ja-JP" altLang="en-US" sz="3600" dirty="0">
                <a:solidFill>
                  <a:srgbClr val="00B050"/>
                </a:solidFill>
              </a:rPr>
              <a:t>が最近開発</a:t>
            </a:r>
            <a:r>
              <a:rPr kumimoji="1" lang="ja-JP" altLang="en-US" sz="3600" dirty="0"/>
              <a:t>されたわけではない</a:t>
            </a:r>
            <a:endParaRPr kumimoji="1" lang="en-US" altLang="ja-JP" sz="3600" dirty="0"/>
          </a:p>
          <a:p>
            <a:endParaRPr lang="en-US" altLang="ja-JP" sz="3600" dirty="0"/>
          </a:p>
          <a:p>
            <a:pPr algn="ctr"/>
            <a:endParaRPr lang="en-US" altLang="ja-JP" sz="3600" dirty="0"/>
          </a:p>
          <a:p>
            <a:r>
              <a:rPr lang="ja-JP" altLang="en-US" sz="3600" dirty="0"/>
              <a:t>長年</a:t>
            </a:r>
            <a:r>
              <a:rPr kumimoji="1" lang="ja-JP" altLang="en-US" sz="3600" dirty="0"/>
              <a:t>の統計学の成果を材料開発に応用</a:t>
            </a:r>
          </a:p>
        </p:txBody>
      </p:sp>
    </p:spTree>
    <p:extLst>
      <p:ext uri="{BB962C8B-B14F-4D97-AF65-F5344CB8AC3E}">
        <p14:creationId xmlns:p14="http://schemas.microsoft.com/office/powerpoint/2010/main" val="1984591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42ADA-719C-4767-AD92-EBBC445D226A}"/>
              </a:ext>
            </a:extLst>
          </p:cNvPr>
          <p:cNvSpPr>
            <a:spLocks noGrp="1"/>
          </p:cNvSpPr>
          <p:nvPr>
            <p:ph type="title"/>
          </p:nvPr>
        </p:nvSpPr>
        <p:spPr/>
        <p:txBody>
          <a:bodyPr/>
          <a:lstStyle/>
          <a:p>
            <a:r>
              <a:rPr kumimoji="1" lang="en-US" altLang="ja-JP" dirty="0"/>
              <a:t>AI</a:t>
            </a:r>
            <a:r>
              <a:rPr kumimoji="1" lang="ja-JP" altLang="en-US" dirty="0"/>
              <a:t>に期待</a:t>
            </a:r>
            <a:r>
              <a:rPr lang="ja-JP" altLang="en-US" dirty="0"/>
              <a:t>できること</a:t>
            </a:r>
            <a:endParaRPr kumimoji="1" lang="ja-JP" altLang="en-US" dirty="0"/>
          </a:p>
        </p:txBody>
      </p:sp>
      <p:sp>
        <p:nvSpPr>
          <p:cNvPr id="3" name="テキスト ボックス 2">
            <a:extLst>
              <a:ext uri="{FF2B5EF4-FFF2-40B4-BE49-F238E27FC236}">
                <a16:creationId xmlns:a16="http://schemas.microsoft.com/office/drawing/2014/main" id="{8F0C1F87-777B-4C02-9158-004467E57362}"/>
              </a:ext>
            </a:extLst>
          </p:cNvPr>
          <p:cNvSpPr txBox="1"/>
          <p:nvPr/>
        </p:nvSpPr>
        <p:spPr>
          <a:xfrm>
            <a:off x="395536" y="995238"/>
            <a:ext cx="6747360" cy="5386090"/>
          </a:xfrm>
          <a:prstGeom prst="rect">
            <a:avLst/>
          </a:prstGeom>
          <a:noFill/>
        </p:spPr>
        <p:txBody>
          <a:bodyPr wrap="none" rtlCol="0">
            <a:spAutoFit/>
          </a:bodyPr>
          <a:lstStyle/>
          <a:p>
            <a:r>
              <a:rPr kumimoji="1" lang="ja-JP" altLang="en-US" sz="3200" dirty="0">
                <a:solidFill>
                  <a:srgbClr val="0070C0"/>
                </a:solidFill>
              </a:rPr>
              <a:t>畳み込みが可能な分野</a:t>
            </a:r>
            <a:endParaRPr kumimoji="1" lang="en-US" altLang="ja-JP" sz="3200" dirty="0">
              <a:solidFill>
                <a:srgbClr val="0070C0"/>
              </a:solidFill>
            </a:endParaRPr>
          </a:p>
          <a:p>
            <a:r>
              <a:rPr lang="ja-JP" altLang="en-US" sz="2800" dirty="0"/>
              <a:t>・画像　</a:t>
            </a:r>
            <a:r>
              <a:rPr lang="en-US" altLang="ja-JP" sz="2800" dirty="0"/>
              <a:t>		</a:t>
            </a:r>
            <a:r>
              <a:rPr lang="ja-JP" altLang="en-US" sz="2800" dirty="0"/>
              <a:t>（欠陥分析など）</a:t>
            </a:r>
            <a:endParaRPr lang="en-US" altLang="ja-JP" sz="2800" dirty="0"/>
          </a:p>
          <a:p>
            <a:r>
              <a:rPr lang="ja-JP" altLang="en-US" sz="2800" dirty="0"/>
              <a:t>・時系列データ</a:t>
            </a:r>
            <a:r>
              <a:rPr lang="en-US" altLang="ja-JP" sz="2800" dirty="0"/>
              <a:t>	</a:t>
            </a:r>
            <a:r>
              <a:rPr lang="ja-JP" altLang="en-US" sz="2800" dirty="0"/>
              <a:t>（音声、翻訳、特許）</a:t>
            </a:r>
            <a:endParaRPr lang="en-US" altLang="ja-JP" sz="2800" dirty="0"/>
          </a:p>
          <a:p>
            <a:r>
              <a:rPr lang="ja-JP" altLang="en-US" sz="2800" dirty="0"/>
              <a:t>・化合物</a:t>
            </a:r>
            <a:endParaRPr lang="en-US" altLang="ja-JP" sz="2800" dirty="0"/>
          </a:p>
          <a:p>
            <a:r>
              <a:rPr lang="ja-JP" altLang="en-US" sz="2800" dirty="0"/>
              <a:t>　→ 画期的な成果、精度向上が見込める</a:t>
            </a:r>
            <a:endParaRPr kumimoji="1" lang="en-US" altLang="ja-JP" sz="2800" dirty="0"/>
          </a:p>
          <a:p>
            <a:endParaRPr kumimoji="1" lang="en-US" altLang="ja-JP" sz="2800" dirty="0"/>
          </a:p>
          <a:p>
            <a:r>
              <a:rPr lang="ja-JP" altLang="en-US" sz="3200" dirty="0">
                <a:solidFill>
                  <a:srgbClr val="00B050"/>
                </a:solidFill>
              </a:rPr>
              <a:t>畳み込みが使えない分野</a:t>
            </a:r>
            <a:endParaRPr lang="en-US" altLang="ja-JP" sz="2800" dirty="0">
              <a:solidFill>
                <a:srgbClr val="00B050"/>
              </a:solidFill>
            </a:endParaRPr>
          </a:p>
          <a:p>
            <a:r>
              <a:rPr kumimoji="1" lang="ja-JP" altLang="en-US" sz="2800" dirty="0"/>
              <a:t>　ベイズ最適化</a:t>
            </a:r>
            <a:endParaRPr kumimoji="1" lang="en-US" altLang="ja-JP" sz="2800" dirty="0"/>
          </a:p>
          <a:p>
            <a:r>
              <a:rPr lang="ja-JP" altLang="en-US" sz="2800" dirty="0"/>
              <a:t>　</a:t>
            </a:r>
            <a:r>
              <a:rPr kumimoji="1" lang="ja-JP" altLang="en-US" sz="2800" dirty="0"/>
              <a:t>遺伝的アルゴリズム</a:t>
            </a:r>
            <a:endParaRPr kumimoji="1" lang="en-US" altLang="ja-JP" sz="2800" dirty="0"/>
          </a:p>
          <a:p>
            <a:r>
              <a:rPr kumimoji="1" lang="ja-JP" altLang="en-US" sz="2800" dirty="0"/>
              <a:t>　サポートベクターマシン</a:t>
            </a:r>
            <a:endParaRPr kumimoji="1" lang="en-US" altLang="ja-JP" sz="2800" dirty="0"/>
          </a:p>
          <a:p>
            <a:endParaRPr lang="en-US" altLang="ja-JP" sz="2800" dirty="0"/>
          </a:p>
          <a:p>
            <a:r>
              <a:rPr lang="ja-JP" altLang="en-US" sz="2800" dirty="0"/>
              <a:t>　→ 従来の統計学でも十分な予測精度</a:t>
            </a:r>
            <a:endParaRPr kumimoji="1" lang="en-US" altLang="ja-JP" sz="2800" dirty="0"/>
          </a:p>
        </p:txBody>
      </p:sp>
    </p:spTree>
    <p:extLst>
      <p:ext uri="{BB962C8B-B14F-4D97-AF65-F5344CB8AC3E}">
        <p14:creationId xmlns:p14="http://schemas.microsoft.com/office/powerpoint/2010/main" val="2751110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C7D3EF-57F7-4103-A856-2D13D0E5A172}"/>
              </a:ext>
            </a:extLst>
          </p:cNvPr>
          <p:cNvSpPr>
            <a:spLocks noGrp="1"/>
          </p:cNvSpPr>
          <p:nvPr>
            <p:ph type="title"/>
          </p:nvPr>
        </p:nvSpPr>
        <p:spPr/>
        <p:txBody>
          <a:bodyPr/>
          <a:lstStyle/>
          <a:p>
            <a:r>
              <a:rPr kumimoji="1" lang="en-US" altLang="ja-JP" dirty="0">
                <a:solidFill>
                  <a:srgbClr val="FF0000"/>
                </a:solidFill>
              </a:rPr>
              <a:t>AI</a:t>
            </a:r>
            <a:r>
              <a:rPr lang="ja-JP" altLang="en-US" dirty="0">
                <a:solidFill>
                  <a:srgbClr val="FF0000"/>
                </a:solidFill>
              </a:rPr>
              <a:t>とは？</a:t>
            </a:r>
            <a:endParaRPr kumimoji="1" lang="ja-JP" altLang="en-US" dirty="0">
              <a:solidFill>
                <a:srgbClr val="FF0000"/>
              </a:solidFill>
            </a:endParaRPr>
          </a:p>
        </p:txBody>
      </p:sp>
      <p:sp>
        <p:nvSpPr>
          <p:cNvPr id="3" name="テキスト ボックス 2">
            <a:extLst>
              <a:ext uri="{FF2B5EF4-FFF2-40B4-BE49-F238E27FC236}">
                <a16:creationId xmlns:a16="http://schemas.microsoft.com/office/drawing/2014/main" id="{B8F0C047-6B18-4887-8918-B56AF36C2A5F}"/>
              </a:ext>
            </a:extLst>
          </p:cNvPr>
          <p:cNvSpPr txBox="1"/>
          <p:nvPr/>
        </p:nvSpPr>
        <p:spPr>
          <a:xfrm>
            <a:off x="611560" y="2132856"/>
            <a:ext cx="7416824" cy="2862322"/>
          </a:xfrm>
          <a:prstGeom prst="rect">
            <a:avLst/>
          </a:prstGeom>
          <a:noFill/>
        </p:spPr>
        <p:txBody>
          <a:bodyPr wrap="square" rtlCol="0">
            <a:spAutoFit/>
          </a:bodyPr>
          <a:lstStyle/>
          <a:p>
            <a:pPr algn="ctr"/>
            <a:r>
              <a:rPr lang="ja-JP" altLang="en-US" sz="3600" dirty="0"/>
              <a:t>画像分野での大成功</a:t>
            </a:r>
            <a:endParaRPr kumimoji="1" lang="en-US" altLang="ja-JP" sz="3600" dirty="0"/>
          </a:p>
          <a:p>
            <a:pPr algn="ctr"/>
            <a:endParaRPr lang="en-US" altLang="ja-JP" sz="3600" dirty="0"/>
          </a:p>
          <a:p>
            <a:pPr algn="ctr"/>
            <a:r>
              <a:rPr lang="en-US" altLang="ja-JP" sz="3600" dirty="0"/>
              <a:t>or</a:t>
            </a:r>
          </a:p>
          <a:p>
            <a:pPr algn="ctr"/>
            <a:endParaRPr kumimoji="1" lang="en-US" altLang="ja-JP" sz="3600" dirty="0"/>
          </a:p>
          <a:p>
            <a:pPr algn="ctr"/>
            <a:r>
              <a:rPr lang="ja-JP" altLang="en-US" sz="3600" dirty="0"/>
              <a:t>無視してきた統計学の活用</a:t>
            </a:r>
            <a:endParaRPr kumimoji="1" lang="en-US" altLang="ja-JP" sz="3600" dirty="0"/>
          </a:p>
        </p:txBody>
      </p:sp>
      <p:sp>
        <p:nvSpPr>
          <p:cNvPr id="6" name="テキスト ボックス 5">
            <a:extLst>
              <a:ext uri="{FF2B5EF4-FFF2-40B4-BE49-F238E27FC236}">
                <a16:creationId xmlns:a16="http://schemas.microsoft.com/office/drawing/2014/main" id="{0B56C135-2CDF-40AA-8A3E-B79B5980BE5B}"/>
              </a:ext>
            </a:extLst>
          </p:cNvPr>
          <p:cNvSpPr txBox="1"/>
          <p:nvPr/>
        </p:nvSpPr>
        <p:spPr>
          <a:xfrm>
            <a:off x="251520" y="908720"/>
            <a:ext cx="4104009" cy="769441"/>
          </a:xfrm>
          <a:prstGeom prst="rect">
            <a:avLst/>
          </a:prstGeom>
          <a:noFill/>
        </p:spPr>
        <p:txBody>
          <a:bodyPr wrap="none" rtlCol="0">
            <a:spAutoFit/>
          </a:bodyPr>
          <a:lstStyle/>
          <a:p>
            <a:r>
              <a:rPr kumimoji="1" lang="en-US" altLang="ja-JP" sz="4400" dirty="0"/>
              <a:t>AI</a:t>
            </a:r>
            <a:r>
              <a:rPr kumimoji="1" lang="ja-JP" altLang="en-US" sz="4400" dirty="0"/>
              <a:t>ブームとは？</a:t>
            </a:r>
          </a:p>
        </p:txBody>
      </p:sp>
      <p:pic>
        <p:nvPicPr>
          <p:cNvPr id="2050" name="Picture 2" descr="ããã©ããããã®ç»åæ¤ç´¢çµæ">
            <a:extLst>
              <a:ext uri="{FF2B5EF4-FFF2-40B4-BE49-F238E27FC236}">
                <a16:creationId xmlns:a16="http://schemas.microsoft.com/office/drawing/2014/main" id="{76088AF1-94ED-41F0-B00A-228D1A918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93" t="3974" r="37622" b="81807"/>
          <a:stretch/>
        </p:blipFill>
        <p:spPr bwMode="auto">
          <a:xfrm>
            <a:off x="7372706" y="2109985"/>
            <a:ext cx="1311356" cy="787391"/>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05C6AE47-D3A6-4E8E-9A58-5248575023FE}"/>
              </a:ext>
            </a:extLst>
          </p:cNvPr>
          <p:cNvSpPr/>
          <p:nvPr/>
        </p:nvSpPr>
        <p:spPr>
          <a:xfrm>
            <a:off x="7037006" y="2920247"/>
            <a:ext cx="3294112" cy="184666"/>
          </a:xfrm>
          <a:prstGeom prst="rect">
            <a:avLst/>
          </a:prstGeom>
        </p:spPr>
        <p:txBody>
          <a:bodyPr wrap="square">
            <a:spAutoFit/>
          </a:bodyPr>
          <a:lstStyle/>
          <a:p>
            <a:r>
              <a:rPr lang="ja-JP" altLang="en-US" sz="600" dirty="0">
                <a:solidFill>
                  <a:schemeClr val="bg1">
                    <a:lumMod val="75000"/>
                  </a:schemeClr>
                </a:solidFill>
              </a:rPr>
              <a:t>www.takaratomy.co.jp/products/kurohige/doraemon/</a:t>
            </a:r>
          </a:p>
        </p:txBody>
      </p:sp>
    </p:spTree>
    <p:extLst>
      <p:ext uri="{BB962C8B-B14F-4D97-AF65-F5344CB8AC3E}">
        <p14:creationId xmlns:p14="http://schemas.microsoft.com/office/powerpoint/2010/main" val="166461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D2041-F450-4081-A76B-D5121D536A8B}"/>
              </a:ext>
            </a:extLst>
          </p:cNvPr>
          <p:cNvSpPr>
            <a:spLocks noGrp="1"/>
          </p:cNvSpPr>
          <p:nvPr>
            <p:ph type="title"/>
          </p:nvPr>
        </p:nvSpPr>
        <p:spPr/>
        <p:txBody>
          <a:bodyPr/>
          <a:lstStyle/>
          <a:p>
            <a:r>
              <a:rPr kumimoji="1" lang="en-US" altLang="ja-JP" dirty="0"/>
              <a:t>AI</a:t>
            </a:r>
            <a:r>
              <a:rPr kumimoji="1" lang="ja-JP" altLang="en-US" dirty="0"/>
              <a:t>の使い</a:t>
            </a:r>
            <a:r>
              <a:rPr lang="ja-JP" altLang="en-US" dirty="0"/>
              <a:t>道</a:t>
            </a:r>
            <a:endParaRPr kumimoji="1" lang="ja-JP" altLang="en-US" dirty="0"/>
          </a:p>
        </p:txBody>
      </p:sp>
      <p:sp>
        <p:nvSpPr>
          <p:cNvPr id="3" name="テキスト ボックス 2">
            <a:extLst>
              <a:ext uri="{FF2B5EF4-FFF2-40B4-BE49-F238E27FC236}">
                <a16:creationId xmlns:a16="http://schemas.microsoft.com/office/drawing/2014/main" id="{E1F8BF1B-6AEC-4327-AFA2-6B4C1C85E154}"/>
              </a:ext>
            </a:extLst>
          </p:cNvPr>
          <p:cNvSpPr txBox="1"/>
          <p:nvPr/>
        </p:nvSpPr>
        <p:spPr>
          <a:xfrm>
            <a:off x="1728914" y="1147391"/>
            <a:ext cx="5686172" cy="923330"/>
          </a:xfrm>
          <a:prstGeom prst="rect">
            <a:avLst/>
          </a:prstGeom>
          <a:noFill/>
        </p:spPr>
        <p:txBody>
          <a:bodyPr wrap="none" rtlCol="0">
            <a:spAutoFit/>
          </a:bodyPr>
          <a:lstStyle/>
          <a:p>
            <a:r>
              <a:rPr kumimoji="1" lang="en-US" altLang="ja-JP" sz="5400" dirty="0"/>
              <a:t>AI</a:t>
            </a:r>
            <a:r>
              <a:rPr lang="ja-JP" altLang="en-US" sz="5400" dirty="0"/>
              <a:t>は</a:t>
            </a:r>
            <a:r>
              <a:rPr kumimoji="1" lang="ja-JP" altLang="en-US" sz="5400" dirty="0"/>
              <a:t>何に使える？</a:t>
            </a:r>
          </a:p>
        </p:txBody>
      </p:sp>
      <p:sp>
        <p:nvSpPr>
          <p:cNvPr id="4" name="テキスト ボックス 3">
            <a:extLst>
              <a:ext uri="{FF2B5EF4-FFF2-40B4-BE49-F238E27FC236}">
                <a16:creationId xmlns:a16="http://schemas.microsoft.com/office/drawing/2014/main" id="{B21DE919-5B45-4FAD-8609-F288C6DFBB57}"/>
              </a:ext>
            </a:extLst>
          </p:cNvPr>
          <p:cNvSpPr txBox="1"/>
          <p:nvPr/>
        </p:nvSpPr>
        <p:spPr>
          <a:xfrm>
            <a:off x="1475656" y="4402559"/>
            <a:ext cx="1872208" cy="1107996"/>
          </a:xfrm>
          <a:prstGeom prst="rect">
            <a:avLst/>
          </a:prstGeom>
          <a:noFill/>
        </p:spPr>
        <p:txBody>
          <a:bodyPr wrap="square" rtlCol="0">
            <a:spAutoFit/>
          </a:bodyPr>
          <a:lstStyle/>
          <a:p>
            <a:r>
              <a:rPr kumimoji="1" lang="ja-JP" altLang="en-US" sz="6600" dirty="0">
                <a:solidFill>
                  <a:srgbClr val="00B050"/>
                </a:solidFill>
              </a:rPr>
              <a:t>予測</a:t>
            </a:r>
          </a:p>
        </p:txBody>
      </p:sp>
      <p:sp>
        <p:nvSpPr>
          <p:cNvPr id="5" name="テキスト ボックス 4">
            <a:extLst>
              <a:ext uri="{FF2B5EF4-FFF2-40B4-BE49-F238E27FC236}">
                <a16:creationId xmlns:a16="http://schemas.microsoft.com/office/drawing/2014/main" id="{19DD6E9D-266E-4715-AE62-EEF48E2EFC41}"/>
              </a:ext>
            </a:extLst>
          </p:cNvPr>
          <p:cNvSpPr txBox="1"/>
          <p:nvPr/>
        </p:nvSpPr>
        <p:spPr>
          <a:xfrm>
            <a:off x="6012160" y="4402559"/>
            <a:ext cx="1872208" cy="1107996"/>
          </a:xfrm>
          <a:prstGeom prst="rect">
            <a:avLst/>
          </a:prstGeom>
          <a:noFill/>
        </p:spPr>
        <p:txBody>
          <a:bodyPr wrap="square" rtlCol="0">
            <a:spAutoFit/>
          </a:bodyPr>
          <a:lstStyle/>
          <a:p>
            <a:r>
              <a:rPr lang="ja-JP" altLang="en-US" sz="6600" dirty="0"/>
              <a:t>探索</a:t>
            </a:r>
            <a:endParaRPr kumimoji="1" lang="ja-JP" altLang="en-US" sz="6600" dirty="0"/>
          </a:p>
        </p:txBody>
      </p:sp>
    </p:spTree>
    <p:extLst>
      <p:ext uri="{BB962C8B-B14F-4D97-AF65-F5344CB8AC3E}">
        <p14:creationId xmlns:p14="http://schemas.microsoft.com/office/powerpoint/2010/main" val="1776460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7E703-3425-4791-95EE-4A2E203E13BD}"/>
              </a:ext>
            </a:extLst>
          </p:cNvPr>
          <p:cNvSpPr>
            <a:spLocks noGrp="1"/>
          </p:cNvSpPr>
          <p:nvPr>
            <p:ph type="title"/>
          </p:nvPr>
        </p:nvSpPr>
        <p:spPr/>
        <p:txBody>
          <a:bodyPr/>
          <a:lstStyle/>
          <a:p>
            <a:r>
              <a:rPr kumimoji="1" lang="en-US" altLang="ja-JP" dirty="0"/>
              <a:t>AI</a:t>
            </a:r>
            <a:r>
              <a:rPr kumimoji="1" lang="ja-JP" altLang="en-US" dirty="0"/>
              <a:t>は</a:t>
            </a:r>
            <a:r>
              <a:rPr lang="ja-JP" altLang="en-US" dirty="0"/>
              <a:t>予測に使える</a:t>
            </a:r>
            <a:endParaRPr kumimoji="1" lang="ja-JP" altLang="en-US" dirty="0"/>
          </a:p>
        </p:txBody>
      </p:sp>
      <p:sp>
        <p:nvSpPr>
          <p:cNvPr id="3" name="テキスト ボックス 2">
            <a:extLst>
              <a:ext uri="{FF2B5EF4-FFF2-40B4-BE49-F238E27FC236}">
                <a16:creationId xmlns:a16="http://schemas.microsoft.com/office/drawing/2014/main" id="{F523F3F2-E423-4EC5-8E93-B20F8C88CAE6}"/>
              </a:ext>
            </a:extLst>
          </p:cNvPr>
          <p:cNvSpPr txBox="1"/>
          <p:nvPr/>
        </p:nvSpPr>
        <p:spPr>
          <a:xfrm>
            <a:off x="295834" y="836712"/>
            <a:ext cx="8424938" cy="646331"/>
          </a:xfrm>
          <a:prstGeom prst="rect">
            <a:avLst/>
          </a:prstGeom>
          <a:noFill/>
        </p:spPr>
        <p:txBody>
          <a:bodyPr wrap="square" rtlCol="0">
            <a:spAutoFit/>
          </a:bodyPr>
          <a:lstStyle/>
          <a:p>
            <a:pPr algn="ctr"/>
            <a:r>
              <a:rPr kumimoji="1" lang="en-US" altLang="ja-JP" sz="3600" dirty="0"/>
              <a:t>AI</a:t>
            </a:r>
            <a:r>
              <a:rPr kumimoji="1" lang="ja-JP" altLang="en-US" sz="3600" dirty="0"/>
              <a:t>の基本：数値から数値を予測</a:t>
            </a:r>
          </a:p>
        </p:txBody>
      </p:sp>
      <p:pic>
        <p:nvPicPr>
          <p:cNvPr id="7" name="図 6">
            <a:extLst>
              <a:ext uri="{FF2B5EF4-FFF2-40B4-BE49-F238E27FC236}">
                <a16:creationId xmlns:a16="http://schemas.microsoft.com/office/drawing/2014/main" id="{B61C5055-747E-4325-9E3F-2768DE08BC04}"/>
              </a:ext>
            </a:extLst>
          </p:cNvPr>
          <p:cNvPicPr>
            <a:picLocks noChangeAspect="1"/>
          </p:cNvPicPr>
          <p:nvPr/>
        </p:nvPicPr>
        <p:blipFill>
          <a:blip r:embed="rId3"/>
          <a:stretch>
            <a:fillRect/>
          </a:stretch>
        </p:blipFill>
        <p:spPr>
          <a:xfrm>
            <a:off x="398392" y="2996952"/>
            <a:ext cx="4380929" cy="5321867"/>
          </a:xfrm>
          <a:prstGeom prst="rect">
            <a:avLst/>
          </a:prstGeom>
        </p:spPr>
      </p:pic>
      <p:pic>
        <p:nvPicPr>
          <p:cNvPr id="8" name="図 7">
            <a:extLst>
              <a:ext uri="{FF2B5EF4-FFF2-40B4-BE49-F238E27FC236}">
                <a16:creationId xmlns:a16="http://schemas.microsoft.com/office/drawing/2014/main" id="{81C17AB9-EBA9-404F-B776-58247213F0D0}"/>
              </a:ext>
            </a:extLst>
          </p:cNvPr>
          <p:cNvPicPr>
            <a:picLocks noChangeAspect="1"/>
          </p:cNvPicPr>
          <p:nvPr/>
        </p:nvPicPr>
        <p:blipFill>
          <a:blip r:embed="rId4"/>
          <a:stretch>
            <a:fillRect/>
          </a:stretch>
        </p:blipFill>
        <p:spPr>
          <a:xfrm>
            <a:off x="7923669" y="3048465"/>
            <a:ext cx="632435" cy="4556999"/>
          </a:xfrm>
          <a:prstGeom prst="rect">
            <a:avLst/>
          </a:prstGeom>
        </p:spPr>
      </p:pic>
      <p:sp>
        <p:nvSpPr>
          <p:cNvPr id="9" name="テキスト ボックス 8">
            <a:extLst>
              <a:ext uri="{FF2B5EF4-FFF2-40B4-BE49-F238E27FC236}">
                <a16:creationId xmlns:a16="http://schemas.microsoft.com/office/drawing/2014/main" id="{E32B6892-58A9-4FF6-8832-D52D4F9D81E2}"/>
              </a:ext>
            </a:extLst>
          </p:cNvPr>
          <p:cNvSpPr txBox="1"/>
          <p:nvPr/>
        </p:nvSpPr>
        <p:spPr>
          <a:xfrm>
            <a:off x="1403648" y="1641049"/>
            <a:ext cx="4852610" cy="523220"/>
          </a:xfrm>
          <a:prstGeom prst="rect">
            <a:avLst/>
          </a:prstGeom>
          <a:noFill/>
        </p:spPr>
        <p:txBody>
          <a:bodyPr wrap="none" rtlCol="0">
            <a:spAutoFit/>
          </a:bodyPr>
          <a:lstStyle/>
          <a:p>
            <a:r>
              <a:rPr kumimoji="1" lang="ja-JP" altLang="en-US" sz="2800" dirty="0"/>
              <a:t>例）ボストンの住宅価格予測</a:t>
            </a:r>
          </a:p>
        </p:txBody>
      </p:sp>
      <p:sp>
        <p:nvSpPr>
          <p:cNvPr id="10" name="テキスト ボックス 9">
            <a:extLst>
              <a:ext uri="{FF2B5EF4-FFF2-40B4-BE49-F238E27FC236}">
                <a16:creationId xmlns:a16="http://schemas.microsoft.com/office/drawing/2014/main" id="{284A0855-ADF3-422C-B8E9-2EF279B8DA4F}"/>
              </a:ext>
            </a:extLst>
          </p:cNvPr>
          <p:cNvSpPr txBox="1"/>
          <p:nvPr/>
        </p:nvSpPr>
        <p:spPr>
          <a:xfrm>
            <a:off x="1969088" y="2326095"/>
            <a:ext cx="1306768" cy="369332"/>
          </a:xfrm>
          <a:prstGeom prst="rect">
            <a:avLst/>
          </a:prstGeom>
          <a:noFill/>
        </p:spPr>
        <p:txBody>
          <a:bodyPr wrap="none" rtlCol="0">
            <a:spAutoFit/>
          </a:bodyPr>
          <a:lstStyle/>
          <a:p>
            <a:r>
              <a:rPr kumimoji="1" lang="ja-JP" altLang="en-US" b="1" dirty="0"/>
              <a:t>説明変数 </a:t>
            </a:r>
            <a:r>
              <a:rPr kumimoji="1" lang="en-US" altLang="ja-JP" b="1" dirty="0"/>
              <a:t>x</a:t>
            </a:r>
            <a:endParaRPr kumimoji="1" lang="ja-JP" altLang="en-US" b="1" dirty="0"/>
          </a:p>
        </p:txBody>
      </p:sp>
      <p:sp>
        <p:nvSpPr>
          <p:cNvPr id="11" name="テキスト ボックス 10">
            <a:extLst>
              <a:ext uri="{FF2B5EF4-FFF2-40B4-BE49-F238E27FC236}">
                <a16:creationId xmlns:a16="http://schemas.microsoft.com/office/drawing/2014/main" id="{E38526DA-1CAD-4B06-A537-F28B4AD31CF1}"/>
              </a:ext>
            </a:extLst>
          </p:cNvPr>
          <p:cNvSpPr txBox="1"/>
          <p:nvPr/>
        </p:nvSpPr>
        <p:spPr>
          <a:xfrm>
            <a:off x="7585712" y="2321531"/>
            <a:ext cx="1306768" cy="369332"/>
          </a:xfrm>
          <a:prstGeom prst="rect">
            <a:avLst/>
          </a:prstGeom>
          <a:noFill/>
        </p:spPr>
        <p:txBody>
          <a:bodyPr wrap="none" rtlCol="0">
            <a:spAutoFit/>
          </a:bodyPr>
          <a:lstStyle/>
          <a:p>
            <a:r>
              <a:rPr lang="ja-JP" altLang="en-US" b="1" dirty="0"/>
              <a:t>目的</a:t>
            </a:r>
            <a:r>
              <a:rPr kumimoji="1" lang="ja-JP" altLang="en-US" b="1" dirty="0"/>
              <a:t>変数 </a:t>
            </a:r>
            <a:r>
              <a:rPr kumimoji="1" lang="en-US" altLang="ja-JP" b="1" dirty="0"/>
              <a:t>y</a:t>
            </a:r>
            <a:endParaRPr kumimoji="1" lang="ja-JP" altLang="en-US" b="1" dirty="0"/>
          </a:p>
        </p:txBody>
      </p:sp>
      <p:sp>
        <p:nvSpPr>
          <p:cNvPr id="12" name="テキスト ボックス 11">
            <a:extLst>
              <a:ext uri="{FF2B5EF4-FFF2-40B4-BE49-F238E27FC236}">
                <a16:creationId xmlns:a16="http://schemas.microsoft.com/office/drawing/2014/main" id="{673AD84C-581E-47B9-A806-03091091F4E8}"/>
              </a:ext>
            </a:extLst>
          </p:cNvPr>
          <p:cNvSpPr txBox="1"/>
          <p:nvPr/>
        </p:nvSpPr>
        <p:spPr>
          <a:xfrm>
            <a:off x="4842376" y="4289322"/>
            <a:ext cx="3081293" cy="461665"/>
          </a:xfrm>
          <a:prstGeom prst="rect">
            <a:avLst/>
          </a:prstGeom>
          <a:noFill/>
        </p:spPr>
        <p:txBody>
          <a:bodyPr wrap="none" rtlCol="0">
            <a:spAutoFit/>
          </a:bodyPr>
          <a:lstStyle/>
          <a:p>
            <a:r>
              <a:rPr kumimoji="1" lang="en-US" altLang="ja-JP" sz="2400" dirty="0"/>
              <a:t>y = </a:t>
            </a:r>
            <a:r>
              <a:rPr kumimoji="1" lang="en-US" altLang="ja-JP" sz="2400" dirty="0">
                <a:solidFill>
                  <a:srgbClr val="FF0000"/>
                </a:solidFill>
              </a:rPr>
              <a:t>f</a:t>
            </a:r>
            <a:r>
              <a:rPr kumimoji="1" lang="en-US" altLang="ja-JP" sz="2400" dirty="0"/>
              <a:t>(</a:t>
            </a:r>
            <a:r>
              <a:rPr lang="en-US" altLang="ja-JP" sz="2400" dirty="0"/>
              <a:t>x</a:t>
            </a:r>
            <a:r>
              <a:rPr lang="en-US" altLang="ja-JP" sz="2400" baseline="-25000" dirty="0"/>
              <a:t>1</a:t>
            </a:r>
            <a:r>
              <a:rPr kumimoji="1" lang="en-US" altLang="ja-JP" sz="2400" dirty="0"/>
              <a:t>,</a:t>
            </a:r>
            <a:r>
              <a:rPr lang="en-US" altLang="ja-JP" sz="2400" dirty="0"/>
              <a:t>x</a:t>
            </a:r>
            <a:r>
              <a:rPr lang="en-US" altLang="ja-JP" sz="2400" baseline="-25000" dirty="0"/>
              <a:t>2</a:t>
            </a:r>
            <a:r>
              <a:rPr kumimoji="1" lang="en-US" altLang="ja-JP" sz="2400" dirty="0"/>
              <a:t>,</a:t>
            </a:r>
            <a:r>
              <a:rPr lang="en-US" altLang="ja-JP" sz="2400" dirty="0"/>
              <a:t>x</a:t>
            </a:r>
            <a:r>
              <a:rPr lang="en-US" altLang="ja-JP" sz="2400" baseline="-25000" dirty="0"/>
              <a:t>3</a:t>
            </a:r>
            <a:r>
              <a:rPr kumimoji="1" lang="en-US" altLang="ja-JP" sz="2400" dirty="0"/>
              <a:t>,</a:t>
            </a:r>
            <a:r>
              <a:rPr lang="en-US" altLang="ja-JP" sz="2400" dirty="0"/>
              <a:t>x</a:t>
            </a:r>
            <a:r>
              <a:rPr lang="en-US" altLang="ja-JP" sz="2400" baseline="-25000" dirty="0"/>
              <a:t>4</a:t>
            </a:r>
            <a:r>
              <a:rPr kumimoji="1" lang="en-US" altLang="ja-JP" sz="2400" dirty="0"/>
              <a:t>,</a:t>
            </a:r>
            <a:r>
              <a:rPr lang="en-US" altLang="ja-JP" sz="2400" dirty="0"/>
              <a:t>x</a:t>
            </a:r>
            <a:r>
              <a:rPr lang="en-US" altLang="ja-JP" sz="2400" baseline="-25000" dirty="0"/>
              <a:t>5</a:t>
            </a:r>
            <a:r>
              <a:rPr kumimoji="1" lang="en-US" altLang="ja-JP" sz="2400" dirty="0"/>
              <a:t>,....)</a:t>
            </a:r>
            <a:endParaRPr kumimoji="1" lang="ja-JP" altLang="en-US" sz="2400" dirty="0"/>
          </a:p>
        </p:txBody>
      </p:sp>
      <p:cxnSp>
        <p:nvCxnSpPr>
          <p:cNvPr id="14" name="直線矢印コネクタ 13">
            <a:extLst>
              <a:ext uri="{FF2B5EF4-FFF2-40B4-BE49-F238E27FC236}">
                <a16:creationId xmlns:a16="http://schemas.microsoft.com/office/drawing/2014/main" id="{360D90B4-ECB2-44AE-9E2E-B256D03549DD}"/>
              </a:ext>
            </a:extLst>
          </p:cNvPr>
          <p:cNvCxnSpPr>
            <a:cxnSpLocks/>
          </p:cNvCxnSpPr>
          <p:nvPr/>
        </p:nvCxnSpPr>
        <p:spPr>
          <a:xfrm>
            <a:off x="5053150" y="4149080"/>
            <a:ext cx="253256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715E06D8-F5D8-464B-AA14-E4FDDF8FFE0D}"/>
              </a:ext>
            </a:extLst>
          </p:cNvPr>
          <p:cNvGrpSpPr/>
          <p:nvPr/>
        </p:nvGrpSpPr>
        <p:grpSpPr>
          <a:xfrm>
            <a:off x="5259909" y="4681137"/>
            <a:ext cx="2031325" cy="1464770"/>
            <a:chOff x="5259909" y="4681137"/>
            <a:chExt cx="2031325" cy="1464770"/>
          </a:xfrm>
        </p:grpSpPr>
        <p:sp>
          <p:nvSpPr>
            <p:cNvPr id="5" name="テキスト ボックス 4">
              <a:extLst>
                <a:ext uri="{FF2B5EF4-FFF2-40B4-BE49-F238E27FC236}">
                  <a16:creationId xmlns:a16="http://schemas.microsoft.com/office/drawing/2014/main" id="{E670709E-6055-47B8-85F0-30918CDE1301}"/>
                </a:ext>
              </a:extLst>
            </p:cNvPr>
            <p:cNvSpPr txBox="1"/>
            <p:nvPr/>
          </p:nvSpPr>
          <p:spPr>
            <a:xfrm>
              <a:off x="5259909" y="5068689"/>
              <a:ext cx="2031325" cy="1077218"/>
            </a:xfrm>
            <a:prstGeom prst="rect">
              <a:avLst/>
            </a:prstGeom>
            <a:noFill/>
            <a:ln>
              <a:solidFill>
                <a:schemeClr val="accent3">
                  <a:lumMod val="75000"/>
                </a:schemeClr>
              </a:solidFill>
              <a:prstDash val="sysDot"/>
            </a:ln>
          </p:spPr>
          <p:txBody>
            <a:bodyPr wrap="none" rtlCol="0">
              <a:spAutoFit/>
            </a:bodyPr>
            <a:lstStyle/>
            <a:p>
              <a:r>
                <a:rPr lang="ja-JP" altLang="en-US" sz="1600" dirty="0">
                  <a:latin typeface="HGSｺﾞｼｯｸM" panose="020B0600000000000000" pitchFamily="50" charset="-128"/>
                  <a:ea typeface="HGSｺﾞｼｯｸM" panose="020B0600000000000000" pitchFamily="50" charset="-128"/>
                </a:rPr>
                <a:t>重回帰分析</a:t>
              </a:r>
              <a:endParaRPr lang="en-US" altLang="ja-JP" sz="1600" dirty="0">
                <a:latin typeface="HGSｺﾞｼｯｸM" panose="020B0600000000000000" pitchFamily="50" charset="-128"/>
                <a:ea typeface="HGSｺﾞｼｯｸM" panose="020B0600000000000000" pitchFamily="50" charset="-128"/>
              </a:endParaRPr>
            </a:p>
            <a:p>
              <a:r>
                <a:rPr kumimoji="1" lang="ja-JP" altLang="en-US" sz="1600" dirty="0">
                  <a:latin typeface="HGSｺﾞｼｯｸM" panose="020B0600000000000000" pitchFamily="50" charset="-128"/>
                  <a:ea typeface="HGSｺﾞｼｯｸM" panose="020B0600000000000000" pitchFamily="50" charset="-128"/>
                </a:rPr>
                <a:t>スパースモデリング</a:t>
              </a:r>
              <a:endParaRPr kumimoji="1" lang="en-US" altLang="ja-JP" sz="1600" dirty="0">
                <a:latin typeface="HGSｺﾞｼｯｸM" panose="020B0600000000000000" pitchFamily="50" charset="-128"/>
                <a:ea typeface="HGSｺﾞｼｯｸM" panose="020B0600000000000000" pitchFamily="50" charset="-128"/>
              </a:endParaRPr>
            </a:p>
            <a:p>
              <a:r>
                <a:rPr lang="ja-JP" altLang="en-US" sz="1600" dirty="0">
                  <a:latin typeface="HGSｺﾞｼｯｸM" panose="020B0600000000000000" pitchFamily="50" charset="-128"/>
                  <a:ea typeface="HGSｺﾞｼｯｸM" panose="020B0600000000000000" pitchFamily="50" charset="-128"/>
                </a:rPr>
                <a:t>アンサンブル回帰木</a:t>
              </a:r>
              <a:endParaRPr lang="en-US" altLang="ja-JP" sz="1600" dirty="0">
                <a:latin typeface="HGSｺﾞｼｯｸM" panose="020B0600000000000000" pitchFamily="50" charset="-128"/>
                <a:ea typeface="HGSｺﾞｼｯｸM" panose="020B0600000000000000" pitchFamily="50" charset="-128"/>
              </a:endParaRPr>
            </a:p>
            <a:p>
              <a:r>
                <a:rPr kumimoji="1" lang="ja-JP" altLang="en-US" sz="1600" dirty="0">
                  <a:latin typeface="HGSｺﾞｼｯｸM" panose="020B0600000000000000" pitchFamily="50" charset="-128"/>
                  <a:ea typeface="HGSｺﾞｼｯｸM" panose="020B0600000000000000" pitchFamily="50" charset="-128"/>
                </a:rPr>
                <a:t>ディープラーニング</a:t>
              </a:r>
            </a:p>
          </p:txBody>
        </p:sp>
        <p:cxnSp>
          <p:nvCxnSpPr>
            <p:cNvPr id="13" name="直線コネクタ 12">
              <a:extLst>
                <a:ext uri="{FF2B5EF4-FFF2-40B4-BE49-F238E27FC236}">
                  <a16:creationId xmlns:a16="http://schemas.microsoft.com/office/drawing/2014/main" id="{321FF982-58C1-4694-958E-D7232C9D4E4F}"/>
                </a:ext>
              </a:extLst>
            </p:cNvPr>
            <p:cNvCxnSpPr>
              <a:cxnSpLocks/>
            </p:cNvCxnSpPr>
            <p:nvPr/>
          </p:nvCxnSpPr>
          <p:spPr>
            <a:xfrm flipV="1">
              <a:off x="5357738" y="4681137"/>
              <a:ext cx="222374" cy="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71CE51F-79B0-4AFB-B489-FE128791BF45}"/>
                </a:ext>
              </a:extLst>
            </p:cNvPr>
            <p:cNvCxnSpPr>
              <a:cxnSpLocks/>
              <a:endCxn id="5" idx="0"/>
            </p:cNvCxnSpPr>
            <p:nvPr/>
          </p:nvCxnSpPr>
          <p:spPr>
            <a:xfrm>
              <a:off x="5434266" y="4692106"/>
              <a:ext cx="841306" cy="376583"/>
            </a:xfrm>
            <a:prstGeom prst="line">
              <a:avLst/>
            </a:prstGeom>
            <a:ln>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24DE095B-193E-42EC-924F-F5DE43EB2141}"/>
              </a:ext>
            </a:extLst>
          </p:cNvPr>
          <p:cNvSpPr txBox="1"/>
          <p:nvPr/>
        </p:nvSpPr>
        <p:spPr>
          <a:xfrm flipH="1">
            <a:off x="5763187" y="6247841"/>
            <a:ext cx="890956" cy="369332"/>
          </a:xfrm>
          <a:prstGeom prst="rect">
            <a:avLst/>
          </a:prstGeom>
          <a:noFill/>
        </p:spPr>
        <p:txBody>
          <a:bodyPr wrap="square" rtlCol="0">
            <a:spAutoFit/>
          </a:bodyPr>
          <a:lstStyle/>
          <a:p>
            <a:pPr algn="ctr"/>
            <a:r>
              <a:rPr kumimoji="1" lang="ja-JP" altLang="en-US" dirty="0"/>
              <a:t>ＡＩ</a:t>
            </a:r>
          </a:p>
        </p:txBody>
      </p:sp>
    </p:spTree>
    <p:extLst>
      <p:ext uri="{BB962C8B-B14F-4D97-AF65-F5344CB8AC3E}">
        <p14:creationId xmlns:p14="http://schemas.microsoft.com/office/powerpoint/2010/main" val="386287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4B470-CDDE-444C-86CC-CE02B2DA86F6}"/>
              </a:ext>
            </a:extLst>
          </p:cNvPr>
          <p:cNvSpPr>
            <a:spLocks noGrp="1"/>
          </p:cNvSpPr>
          <p:nvPr>
            <p:ph type="title"/>
          </p:nvPr>
        </p:nvSpPr>
        <p:spPr/>
        <p:txBody>
          <a:bodyPr/>
          <a:lstStyle/>
          <a:p>
            <a:r>
              <a:rPr lang="en-US" altLang="ja-JP" dirty="0"/>
              <a:t>AI</a:t>
            </a:r>
            <a:r>
              <a:rPr lang="ja-JP" altLang="en-US" dirty="0"/>
              <a:t>は予測に使える</a:t>
            </a:r>
            <a:endParaRPr kumimoji="1" lang="ja-JP" altLang="en-US" dirty="0"/>
          </a:p>
        </p:txBody>
      </p:sp>
      <p:sp>
        <p:nvSpPr>
          <p:cNvPr id="3" name="テキスト ボックス 2">
            <a:extLst>
              <a:ext uri="{FF2B5EF4-FFF2-40B4-BE49-F238E27FC236}">
                <a16:creationId xmlns:a16="http://schemas.microsoft.com/office/drawing/2014/main" id="{EA24B7C8-2A9E-49C9-85AF-4FFE0E17A8CE}"/>
              </a:ext>
            </a:extLst>
          </p:cNvPr>
          <p:cNvSpPr txBox="1"/>
          <p:nvPr/>
        </p:nvSpPr>
        <p:spPr>
          <a:xfrm>
            <a:off x="295834" y="836712"/>
            <a:ext cx="8424938" cy="646331"/>
          </a:xfrm>
          <a:prstGeom prst="rect">
            <a:avLst/>
          </a:prstGeom>
          <a:noFill/>
        </p:spPr>
        <p:txBody>
          <a:bodyPr wrap="square" rtlCol="0">
            <a:spAutoFit/>
          </a:bodyPr>
          <a:lstStyle/>
          <a:p>
            <a:pPr algn="ctr"/>
            <a:r>
              <a:rPr kumimoji="1" lang="en-US" altLang="ja-JP" sz="3600" dirty="0"/>
              <a:t>AI</a:t>
            </a:r>
            <a:r>
              <a:rPr kumimoji="1" lang="ja-JP" altLang="en-US" sz="3600" dirty="0"/>
              <a:t>の基本：数値から数値を予測</a:t>
            </a:r>
          </a:p>
        </p:txBody>
      </p:sp>
      <p:sp>
        <p:nvSpPr>
          <p:cNvPr id="4" name="テキスト ボックス 3">
            <a:extLst>
              <a:ext uri="{FF2B5EF4-FFF2-40B4-BE49-F238E27FC236}">
                <a16:creationId xmlns:a16="http://schemas.microsoft.com/office/drawing/2014/main" id="{46B410FA-4E58-400C-A5AE-1C66A2876383}"/>
              </a:ext>
            </a:extLst>
          </p:cNvPr>
          <p:cNvSpPr txBox="1"/>
          <p:nvPr/>
        </p:nvSpPr>
        <p:spPr>
          <a:xfrm>
            <a:off x="1403648" y="1641049"/>
            <a:ext cx="3775393" cy="523220"/>
          </a:xfrm>
          <a:prstGeom prst="rect">
            <a:avLst/>
          </a:prstGeom>
          <a:noFill/>
        </p:spPr>
        <p:txBody>
          <a:bodyPr wrap="none" rtlCol="0">
            <a:spAutoFit/>
          </a:bodyPr>
          <a:lstStyle/>
          <a:p>
            <a:r>
              <a:rPr kumimoji="1" lang="ja-JP" altLang="en-US" sz="2800" dirty="0"/>
              <a:t>例）</a:t>
            </a:r>
            <a:r>
              <a:rPr lang="ja-JP" altLang="en-US" sz="2800" dirty="0"/>
              <a:t>ガラスの特性予測</a:t>
            </a:r>
            <a:endParaRPr kumimoji="1" lang="ja-JP" altLang="en-US" sz="2800" dirty="0"/>
          </a:p>
        </p:txBody>
      </p:sp>
      <p:pic>
        <p:nvPicPr>
          <p:cNvPr id="5" name="図 4">
            <a:extLst>
              <a:ext uri="{FF2B5EF4-FFF2-40B4-BE49-F238E27FC236}">
                <a16:creationId xmlns:a16="http://schemas.microsoft.com/office/drawing/2014/main" id="{0C477476-6394-4972-B779-CBB5BB7F281C}"/>
              </a:ext>
            </a:extLst>
          </p:cNvPr>
          <p:cNvPicPr>
            <a:picLocks noChangeAspect="1"/>
          </p:cNvPicPr>
          <p:nvPr/>
        </p:nvPicPr>
        <p:blipFill>
          <a:blip r:embed="rId3"/>
          <a:stretch>
            <a:fillRect/>
          </a:stretch>
        </p:blipFill>
        <p:spPr>
          <a:xfrm>
            <a:off x="662757" y="2910779"/>
            <a:ext cx="7941151" cy="4766693"/>
          </a:xfrm>
          <a:prstGeom prst="rect">
            <a:avLst/>
          </a:prstGeom>
        </p:spPr>
      </p:pic>
      <p:sp>
        <p:nvSpPr>
          <p:cNvPr id="7" name="正方形/長方形 6">
            <a:extLst>
              <a:ext uri="{FF2B5EF4-FFF2-40B4-BE49-F238E27FC236}">
                <a16:creationId xmlns:a16="http://schemas.microsoft.com/office/drawing/2014/main" id="{3A69232D-2171-4E15-9E4C-CADE20D07DE8}"/>
              </a:ext>
            </a:extLst>
          </p:cNvPr>
          <p:cNvSpPr/>
          <p:nvPr/>
        </p:nvSpPr>
        <p:spPr>
          <a:xfrm>
            <a:off x="7925172" y="2910779"/>
            <a:ext cx="678736" cy="4766693"/>
          </a:xfrm>
          <a:prstGeom prst="rect">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BA6FB96-A482-4049-94D8-3D8E1A309710}"/>
              </a:ext>
            </a:extLst>
          </p:cNvPr>
          <p:cNvSpPr/>
          <p:nvPr/>
        </p:nvSpPr>
        <p:spPr>
          <a:xfrm>
            <a:off x="1392972" y="2910779"/>
            <a:ext cx="6494100" cy="4766693"/>
          </a:xfrm>
          <a:prstGeom prst="rec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C52017F-3677-4514-ACF6-62F42BED43A6}"/>
              </a:ext>
            </a:extLst>
          </p:cNvPr>
          <p:cNvSpPr txBox="1"/>
          <p:nvPr/>
        </p:nvSpPr>
        <p:spPr>
          <a:xfrm>
            <a:off x="3913304" y="2326095"/>
            <a:ext cx="1306768" cy="369332"/>
          </a:xfrm>
          <a:prstGeom prst="rect">
            <a:avLst/>
          </a:prstGeom>
          <a:noFill/>
        </p:spPr>
        <p:txBody>
          <a:bodyPr wrap="none" rtlCol="0">
            <a:spAutoFit/>
          </a:bodyPr>
          <a:lstStyle/>
          <a:p>
            <a:r>
              <a:rPr kumimoji="1" lang="ja-JP" altLang="en-US" b="1" dirty="0"/>
              <a:t>説明変数 </a:t>
            </a:r>
            <a:r>
              <a:rPr kumimoji="1" lang="en-US" altLang="ja-JP" b="1" dirty="0"/>
              <a:t>x</a:t>
            </a:r>
            <a:endParaRPr kumimoji="1" lang="ja-JP" altLang="en-US" b="1" dirty="0"/>
          </a:p>
        </p:txBody>
      </p:sp>
      <p:sp>
        <p:nvSpPr>
          <p:cNvPr id="11" name="テキスト ボックス 10">
            <a:extLst>
              <a:ext uri="{FF2B5EF4-FFF2-40B4-BE49-F238E27FC236}">
                <a16:creationId xmlns:a16="http://schemas.microsoft.com/office/drawing/2014/main" id="{C9C01BB0-E912-4960-9ED2-CE5D4D6EB286}"/>
              </a:ext>
            </a:extLst>
          </p:cNvPr>
          <p:cNvSpPr txBox="1"/>
          <p:nvPr/>
        </p:nvSpPr>
        <p:spPr>
          <a:xfrm>
            <a:off x="7513704" y="2321531"/>
            <a:ext cx="1306768" cy="369332"/>
          </a:xfrm>
          <a:prstGeom prst="rect">
            <a:avLst/>
          </a:prstGeom>
          <a:noFill/>
        </p:spPr>
        <p:txBody>
          <a:bodyPr wrap="none" rtlCol="0">
            <a:spAutoFit/>
          </a:bodyPr>
          <a:lstStyle/>
          <a:p>
            <a:r>
              <a:rPr lang="ja-JP" altLang="en-US" b="1" dirty="0"/>
              <a:t>目的</a:t>
            </a:r>
            <a:r>
              <a:rPr kumimoji="1" lang="ja-JP" altLang="en-US" b="1" dirty="0"/>
              <a:t>変数 </a:t>
            </a:r>
            <a:r>
              <a:rPr kumimoji="1" lang="en-US" altLang="ja-JP" b="1" dirty="0"/>
              <a:t>y</a:t>
            </a:r>
            <a:endParaRPr kumimoji="1" lang="ja-JP" altLang="en-US" b="1" dirty="0"/>
          </a:p>
        </p:txBody>
      </p:sp>
    </p:spTree>
    <p:extLst>
      <p:ext uri="{BB962C8B-B14F-4D97-AF65-F5344CB8AC3E}">
        <p14:creationId xmlns:p14="http://schemas.microsoft.com/office/powerpoint/2010/main" val="134530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095F12-0759-4280-B625-E19287421B41}"/>
              </a:ext>
            </a:extLst>
          </p:cNvPr>
          <p:cNvSpPr>
            <a:spLocks noGrp="1"/>
          </p:cNvSpPr>
          <p:nvPr>
            <p:ph type="title"/>
          </p:nvPr>
        </p:nvSpPr>
        <p:spPr/>
        <p:txBody>
          <a:bodyPr/>
          <a:lstStyle/>
          <a:p>
            <a:r>
              <a:rPr kumimoji="1" lang="ja-JP" altLang="en-US" dirty="0"/>
              <a:t>アウトライン</a:t>
            </a:r>
          </a:p>
        </p:txBody>
      </p:sp>
      <p:sp>
        <p:nvSpPr>
          <p:cNvPr id="3" name="テキスト ボックス 2">
            <a:extLst>
              <a:ext uri="{FF2B5EF4-FFF2-40B4-BE49-F238E27FC236}">
                <a16:creationId xmlns:a16="http://schemas.microsoft.com/office/drawing/2014/main" id="{3809E407-2778-45DD-8577-132E068D1F6E}"/>
              </a:ext>
            </a:extLst>
          </p:cNvPr>
          <p:cNvSpPr txBox="1"/>
          <p:nvPr/>
        </p:nvSpPr>
        <p:spPr>
          <a:xfrm>
            <a:off x="697068" y="1556792"/>
            <a:ext cx="7776864" cy="3970318"/>
          </a:xfrm>
          <a:prstGeom prst="rect">
            <a:avLst/>
          </a:prstGeom>
          <a:noFill/>
        </p:spPr>
        <p:txBody>
          <a:bodyPr wrap="square" rtlCol="0">
            <a:spAutoFit/>
          </a:bodyPr>
          <a:lstStyle/>
          <a:p>
            <a:r>
              <a:rPr kumimoji="1" lang="ja-JP" altLang="en-US" sz="3600" dirty="0">
                <a:solidFill>
                  <a:srgbClr val="FF0000"/>
                </a:solidFill>
                <a:latin typeface="+mj-ea"/>
                <a:ea typeface="+mj-ea"/>
              </a:rPr>
              <a:t>ＡＩとは何か</a:t>
            </a:r>
            <a:endParaRPr kumimoji="1" lang="en-US" altLang="ja-JP" sz="3600" dirty="0">
              <a:solidFill>
                <a:srgbClr val="FF0000"/>
              </a:solidFill>
              <a:latin typeface="+mj-ea"/>
              <a:ea typeface="+mj-ea"/>
            </a:endParaRPr>
          </a:p>
          <a:p>
            <a:endParaRPr lang="en-US" altLang="ja-JP" sz="3600" dirty="0">
              <a:latin typeface="+mj-ea"/>
              <a:ea typeface="+mj-ea"/>
            </a:endParaRPr>
          </a:p>
          <a:p>
            <a:endParaRPr lang="en-US" altLang="ja-JP" sz="3600" dirty="0">
              <a:latin typeface="+mj-ea"/>
              <a:ea typeface="+mj-ea"/>
            </a:endParaRPr>
          </a:p>
          <a:p>
            <a:r>
              <a:rPr kumimoji="1" lang="ja-JP" altLang="en-US" sz="3600" dirty="0">
                <a:latin typeface="+mj-ea"/>
                <a:ea typeface="+mj-ea"/>
              </a:rPr>
              <a:t>これまでの</a:t>
            </a:r>
            <a:r>
              <a:rPr lang="ja-JP" altLang="en-US" sz="3600" dirty="0">
                <a:latin typeface="+mj-ea"/>
                <a:ea typeface="+mj-ea"/>
              </a:rPr>
              <a:t>検討結果</a:t>
            </a:r>
            <a:endParaRPr kumimoji="1" lang="en-US" altLang="ja-JP" sz="3600" dirty="0">
              <a:latin typeface="+mj-ea"/>
              <a:ea typeface="+mj-ea"/>
            </a:endParaRPr>
          </a:p>
          <a:p>
            <a:endParaRPr lang="en-US" altLang="ja-JP" sz="3600" dirty="0">
              <a:latin typeface="+mj-ea"/>
              <a:ea typeface="+mj-ea"/>
            </a:endParaRPr>
          </a:p>
          <a:p>
            <a:endParaRPr lang="en-US" altLang="ja-JP" sz="3600" dirty="0">
              <a:latin typeface="+mj-ea"/>
              <a:ea typeface="+mj-ea"/>
            </a:endParaRPr>
          </a:p>
          <a:p>
            <a:r>
              <a:rPr kumimoji="1" lang="ja-JP" altLang="en-US" sz="3600" dirty="0">
                <a:latin typeface="+mj-ea"/>
                <a:ea typeface="+mj-ea"/>
              </a:rPr>
              <a:t>ＡＩを活用</a:t>
            </a:r>
            <a:r>
              <a:rPr lang="ja-JP" altLang="en-US" sz="3600" dirty="0">
                <a:latin typeface="+mj-ea"/>
                <a:ea typeface="+mj-ea"/>
              </a:rPr>
              <a:t>する</a:t>
            </a:r>
            <a:endParaRPr lang="en-US" altLang="ja-JP" sz="3600" dirty="0">
              <a:latin typeface="+mj-ea"/>
              <a:ea typeface="+mj-ea"/>
            </a:endParaRPr>
          </a:p>
        </p:txBody>
      </p:sp>
    </p:spTree>
    <p:extLst>
      <p:ext uri="{BB962C8B-B14F-4D97-AF65-F5344CB8AC3E}">
        <p14:creationId xmlns:p14="http://schemas.microsoft.com/office/powerpoint/2010/main" val="761073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4B470-CDDE-444C-86CC-CE02B2DA86F6}"/>
              </a:ext>
            </a:extLst>
          </p:cNvPr>
          <p:cNvSpPr>
            <a:spLocks noGrp="1"/>
          </p:cNvSpPr>
          <p:nvPr>
            <p:ph type="title"/>
          </p:nvPr>
        </p:nvSpPr>
        <p:spPr/>
        <p:txBody>
          <a:bodyPr/>
          <a:lstStyle/>
          <a:p>
            <a:r>
              <a:rPr lang="en-US" altLang="ja-JP" dirty="0"/>
              <a:t>AI</a:t>
            </a:r>
            <a:r>
              <a:rPr lang="ja-JP" altLang="en-US" dirty="0"/>
              <a:t>は予測に使える</a:t>
            </a:r>
            <a:endParaRPr kumimoji="1" lang="ja-JP" altLang="en-US" dirty="0"/>
          </a:p>
        </p:txBody>
      </p:sp>
      <p:sp>
        <p:nvSpPr>
          <p:cNvPr id="3" name="テキスト ボックス 2">
            <a:extLst>
              <a:ext uri="{FF2B5EF4-FFF2-40B4-BE49-F238E27FC236}">
                <a16:creationId xmlns:a16="http://schemas.microsoft.com/office/drawing/2014/main" id="{EA24B7C8-2A9E-49C9-85AF-4FFE0E17A8CE}"/>
              </a:ext>
            </a:extLst>
          </p:cNvPr>
          <p:cNvSpPr txBox="1"/>
          <p:nvPr/>
        </p:nvSpPr>
        <p:spPr>
          <a:xfrm>
            <a:off x="295834" y="836712"/>
            <a:ext cx="8424938" cy="646331"/>
          </a:xfrm>
          <a:prstGeom prst="rect">
            <a:avLst/>
          </a:prstGeom>
          <a:noFill/>
        </p:spPr>
        <p:txBody>
          <a:bodyPr wrap="square" rtlCol="0">
            <a:spAutoFit/>
          </a:bodyPr>
          <a:lstStyle/>
          <a:p>
            <a:pPr algn="ctr"/>
            <a:r>
              <a:rPr kumimoji="1" lang="ja-JP" altLang="en-US" sz="3600" dirty="0"/>
              <a:t>非数値の</a:t>
            </a:r>
            <a:r>
              <a:rPr lang="ja-JP" altLang="en-US" sz="3600" dirty="0"/>
              <a:t>データは？</a:t>
            </a:r>
            <a:endParaRPr kumimoji="1" lang="ja-JP" altLang="en-US" sz="3600" dirty="0"/>
          </a:p>
        </p:txBody>
      </p:sp>
      <p:pic>
        <p:nvPicPr>
          <p:cNvPr id="6146" name="Picture 2" descr="ãfingerprint ååç©ãã®ç»åæ¤ç´¢çµæ">
            <a:extLst>
              <a:ext uri="{FF2B5EF4-FFF2-40B4-BE49-F238E27FC236}">
                <a16:creationId xmlns:a16="http://schemas.microsoft.com/office/drawing/2014/main" id="{817DB938-1836-409F-8B9E-97A68E709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304" y="3899867"/>
            <a:ext cx="3810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7BC7BE2-9DBD-46DE-9BBB-B9DBD0070C8F}"/>
              </a:ext>
            </a:extLst>
          </p:cNvPr>
          <p:cNvSpPr txBox="1"/>
          <p:nvPr/>
        </p:nvSpPr>
        <p:spPr>
          <a:xfrm>
            <a:off x="1403648" y="1641049"/>
            <a:ext cx="5428089" cy="1384995"/>
          </a:xfrm>
          <a:prstGeom prst="rect">
            <a:avLst/>
          </a:prstGeom>
          <a:noFill/>
        </p:spPr>
        <p:txBody>
          <a:bodyPr wrap="none" rtlCol="0">
            <a:spAutoFit/>
          </a:bodyPr>
          <a:lstStyle/>
          <a:p>
            <a:r>
              <a:rPr kumimoji="1" lang="ja-JP" altLang="en-US" sz="2800" dirty="0"/>
              <a:t>例　化合物</a:t>
            </a:r>
            <a:r>
              <a:rPr lang="ja-JP" altLang="en-US" sz="2800" dirty="0"/>
              <a:t>の特性予測</a:t>
            </a:r>
            <a:endParaRPr lang="en-US" altLang="ja-JP" sz="2800" dirty="0"/>
          </a:p>
          <a:p>
            <a:r>
              <a:rPr kumimoji="1" lang="ja-JP" altLang="en-US" sz="2800" dirty="0"/>
              <a:t>　　</a:t>
            </a:r>
            <a:endParaRPr kumimoji="1" lang="en-US" altLang="ja-JP" sz="2800" dirty="0"/>
          </a:p>
          <a:p>
            <a:r>
              <a:rPr lang="en-US" altLang="ja-JP" sz="2800" dirty="0"/>
              <a:t>      </a:t>
            </a:r>
            <a:r>
              <a:rPr lang="ja-JP" altLang="en-US" sz="2800" dirty="0">
                <a:solidFill>
                  <a:srgbClr val="00B050"/>
                </a:solidFill>
              </a:rPr>
              <a:t>　</a:t>
            </a:r>
            <a:r>
              <a:rPr lang="en-US" altLang="ja-JP" sz="2800" u="sng" dirty="0">
                <a:solidFill>
                  <a:srgbClr val="00B050"/>
                </a:solidFill>
              </a:rPr>
              <a:t>A.</a:t>
            </a:r>
            <a:r>
              <a:rPr kumimoji="1" lang="ja-JP" altLang="en-US" sz="2800" u="sng" dirty="0">
                <a:solidFill>
                  <a:srgbClr val="00B050"/>
                </a:solidFill>
              </a:rPr>
              <a:t>数値に置き換え</a:t>
            </a:r>
            <a:r>
              <a:rPr lang="ja-JP" altLang="en-US" sz="2800" u="sng" dirty="0">
                <a:solidFill>
                  <a:srgbClr val="00B050"/>
                </a:solidFill>
              </a:rPr>
              <a:t>ればよい</a:t>
            </a:r>
            <a:endParaRPr kumimoji="1" lang="en-US" altLang="ja-JP" sz="2800" u="sng" dirty="0">
              <a:solidFill>
                <a:srgbClr val="00B050"/>
              </a:solidFill>
            </a:endParaRPr>
          </a:p>
        </p:txBody>
      </p:sp>
      <p:sp>
        <p:nvSpPr>
          <p:cNvPr id="13" name="テキスト ボックス 12">
            <a:extLst>
              <a:ext uri="{FF2B5EF4-FFF2-40B4-BE49-F238E27FC236}">
                <a16:creationId xmlns:a16="http://schemas.microsoft.com/office/drawing/2014/main" id="{E06F8B04-4360-4007-A725-06F96790F084}"/>
              </a:ext>
            </a:extLst>
          </p:cNvPr>
          <p:cNvSpPr txBox="1"/>
          <p:nvPr/>
        </p:nvSpPr>
        <p:spPr>
          <a:xfrm>
            <a:off x="4067944" y="3275692"/>
            <a:ext cx="1306768" cy="369332"/>
          </a:xfrm>
          <a:prstGeom prst="rect">
            <a:avLst/>
          </a:prstGeom>
          <a:noFill/>
        </p:spPr>
        <p:txBody>
          <a:bodyPr wrap="none" rtlCol="0">
            <a:spAutoFit/>
          </a:bodyPr>
          <a:lstStyle/>
          <a:p>
            <a:r>
              <a:rPr kumimoji="1" lang="ja-JP" altLang="en-US" b="1" dirty="0"/>
              <a:t>説明変数 </a:t>
            </a:r>
            <a:r>
              <a:rPr kumimoji="1" lang="en-US" altLang="ja-JP" b="1" dirty="0"/>
              <a:t>x</a:t>
            </a:r>
            <a:endParaRPr kumimoji="1" lang="ja-JP" altLang="en-US" b="1" dirty="0"/>
          </a:p>
        </p:txBody>
      </p:sp>
      <p:sp>
        <p:nvSpPr>
          <p:cNvPr id="14" name="テキスト ボックス 13">
            <a:extLst>
              <a:ext uri="{FF2B5EF4-FFF2-40B4-BE49-F238E27FC236}">
                <a16:creationId xmlns:a16="http://schemas.microsoft.com/office/drawing/2014/main" id="{AEBC8393-BFE5-4A57-A058-98A9E25BB825}"/>
              </a:ext>
            </a:extLst>
          </p:cNvPr>
          <p:cNvSpPr txBox="1"/>
          <p:nvPr/>
        </p:nvSpPr>
        <p:spPr>
          <a:xfrm>
            <a:off x="7164288" y="3275692"/>
            <a:ext cx="1306768" cy="369332"/>
          </a:xfrm>
          <a:prstGeom prst="rect">
            <a:avLst/>
          </a:prstGeom>
          <a:noFill/>
        </p:spPr>
        <p:txBody>
          <a:bodyPr wrap="none" rtlCol="0">
            <a:spAutoFit/>
          </a:bodyPr>
          <a:lstStyle/>
          <a:p>
            <a:r>
              <a:rPr kumimoji="1" lang="ja-JP" altLang="en-US" b="1" dirty="0"/>
              <a:t>目的変数 </a:t>
            </a:r>
            <a:r>
              <a:rPr lang="en-US" altLang="ja-JP" b="1" dirty="0"/>
              <a:t>y</a:t>
            </a:r>
            <a:endParaRPr kumimoji="1" lang="ja-JP" altLang="en-US" b="1" dirty="0"/>
          </a:p>
        </p:txBody>
      </p:sp>
      <p:sp>
        <p:nvSpPr>
          <p:cNvPr id="6" name="テキスト ボックス 5">
            <a:extLst>
              <a:ext uri="{FF2B5EF4-FFF2-40B4-BE49-F238E27FC236}">
                <a16:creationId xmlns:a16="http://schemas.microsoft.com/office/drawing/2014/main" id="{C5DC5CD1-EC6A-4DD5-B08B-8485CDB681A7}"/>
              </a:ext>
            </a:extLst>
          </p:cNvPr>
          <p:cNvSpPr txBox="1"/>
          <p:nvPr/>
        </p:nvSpPr>
        <p:spPr>
          <a:xfrm>
            <a:off x="6660232" y="4581128"/>
            <a:ext cx="1428596" cy="369332"/>
          </a:xfrm>
          <a:prstGeom prst="rect">
            <a:avLst/>
          </a:prstGeom>
          <a:noFill/>
        </p:spPr>
        <p:txBody>
          <a:bodyPr wrap="none" rtlCol="0">
            <a:spAutoFit/>
          </a:bodyPr>
          <a:lstStyle/>
          <a:p>
            <a:r>
              <a:rPr kumimoji="1" lang="en-US" altLang="ja-JP" dirty="0">
                <a:latin typeface="HGP明朝B" panose="02020800000000000000" pitchFamily="18" charset="-128"/>
                <a:ea typeface="HGP明朝B" panose="02020800000000000000" pitchFamily="18" charset="-128"/>
              </a:rPr>
              <a:t>	1.5</a:t>
            </a:r>
            <a:endParaRPr kumimoji="1" lang="ja-JP" altLang="en-US" dirty="0">
              <a:latin typeface="HGP明朝B" panose="02020800000000000000" pitchFamily="18" charset="-128"/>
              <a:ea typeface="HGP明朝B" panose="02020800000000000000" pitchFamily="18" charset="-128"/>
            </a:endParaRPr>
          </a:p>
        </p:txBody>
      </p:sp>
      <p:sp>
        <p:nvSpPr>
          <p:cNvPr id="15" name="テキスト ボックス 14">
            <a:extLst>
              <a:ext uri="{FF2B5EF4-FFF2-40B4-BE49-F238E27FC236}">
                <a16:creationId xmlns:a16="http://schemas.microsoft.com/office/drawing/2014/main" id="{0C09CC27-0D0C-469F-B23D-7976DC97A62C}"/>
              </a:ext>
            </a:extLst>
          </p:cNvPr>
          <p:cNvSpPr txBox="1"/>
          <p:nvPr/>
        </p:nvSpPr>
        <p:spPr>
          <a:xfrm>
            <a:off x="6669218" y="5447439"/>
            <a:ext cx="1380506" cy="369332"/>
          </a:xfrm>
          <a:prstGeom prst="rect">
            <a:avLst/>
          </a:prstGeom>
          <a:noFill/>
        </p:spPr>
        <p:txBody>
          <a:bodyPr wrap="none" rtlCol="0">
            <a:spAutoFit/>
          </a:bodyPr>
          <a:lstStyle/>
          <a:p>
            <a:r>
              <a:rPr kumimoji="1" lang="en-US" altLang="ja-JP" dirty="0">
                <a:latin typeface="HGP明朝B" panose="02020800000000000000" pitchFamily="18" charset="-128"/>
                <a:ea typeface="HGP明朝B" panose="02020800000000000000" pitchFamily="18" charset="-128"/>
              </a:rPr>
              <a:t>	2.3</a:t>
            </a:r>
            <a:endParaRPr kumimoji="1" lang="ja-JP" altLang="en-US" dirty="0">
              <a:latin typeface="HGP明朝B" panose="02020800000000000000" pitchFamily="18" charset="-128"/>
              <a:ea typeface="HGP明朝B" panose="02020800000000000000" pitchFamily="18" charset="-128"/>
            </a:endParaRPr>
          </a:p>
        </p:txBody>
      </p:sp>
      <p:sp>
        <p:nvSpPr>
          <p:cNvPr id="16" name="テキスト ボックス 15">
            <a:extLst>
              <a:ext uri="{FF2B5EF4-FFF2-40B4-BE49-F238E27FC236}">
                <a16:creationId xmlns:a16="http://schemas.microsoft.com/office/drawing/2014/main" id="{B6D597B0-D256-4B4E-8652-8E3A28993E9A}"/>
              </a:ext>
            </a:extLst>
          </p:cNvPr>
          <p:cNvSpPr txBox="1"/>
          <p:nvPr/>
        </p:nvSpPr>
        <p:spPr>
          <a:xfrm>
            <a:off x="6669218" y="6381776"/>
            <a:ext cx="1380506" cy="369332"/>
          </a:xfrm>
          <a:prstGeom prst="rect">
            <a:avLst/>
          </a:prstGeom>
          <a:noFill/>
        </p:spPr>
        <p:txBody>
          <a:bodyPr wrap="none" rtlCol="0">
            <a:spAutoFit/>
          </a:bodyPr>
          <a:lstStyle/>
          <a:p>
            <a:r>
              <a:rPr kumimoji="1" lang="en-US" altLang="ja-JP" dirty="0">
                <a:latin typeface="HGP明朝B" panose="02020800000000000000" pitchFamily="18" charset="-128"/>
                <a:ea typeface="HGP明朝B" panose="02020800000000000000" pitchFamily="18" charset="-128"/>
              </a:rPr>
              <a:t>	0.8</a:t>
            </a:r>
            <a:endParaRPr kumimoji="1" lang="ja-JP" altLang="en-US" dirty="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3301054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F82637-D649-4136-98A4-8306813CD012}"/>
              </a:ext>
            </a:extLst>
          </p:cNvPr>
          <p:cNvSpPr>
            <a:spLocks noGrp="1"/>
          </p:cNvSpPr>
          <p:nvPr>
            <p:ph type="title"/>
          </p:nvPr>
        </p:nvSpPr>
        <p:spPr/>
        <p:txBody>
          <a:bodyPr/>
          <a:lstStyle/>
          <a:p>
            <a:r>
              <a:rPr lang="en-US" altLang="ja-JP" dirty="0"/>
              <a:t>AI</a:t>
            </a:r>
            <a:r>
              <a:rPr lang="ja-JP" altLang="en-US" dirty="0"/>
              <a:t>は何に使える？</a:t>
            </a:r>
            <a:endParaRPr kumimoji="1" lang="ja-JP" altLang="en-US" dirty="0"/>
          </a:p>
        </p:txBody>
      </p:sp>
      <p:pic>
        <p:nvPicPr>
          <p:cNvPr id="8194" name="Picture 2" descr="ãçµæ¶æ§é ãã®ç»åæ¤ç´¢çµæ">
            <a:extLst>
              <a:ext uri="{FF2B5EF4-FFF2-40B4-BE49-F238E27FC236}">
                <a16:creationId xmlns:a16="http://schemas.microsoft.com/office/drawing/2014/main" id="{27FD329A-4BA6-4F0F-AD2D-EA07B8E6E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149080"/>
            <a:ext cx="2401667" cy="156908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383AC58-97BB-4D97-B38F-0B4836811722}"/>
              </a:ext>
            </a:extLst>
          </p:cNvPr>
          <p:cNvSpPr txBox="1"/>
          <p:nvPr/>
        </p:nvSpPr>
        <p:spPr>
          <a:xfrm>
            <a:off x="1403648" y="1641049"/>
            <a:ext cx="5428089" cy="1384995"/>
          </a:xfrm>
          <a:prstGeom prst="rect">
            <a:avLst/>
          </a:prstGeom>
          <a:noFill/>
        </p:spPr>
        <p:txBody>
          <a:bodyPr wrap="none" rtlCol="0">
            <a:spAutoFit/>
          </a:bodyPr>
          <a:lstStyle/>
          <a:p>
            <a:r>
              <a:rPr kumimoji="1" lang="ja-JP" altLang="en-US" sz="2800" dirty="0"/>
              <a:t>例　</a:t>
            </a:r>
            <a:r>
              <a:rPr lang="ja-JP" altLang="en-US" sz="2800" dirty="0"/>
              <a:t>結晶の特性予測</a:t>
            </a:r>
            <a:endParaRPr lang="en-US" altLang="ja-JP" sz="2800" dirty="0"/>
          </a:p>
          <a:p>
            <a:r>
              <a:rPr kumimoji="1" lang="ja-JP" altLang="en-US" sz="2800" dirty="0"/>
              <a:t>　　</a:t>
            </a:r>
            <a:endParaRPr kumimoji="1" lang="en-US" altLang="ja-JP" sz="2800" dirty="0"/>
          </a:p>
          <a:p>
            <a:r>
              <a:rPr lang="en-US" altLang="ja-JP" sz="2800" dirty="0"/>
              <a:t>      </a:t>
            </a:r>
            <a:r>
              <a:rPr lang="ja-JP" altLang="en-US" sz="2800" dirty="0">
                <a:solidFill>
                  <a:srgbClr val="00B050"/>
                </a:solidFill>
              </a:rPr>
              <a:t>　</a:t>
            </a:r>
            <a:r>
              <a:rPr lang="en-US" altLang="ja-JP" sz="2800" u="sng" dirty="0">
                <a:solidFill>
                  <a:srgbClr val="00B050"/>
                </a:solidFill>
              </a:rPr>
              <a:t>A.</a:t>
            </a:r>
            <a:r>
              <a:rPr kumimoji="1" lang="ja-JP" altLang="en-US" sz="2800" u="sng" dirty="0">
                <a:solidFill>
                  <a:srgbClr val="00B050"/>
                </a:solidFill>
              </a:rPr>
              <a:t>数値に置き換え</a:t>
            </a:r>
            <a:r>
              <a:rPr lang="ja-JP" altLang="en-US" sz="2800" u="sng" dirty="0">
                <a:solidFill>
                  <a:srgbClr val="00B050"/>
                </a:solidFill>
              </a:rPr>
              <a:t>ればよい</a:t>
            </a:r>
            <a:endParaRPr kumimoji="1" lang="en-US" altLang="ja-JP" sz="2800" u="sng" dirty="0">
              <a:solidFill>
                <a:srgbClr val="00B050"/>
              </a:solidFill>
            </a:endParaRPr>
          </a:p>
        </p:txBody>
      </p:sp>
      <p:graphicFrame>
        <p:nvGraphicFramePr>
          <p:cNvPr id="5" name="表 4">
            <a:extLst>
              <a:ext uri="{FF2B5EF4-FFF2-40B4-BE49-F238E27FC236}">
                <a16:creationId xmlns:a16="http://schemas.microsoft.com/office/drawing/2014/main" id="{F95819F1-BC6F-48BD-AFFF-3C5B0B19D5B8}"/>
              </a:ext>
            </a:extLst>
          </p:cNvPr>
          <p:cNvGraphicFramePr>
            <a:graphicFrameLocks noGrp="1"/>
          </p:cNvGraphicFramePr>
          <p:nvPr>
            <p:extLst>
              <p:ext uri="{D42A27DB-BD31-4B8C-83A1-F6EECF244321}">
                <p14:modId xmlns:p14="http://schemas.microsoft.com/office/powerpoint/2010/main" val="2752232889"/>
              </p:ext>
            </p:extLst>
          </p:nvPr>
        </p:nvGraphicFramePr>
        <p:xfrm>
          <a:off x="3635896" y="4809160"/>
          <a:ext cx="2918838" cy="168914"/>
        </p:xfrm>
        <a:graphic>
          <a:graphicData uri="http://schemas.openxmlformats.org/drawingml/2006/table">
            <a:tbl>
              <a:tblPr>
                <a:tableStyleId>{616DA210-FB5B-4158-B5E0-FEB733F419BA}</a:tableStyleId>
              </a:tblPr>
              <a:tblGrid>
                <a:gridCol w="486473">
                  <a:extLst>
                    <a:ext uri="{9D8B030D-6E8A-4147-A177-3AD203B41FA5}">
                      <a16:colId xmlns:a16="http://schemas.microsoft.com/office/drawing/2014/main" val="3349616457"/>
                    </a:ext>
                  </a:extLst>
                </a:gridCol>
                <a:gridCol w="486473">
                  <a:extLst>
                    <a:ext uri="{9D8B030D-6E8A-4147-A177-3AD203B41FA5}">
                      <a16:colId xmlns:a16="http://schemas.microsoft.com/office/drawing/2014/main" val="560136995"/>
                    </a:ext>
                  </a:extLst>
                </a:gridCol>
                <a:gridCol w="486473">
                  <a:extLst>
                    <a:ext uri="{9D8B030D-6E8A-4147-A177-3AD203B41FA5}">
                      <a16:colId xmlns:a16="http://schemas.microsoft.com/office/drawing/2014/main" val="4155201511"/>
                    </a:ext>
                  </a:extLst>
                </a:gridCol>
                <a:gridCol w="486473">
                  <a:extLst>
                    <a:ext uri="{9D8B030D-6E8A-4147-A177-3AD203B41FA5}">
                      <a16:colId xmlns:a16="http://schemas.microsoft.com/office/drawing/2014/main" val="70818931"/>
                    </a:ext>
                  </a:extLst>
                </a:gridCol>
                <a:gridCol w="486473">
                  <a:extLst>
                    <a:ext uri="{9D8B030D-6E8A-4147-A177-3AD203B41FA5}">
                      <a16:colId xmlns:a16="http://schemas.microsoft.com/office/drawing/2014/main" val="3068448207"/>
                    </a:ext>
                  </a:extLst>
                </a:gridCol>
                <a:gridCol w="486473">
                  <a:extLst>
                    <a:ext uri="{9D8B030D-6E8A-4147-A177-3AD203B41FA5}">
                      <a16:colId xmlns:a16="http://schemas.microsoft.com/office/drawing/2014/main" val="1320757358"/>
                    </a:ext>
                  </a:extLst>
                </a:gridCol>
              </a:tblGrid>
              <a:tr h="168914">
                <a:tc>
                  <a:txBody>
                    <a:bodyPr/>
                    <a:lstStyle/>
                    <a:p>
                      <a:pPr algn="r" fontAlgn="ctr"/>
                      <a:r>
                        <a:rPr lang="en-US" altLang="ja-JP" sz="800" u="none" strike="noStrike">
                          <a:effectLst/>
                        </a:rPr>
                        <a:t>0.515262</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0.268788</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0.553025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0.128805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0.041859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ja-JP" altLang="en-US" sz="8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3850569953"/>
                  </a:ext>
                </a:extLst>
              </a:tr>
            </a:tbl>
          </a:graphicData>
        </a:graphic>
      </p:graphicFrame>
      <p:pic>
        <p:nvPicPr>
          <p:cNvPr id="8196" name="Picture 4" descr="ãçµæ¶æ§é ãã®ç»åæ¤ç´¢çµæ">
            <a:extLst>
              <a:ext uri="{FF2B5EF4-FFF2-40B4-BE49-F238E27FC236}">
                <a16:creationId xmlns:a16="http://schemas.microsoft.com/office/drawing/2014/main" id="{15C2CDD1-3F30-4C97-B9DC-7CC38FBC5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9" y="6017468"/>
            <a:ext cx="3152775" cy="1447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 6">
            <a:extLst>
              <a:ext uri="{FF2B5EF4-FFF2-40B4-BE49-F238E27FC236}">
                <a16:creationId xmlns:a16="http://schemas.microsoft.com/office/drawing/2014/main" id="{56FEE6C1-CA70-49F0-BB5F-88560F4E2443}"/>
              </a:ext>
            </a:extLst>
          </p:cNvPr>
          <p:cNvGraphicFramePr>
            <a:graphicFrameLocks noGrp="1"/>
          </p:cNvGraphicFramePr>
          <p:nvPr>
            <p:extLst>
              <p:ext uri="{D42A27DB-BD31-4B8C-83A1-F6EECF244321}">
                <p14:modId xmlns:p14="http://schemas.microsoft.com/office/powerpoint/2010/main" val="789885661"/>
              </p:ext>
            </p:extLst>
          </p:nvPr>
        </p:nvGraphicFramePr>
        <p:xfrm>
          <a:off x="3627884" y="6284422"/>
          <a:ext cx="2918838" cy="168914"/>
        </p:xfrm>
        <a:graphic>
          <a:graphicData uri="http://schemas.openxmlformats.org/drawingml/2006/table">
            <a:tbl>
              <a:tblPr>
                <a:tableStyleId>{616DA210-FB5B-4158-B5E0-FEB733F419BA}</a:tableStyleId>
              </a:tblPr>
              <a:tblGrid>
                <a:gridCol w="486473">
                  <a:extLst>
                    <a:ext uri="{9D8B030D-6E8A-4147-A177-3AD203B41FA5}">
                      <a16:colId xmlns:a16="http://schemas.microsoft.com/office/drawing/2014/main" val="3349616457"/>
                    </a:ext>
                  </a:extLst>
                </a:gridCol>
                <a:gridCol w="486473">
                  <a:extLst>
                    <a:ext uri="{9D8B030D-6E8A-4147-A177-3AD203B41FA5}">
                      <a16:colId xmlns:a16="http://schemas.microsoft.com/office/drawing/2014/main" val="560136995"/>
                    </a:ext>
                  </a:extLst>
                </a:gridCol>
                <a:gridCol w="486473">
                  <a:extLst>
                    <a:ext uri="{9D8B030D-6E8A-4147-A177-3AD203B41FA5}">
                      <a16:colId xmlns:a16="http://schemas.microsoft.com/office/drawing/2014/main" val="4155201511"/>
                    </a:ext>
                  </a:extLst>
                </a:gridCol>
                <a:gridCol w="486473">
                  <a:extLst>
                    <a:ext uri="{9D8B030D-6E8A-4147-A177-3AD203B41FA5}">
                      <a16:colId xmlns:a16="http://schemas.microsoft.com/office/drawing/2014/main" val="70818931"/>
                    </a:ext>
                  </a:extLst>
                </a:gridCol>
                <a:gridCol w="486473">
                  <a:extLst>
                    <a:ext uri="{9D8B030D-6E8A-4147-A177-3AD203B41FA5}">
                      <a16:colId xmlns:a16="http://schemas.microsoft.com/office/drawing/2014/main" val="3068448207"/>
                    </a:ext>
                  </a:extLst>
                </a:gridCol>
                <a:gridCol w="486473">
                  <a:extLst>
                    <a:ext uri="{9D8B030D-6E8A-4147-A177-3AD203B41FA5}">
                      <a16:colId xmlns:a16="http://schemas.microsoft.com/office/drawing/2014/main" val="1320757358"/>
                    </a:ext>
                  </a:extLst>
                </a:gridCol>
              </a:tblGrid>
              <a:tr h="168914">
                <a:tc>
                  <a:txBody>
                    <a:bodyPr/>
                    <a:lstStyle/>
                    <a:p>
                      <a:pPr algn="r" fontAlgn="ctr"/>
                      <a:r>
                        <a:rPr lang="en-US" altLang="ja-JP" sz="800" u="none" strike="noStrike" dirty="0">
                          <a:effectLst/>
                        </a:rPr>
                        <a:t>0.178977</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0.176445</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0.976545</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0.565309</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0.075056</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ja-JP" altLang="en-US" sz="8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3850569953"/>
                  </a:ext>
                </a:extLst>
              </a:tr>
            </a:tbl>
          </a:graphicData>
        </a:graphic>
      </p:graphicFrame>
      <p:sp>
        <p:nvSpPr>
          <p:cNvPr id="9" name="テキスト ボックス 8">
            <a:extLst>
              <a:ext uri="{FF2B5EF4-FFF2-40B4-BE49-F238E27FC236}">
                <a16:creationId xmlns:a16="http://schemas.microsoft.com/office/drawing/2014/main" id="{5ABE9264-310C-4D08-AEE6-02411C5EA506}"/>
              </a:ext>
            </a:extLst>
          </p:cNvPr>
          <p:cNvSpPr txBox="1"/>
          <p:nvPr/>
        </p:nvSpPr>
        <p:spPr>
          <a:xfrm>
            <a:off x="6804248" y="4715852"/>
            <a:ext cx="1380506" cy="369332"/>
          </a:xfrm>
          <a:prstGeom prst="rect">
            <a:avLst/>
          </a:prstGeom>
          <a:noFill/>
        </p:spPr>
        <p:txBody>
          <a:bodyPr wrap="none" rtlCol="0">
            <a:spAutoFit/>
          </a:bodyPr>
          <a:lstStyle/>
          <a:p>
            <a:r>
              <a:rPr kumimoji="1" lang="en-US" altLang="ja-JP" dirty="0">
                <a:latin typeface="HGP明朝B" panose="02020800000000000000" pitchFamily="18" charset="-128"/>
                <a:ea typeface="HGP明朝B" panose="02020800000000000000" pitchFamily="18" charset="-128"/>
              </a:rPr>
              <a:t>	7.5</a:t>
            </a:r>
            <a:endParaRPr kumimoji="1" lang="ja-JP" altLang="en-US" dirty="0">
              <a:latin typeface="HGP明朝B" panose="02020800000000000000" pitchFamily="18" charset="-128"/>
              <a:ea typeface="HGP明朝B" panose="02020800000000000000" pitchFamily="18" charset="-128"/>
            </a:endParaRPr>
          </a:p>
        </p:txBody>
      </p:sp>
      <p:sp>
        <p:nvSpPr>
          <p:cNvPr id="10" name="テキスト ボックス 9">
            <a:extLst>
              <a:ext uri="{FF2B5EF4-FFF2-40B4-BE49-F238E27FC236}">
                <a16:creationId xmlns:a16="http://schemas.microsoft.com/office/drawing/2014/main" id="{1F5A4EDD-F2AB-49B8-9306-1875D9B56A4C}"/>
              </a:ext>
            </a:extLst>
          </p:cNvPr>
          <p:cNvSpPr txBox="1"/>
          <p:nvPr/>
        </p:nvSpPr>
        <p:spPr>
          <a:xfrm>
            <a:off x="6813234" y="6156012"/>
            <a:ext cx="1380506" cy="369332"/>
          </a:xfrm>
          <a:prstGeom prst="rect">
            <a:avLst/>
          </a:prstGeom>
          <a:noFill/>
        </p:spPr>
        <p:txBody>
          <a:bodyPr wrap="none" rtlCol="0">
            <a:spAutoFit/>
          </a:bodyPr>
          <a:lstStyle/>
          <a:p>
            <a:r>
              <a:rPr kumimoji="1" lang="en-US" altLang="ja-JP" dirty="0">
                <a:latin typeface="HGP明朝B" panose="02020800000000000000" pitchFamily="18" charset="-128"/>
                <a:ea typeface="HGP明朝B" panose="02020800000000000000" pitchFamily="18" charset="-128"/>
              </a:rPr>
              <a:t>	3.3</a:t>
            </a:r>
            <a:endParaRPr kumimoji="1" lang="ja-JP" altLang="en-US" dirty="0">
              <a:latin typeface="HGP明朝B" panose="02020800000000000000" pitchFamily="18" charset="-128"/>
              <a:ea typeface="HGP明朝B" panose="02020800000000000000" pitchFamily="18" charset="-128"/>
            </a:endParaRPr>
          </a:p>
        </p:txBody>
      </p:sp>
      <p:sp>
        <p:nvSpPr>
          <p:cNvPr id="12" name="テキスト ボックス 11">
            <a:extLst>
              <a:ext uri="{FF2B5EF4-FFF2-40B4-BE49-F238E27FC236}">
                <a16:creationId xmlns:a16="http://schemas.microsoft.com/office/drawing/2014/main" id="{DB5816D9-342E-4CCB-BCEB-4D32B1E261E5}"/>
              </a:ext>
            </a:extLst>
          </p:cNvPr>
          <p:cNvSpPr txBox="1"/>
          <p:nvPr/>
        </p:nvSpPr>
        <p:spPr>
          <a:xfrm>
            <a:off x="4489368" y="3275692"/>
            <a:ext cx="1306768" cy="369332"/>
          </a:xfrm>
          <a:prstGeom prst="rect">
            <a:avLst/>
          </a:prstGeom>
          <a:noFill/>
        </p:spPr>
        <p:txBody>
          <a:bodyPr wrap="none" rtlCol="0">
            <a:spAutoFit/>
          </a:bodyPr>
          <a:lstStyle/>
          <a:p>
            <a:r>
              <a:rPr kumimoji="1" lang="ja-JP" altLang="en-US" b="1" dirty="0"/>
              <a:t>説明変数 </a:t>
            </a:r>
            <a:r>
              <a:rPr kumimoji="1" lang="en-US" altLang="ja-JP" b="1" dirty="0"/>
              <a:t>x</a:t>
            </a:r>
            <a:endParaRPr kumimoji="1" lang="ja-JP" altLang="en-US" b="1" dirty="0"/>
          </a:p>
        </p:txBody>
      </p:sp>
      <p:sp>
        <p:nvSpPr>
          <p:cNvPr id="13" name="テキスト ボックス 12">
            <a:extLst>
              <a:ext uri="{FF2B5EF4-FFF2-40B4-BE49-F238E27FC236}">
                <a16:creationId xmlns:a16="http://schemas.microsoft.com/office/drawing/2014/main" id="{66EDD8CA-7F5B-4494-A309-06000A9388F6}"/>
              </a:ext>
            </a:extLst>
          </p:cNvPr>
          <p:cNvSpPr txBox="1"/>
          <p:nvPr/>
        </p:nvSpPr>
        <p:spPr>
          <a:xfrm>
            <a:off x="7286116" y="3275692"/>
            <a:ext cx="1306768" cy="369332"/>
          </a:xfrm>
          <a:prstGeom prst="rect">
            <a:avLst/>
          </a:prstGeom>
          <a:noFill/>
        </p:spPr>
        <p:txBody>
          <a:bodyPr wrap="none" rtlCol="0">
            <a:spAutoFit/>
          </a:bodyPr>
          <a:lstStyle/>
          <a:p>
            <a:r>
              <a:rPr kumimoji="1" lang="ja-JP" altLang="en-US" b="1" dirty="0"/>
              <a:t>目的変数 </a:t>
            </a:r>
            <a:r>
              <a:rPr lang="en-US" altLang="ja-JP" b="1" dirty="0"/>
              <a:t>y</a:t>
            </a:r>
            <a:endParaRPr kumimoji="1" lang="ja-JP" altLang="en-US" b="1" dirty="0"/>
          </a:p>
        </p:txBody>
      </p:sp>
      <p:sp>
        <p:nvSpPr>
          <p:cNvPr id="14" name="テキスト ボックス 13">
            <a:extLst>
              <a:ext uri="{FF2B5EF4-FFF2-40B4-BE49-F238E27FC236}">
                <a16:creationId xmlns:a16="http://schemas.microsoft.com/office/drawing/2014/main" id="{268580F9-D584-44A6-985F-52B6CDB8E90F}"/>
              </a:ext>
            </a:extLst>
          </p:cNvPr>
          <p:cNvSpPr txBox="1"/>
          <p:nvPr/>
        </p:nvSpPr>
        <p:spPr>
          <a:xfrm>
            <a:off x="295834" y="836712"/>
            <a:ext cx="8424938" cy="646331"/>
          </a:xfrm>
          <a:prstGeom prst="rect">
            <a:avLst/>
          </a:prstGeom>
          <a:noFill/>
        </p:spPr>
        <p:txBody>
          <a:bodyPr wrap="square" rtlCol="0">
            <a:spAutoFit/>
          </a:bodyPr>
          <a:lstStyle/>
          <a:p>
            <a:pPr algn="ctr"/>
            <a:r>
              <a:rPr kumimoji="1" lang="ja-JP" altLang="en-US" sz="3600" dirty="0"/>
              <a:t>非数値の</a:t>
            </a:r>
            <a:r>
              <a:rPr lang="ja-JP" altLang="en-US" sz="3600" dirty="0"/>
              <a:t>データは？</a:t>
            </a:r>
            <a:endParaRPr kumimoji="1" lang="ja-JP" altLang="en-US" sz="3600" dirty="0"/>
          </a:p>
        </p:txBody>
      </p:sp>
    </p:spTree>
    <p:extLst>
      <p:ext uri="{BB962C8B-B14F-4D97-AF65-F5344CB8AC3E}">
        <p14:creationId xmlns:p14="http://schemas.microsoft.com/office/powerpoint/2010/main" val="609145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715C46-0BFF-477A-9DC6-7EB57248C510}"/>
              </a:ext>
            </a:extLst>
          </p:cNvPr>
          <p:cNvSpPr>
            <a:spLocks noGrp="1"/>
          </p:cNvSpPr>
          <p:nvPr>
            <p:ph type="title"/>
          </p:nvPr>
        </p:nvSpPr>
        <p:spPr/>
        <p:txBody>
          <a:bodyPr/>
          <a:lstStyle/>
          <a:p>
            <a:r>
              <a:rPr lang="ja-JP" altLang="en-US" dirty="0"/>
              <a:t>ＡＩの精度を高めるには：記述子</a:t>
            </a:r>
            <a:endParaRPr kumimoji="1" lang="ja-JP" altLang="en-US" dirty="0"/>
          </a:p>
        </p:txBody>
      </p:sp>
      <p:grpSp>
        <p:nvGrpSpPr>
          <p:cNvPr id="26" name="グループ化 25">
            <a:extLst>
              <a:ext uri="{FF2B5EF4-FFF2-40B4-BE49-F238E27FC236}">
                <a16:creationId xmlns:a16="http://schemas.microsoft.com/office/drawing/2014/main" id="{E5A24390-8EC5-4101-9CD2-441DFDF542CF}"/>
              </a:ext>
            </a:extLst>
          </p:cNvPr>
          <p:cNvGrpSpPr/>
          <p:nvPr/>
        </p:nvGrpSpPr>
        <p:grpSpPr>
          <a:xfrm>
            <a:off x="262341" y="1534754"/>
            <a:ext cx="2196544" cy="1655376"/>
            <a:chOff x="302617" y="1052736"/>
            <a:chExt cx="2196544" cy="1655376"/>
          </a:xfrm>
        </p:grpSpPr>
        <p:pic>
          <p:nvPicPr>
            <p:cNvPr id="1026" name="Picture 2" descr="ãä½å®ãã®ç»åæ¤ç´¢çµæ">
              <a:extLst>
                <a:ext uri="{FF2B5EF4-FFF2-40B4-BE49-F238E27FC236}">
                  <a16:creationId xmlns:a16="http://schemas.microsoft.com/office/drawing/2014/main" id="{0977C42F-FBA2-49D3-8169-AF6A49EA0A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617" y="1052736"/>
              <a:ext cx="2196544" cy="1486099"/>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21300871-AC71-4A95-ABB1-25C69D204A40}"/>
                </a:ext>
              </a:extLst>
            </p:cNvPr>
            <p:cNvSpPr/>
            <p:nvPr/>
          </p:nvSpPr>
          <p:spPr>
            <a:xfrm>
              <a:off x="372276" y="2538835"/>
              <a:ext cx="2126591" cy="169277"/>
            </a:xfrm>
            <a:prstGeom prst="rect">
              <a:avLst/>
            </a:prstGeom>
          </p:spPr>
          <p:txBody>
            <a:bodyPr wrap="square">
              <a:spAutoFit/>
            </a:bodyPr>
            <a:lstStyle/>
            <a:p>
              <a:r>
                <a:rPr lang="ja-JP" altLang="en-US" sz="500" dirty="0">
                  <a:solidFill>
                    <a:schemeClr val="bg1">
                      <a:lumMod val="75000"/>
                    </a:schemeClr>
                  </a:solidFill>
                </a:rPr>
                <a:t>https://www.cosmokensetsu.co.jp/hint/whats-standard-house/</a:t>
              </a:r>
            </a:p>
          </p:txBody>
        </p:sp>
      </p:grpSp>
      <p:pic>
        <p:nvPicPr>
          <p:cNvPr id="1030" name="Picture 6" descr="ããã¸ã¿ã«ãã¼ã¿ãã¤ã¡ã¼ã¸ãã®ç»åæ¤ç´¢çµæ">
            <a:extLst>
              <a:ext uri="{FF2B5EF4-FFF2-40B4-BE49-F238E27FC236}">
                <a16:creationId xmlns:a16="http://schemas.microsoft.com/office/drawing/2014/main" id="{2433C1E2-6E3A-445E-8305-BE0B337516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851" b="59012"/>
          <a:stretch/>
        </p:blipFill>
        <p:spPr bwMode="auto">
          <a:xfrm>
            <a:off x="5937325" y="1511909"/>
            <a:ext cx="2667123" cy="1701067"/>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0294A67D-7269-431D-832A-87136AE1CB77}"/>
              </a:ext>
            </a:extLst>
          </p:cNvPr>
          <p:cNvSpPr/>
          <p:nvPr/>
        </p:nvSpPr>
        <p:spPr>
          <a:xfrm>
            <a:off x="5954830" y="5818150"/>
            <a:ext cx="2632113" cy="200055"/>
          </a:xfrm>
          <a:prstGeom prst="rect">
            <a:avLst/>
          </a:prstGeom>
        </p:spPr>
        <p:txBody>
          <a:bodyPr wrap="square">
            <a:spAutoFit/>
          </a:bodyPr>
          <a:lstStyle/>
          <a:p>
            <a:r>
              <a:rPr lang="ja-JP" altLang="en-US" sz="700" dirty="0">
                <a:solidFill>
                  <a:schemeClr val="bg1">
                    <a:lumMod val="75000"/>
                  </a:schemeClr>
                </a:solidFill>
              </a:rPr>
              <a:t>https://www.irasutoya.com/2017/04/blog-post_62.html</a:t>
            </a:r>
          </a:p>
        </p:txBody>
      </p:sp>
      <p:grpSp>
        <p:nvGrpSpPr>
          <p:cNvPr id="23" name="グループ化 22">
            <a:extLst>
              <a:ext uri="{FF2B5EF4-FFF2-40B4-BE49-F238E27FC236}">
                <a16:creationId xmlns:a16="http://schemas.microsoft.com/office/drawing/2014/main" id="{625817AD-1645-43EF-8DD0-EEDED4B22E05}"/>
              </a:ext>
            </a:extLst>
          </p:cNvPr>
          <p:cNvGrpSpPr/>
          <p:nvPr/>
        </p:nvGrpSpPr>
        <p:grpSpPr>
          <a:xfrm>
            <a:off x="297318" y="4195008"/>
            <a:ext cx="2126591" cy="1609210"/>
            <a:chOff x="337049" y="4973777"/>
            <a:chExt cx="2126591" cy="1609210"/>
          </a:xfrm>
        </p:grpSpPr>
        <p:pic>
          <p:nvPicPr>
            <p:cNvPr id="1034" name="Picture 10" descr="ãè³é¦æååç©ãããç´ ãã®ç»åæ¤ç´¢çµæ">
              <a:extLst>
                <a:ext uri="{FF2B5EF4-FFF2-40B4-BE49-F238E27FC236}">
                  <a16:creationId xmlns:a16="http://schemas.microsoft.com/office/drawing/2014/main" id="{9F49E1B1-658C-4EFF-85B9-E9A0941E85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422" b="17611"/>
            <a:stretch/>
          </p:blipFill>
          <p:spPr bwMode="auto">
            <a:xfrm>
              <a:off x="442752" y="4973777"/>
              <a:ext cx="1922892" cy="1486099"/>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B2C035F8-FA26-495E-A62B-B7CEBC3818B9}"/>
                </a:ext>
              </a:extLst>
            </p:cNvPr>
            <p:cNvSpPr/>
            <p:nvPr/>
          </p:nvSpPr>
          <p:spPr>
            <a:xfrm>
              <a:off x="337049" y="6398321"/>
              <a:ext cx="2126591" cy="184666"/>
            </a:xfrm>
            <a:prstGeom prst="rect">
              <a:avLst/>
            </a:prstGeom>
          </p:spPr>
          <p:txBody>
            <a:bodyPr wrap="square">
              <a:spAutoFit/>
            </a:bodyPr>
            <a:lstStyle/>
            <a:p>
              <a:r>
                <a:rPr lang="ja-JP" altLang="en-US" sz="600" dirty="0">
                  <a:solidFill>
                    <a:schemeClr val="bg1">
                      <a:lumMod val="75000"/>
                    </a:schemeClr>
                  </a:solidFill>
                </a:rPr>
                <a:t>https://ameblo.jp/ryuyama00-00/entry-12280750581.html</a:t>
              </a:r>
            </a:p>
          </p:txBody>
        </p:sp>
      </p:grpSp>
      <p:cxnSp>
        <p:nvCxnSpPr>
          <p:cNvPr id="18" name="直線矢印コネクタ 17">
            <a:extLst>
              <a:ext uri="{FF2B5EF4-FFF2-40B4-BE49-F238E27FC236}">
                <a16:creationId xmlns:a16="http://schemas.microsoft.com/office/drawing/2014/main" id="{0D85BCDE-F830-4643-BBF4-B0D59F3DF6CF}"/>
              </a:ext>
            </a:extLst>
          </p:cNvPr>
          <p:cNvCxnSpPr>
            <a:cxnSpLocks/>
          </p:cNvCxnSpPr>
          <p:nvPr/>
        </p:nvCxnSpPr>
        <p:spPr>
          <a:xfrm flipV="1">
            <a:off x="2843808" y="4999612"/>
            <a:ext cx="2592288"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6" descr="ããã¸ã¿ã«ãã¼ã¿ãã¤ã¡ã¼ã¸ãã®ç»åæ¤ç´¢çµæ">
            <a:extLst>
              <a:ext uri="{FF2B5EF4-FFF2-40B4-BE49-F238E27FC236}">
                <a16:creationId xmlns:a16="http://schemas.microsoft.com/office/drawing/2014/main" id="{1D88533F-D109-486A-9678-969B40AF7B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8" t="50644" r="59943" b="8368"/>
          <a:stretch/>
        </p:blipFill>
        <p:spPr bwMode="auto">
          <a:xfrm>
            <a:off x="5937325" y="4149080"/>
            <a:ext cx="2667123" cy="170106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線矢印コネクタ 35">
            <a:extLst>
              <a:ext uri="{FF2B5EF4-FFF2-40B4-BE49-F238E27FC236}">
                <a16:creationId xmlns:a16="http://schemas.microsoft.com/office/drawing/2014/main" id="{33DAA093-318A-49BC-ABE3-6BA296E7188D}"/>
              </a:ext>
            </a:extLst>
          </p:cNvPr>
          <p:cNvCxnSpPr>
            <a:cxnSpLocks/>
          </p:cNvCxnSpPr>
          <p:nvPr/>
        </p:nvCxnSpPr>
        <p:spPr>
          <a:xfrm flipV="1">
            <a:off x="2843808" y="2362441"/>
            <a:ext cx="2592288"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C284B133-71F2-4809-8021-2C128A42E099}"/>
              </a:ext>
            </a:extLst>
          </p:cNvPr>
          <p:cNvSpPr txBox="1"/>
          <p:nvPr/>
        </p:nvSpPr>
        <p:spPr>
          <a:xfrm>
            <a:off x="2871098" y="5111704"/>
            <a:ext cx="2492990" cy="369332"/>
          </a:xfrm>
          <a:prstGeom prst="rect">
            <a:avLst/>
          </a:prstGeom>
          <a:noFill/>
        </p:spPr>
        <p:txBody>
          <a:bodyPr wrap="none" rtlCol="0">
            <a:spAutoFit/>
          </a:bodyPr>
          <a:lstStyle/>
          <a:p>
            <a:r>
              <a:rPr kumimoji="1" lang="ja-JP" altLang="en-US" dirty="0"/>
              <a:t>フィンガープリント法</a:t>
            </a:r>
          </a:p>
        </p:txBody>
      </p:sp>
      <p:sp>
        <p:nvSpPr>
          <p:cNvPr id="40" name="テキスト ボックス 39">
            <a:extLst>
              <a:ext uri="{FF2B5EF4-FFF2-40B4-BE49-F238E27FC236}">
                <a16:creationId xmlns:a16="http://schemas.microsoft.com/office/drawing/2014/main" id="{9742CE77-5201-4876-BC26-501ABC903912}"/>
              </a:ext>
            </a:extLst>
          </p:cNvPr>
          <p:cNvSpPr txBox="1"/>
          <p:nvPr/>
        </p:nvSpPr>
        <p:spPr>
          <a:xfrm>
            <a:off x="2951165" y="2414870"/>
            <a:ext cx="2377574" cy="369332"/>
          </a:xfrm>
          <a:prstGeom prst="rect">
            <a:avLst/>
          </a:prstGeom>
          <a:noFill/>
        </p:spPr>
        <p:txBody>
          <a:bodyPr wrap="none" rtlCol="0">
            <a:spAutoFit/>
          </a:bodyPr>
          <a:lstStyle/>
          <a:p>
            <a:r>
              <a:rPr kumimoji="1" lang="ja-JP" altLang="en-US" dirty="0"/>
              <a:t>部屋数、</a:t>
            </a:r>
            <a:r>
              <a:rPr lang="en-US" altLang="ja-JP" dirty="0"/>
              <a:t>NO</a:t>
            </a:r>
            <a:r>
              <a:rPr lang="ja-JP" altLang="en-US" dirty="0"/>
              <a:t>濃度・・</a:t>
            </a:r>
            <a:endParaRPr lang="en-US" altLang="ja-JP" dirty="0"/>
          </a:p>
        </p:txBody>
      </p:sp>
      <p:pic>
        <p:nvPicPr>
          <p:cNvPr id="22" name="Picture 2" descr="ãä½å®ãã®ç»åæ¤ç´¢çµæ">
            <a:extLst>
              <a:ext uri="{FF2B5EF4-FFF2-40B4-BE49-F238E27FC236}">
                <a16:creationId xmlns:a16="http://schemas.microsoft.com/office/drawing/2014/main" id="{EE9DBDE0-0EAF-4755-8311-BF8BE81458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4830" y="1511909"/>
            <a:ext cx="615015" cy="4160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ãè³é¦æååç©ãããç´ ãã®ç»åæ¤ç´¢çµæ">
            <a:extLst>
              <a:ext uri="{FF2B5EF4-FFF2-40B4-BE49-F238E27FC236}">
                <a16:creationId xmlns:a16="http://schemas.microsoft.com/office/drawing/2014/main" id="{12762CEA-F275-41F5-B13E-882ECB1726E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62422" b="17611"/>
          <a:stretch/>
        </p:blipFill>
        <p:spPr bwMode="auto">
          <a:xfrm>
            <a:off x="5952235" y="4177110"/>
            <a:ext cx="429594" cy="33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16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5DA1B0-5B67-458C-9AD8-3962AF0B2DB7}"/>
              </a:ext>
            </a:extLst>
          </p:cNvPr>
          <p:cNvSpPr>
            <a:spLocks noGrp="1"/>
          </p:cNvSpPr>
          <p:nvPr>
            <p:ph type="title"/>
          </p:nvPr>
        </p:nvSpPr>
        <p:spPr/>
        <p:txBody>
          <a:bodyPr/>
          <a:lstStyle/>
          <a:p>
            <a:r>
              <a:rPr kumimoji="1" lang="ja-JP" altLang="en-US" dirty="0"/>
              <a:t>数値に置き換える手法（記述子）</a:t>
            </a:r>
          </a:p>
        </p:txBody>
      </p:sp>
      <p:graphicFrame>
        <p:nvGraphicFramePr>
          <p:cNvPr id="3" name="表 2">
            <a:extLst>
              <a:ext uri="{FF2B5EF4-FFF2-40B4-BE49-F238E27FC236}">
                <a16:creationId xmlns:a16="http://schemas.microsoft.com/office/drawing/2014/main" id="{B7C1E044-7C29-48CD-8B87-C82F277F4C8C}"/>
              </a:ext>
            </a:extLst>
          </p:cNvPr>
          <p:cNvGraphicFramePr>
            <a:graphicFrameLocks noGrp="1"/>
          </p:cNvGraphicFramePr>
          <p:nvPr>
            <p:extLst>
              <p:ext uri="{D42A27DB-BD31-4B8C-83A1-F6EECF244321}">
                <p14:modId xmlns:p14="http://schemas.microsoft.com/office/powerpoint/2010/main" val="1448565264"/>
              </p:ext>
            </p:extLst>
          </p:nvPr>
        </p:nvGraphicFramePr>
        <p:xfrm>
          <a:off x="323528" y="1052736"/>
          <a:ext cx="8523948" cy="4736544"/>
        </p:xfrm>
        <a:graphic>
          <a:graphicData uri="http://schemas.openxmlformats.org/drawingml/2006/table">
            <a:tbl>
              <a:tblPr firstRow="1" bandRow="1">
                <a:tableStyleId>{5940675A-B579-460E-94D1-54222C63F5DA}</a:tableStyleId>
              </a:tblPr>
              <a:tblGrid>
                <a:gridCol w="730624">
                  <a:extLst>
                    <a:ext uri="{9D8B030D-6E8A-4147-A177-3AD203B41FA5}">
                      <a16:colId xmlns:a16="http://schemas.microsoft.com/office/drawing/2014/main" val="3468483301"/>
                    </a:ext>
                  </a:extLst>
                </a:gridCol>
                <a:gridCol w="2887384">
                  <a:extLst>
                    <a:ext uri="{9D8B030D-6E8A-4147-A177-3AD203B41FA5}">
                      <a16:colId xmlns:a16="http://schemas.microsoft.com/office/drawing/2014/main" val="297697496"/>
                    </a:ext>
                  </a:extLst>
                </a:gridCol>
                <a:gridCol w="4905940">
                  <a:extLst>
                    <a:ext uri="{9D8B030D-6E8A-4147-A177-3AD203B41FA5}">
                      <a16:colId xmlns:a16="http://schemas.microsoft.com/office/drawing/2014/main" val="3481027495"/>
                    </a:ext>
                  </a:extLst>
                </a:gridCol>
              </a:tblGrid>
              <a:tr h="5760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dirty="0"/>
                    </a:p>
                  </a:txBody>
                  <a:tcPr anchor="ctr"/>
                </a:tc>
                <a:tc>
                  <a:txBody>
                    <a:bodyPr/>
                    <a:lstStyle/>
                    <a:p>
                      <a:pPr algn="ctr"/>
                      <a:r>
                        <a:rPr kumimoji="1" lang="ja-JP" altLang="en-US" dirty="0"/>
                        <a:t>記述子名</a:t>
                      </a:r>
                    </a:p>
                  </a:txBody>
                  <a:tcPr anchor="ctr"/>
                </a:tc>
                <a:tc>
                  <a:txBody>
                    <a:bodyPr/>
                    <a:lstStyle/>
                    <a:p>
                      <a:pPr algn="ctr"/>
                      <a:r>
                        <a:rPr kumimoji="1" lang="ja-JP" altLang="en-US" dirty="0"/>
                        <a:t>特徴</a:t>
                      </a:r>
                    </a:p>
                  </a:txBody>
                  <a:tcPr anchor="ctr"/>
                </a:tc>
                <a:extLst>
                  <a:ext uri="{0D108BD9-81ED-4DB2-BD59-A6C34878D82A}">
                    <a16:rowId xmlns:a16="http://schemas.microsoft.com/office/drawing/2014/main" val="536558405"/>
                  </a:ext>
                </a:extLst>
              </a:tr>
              <a:tr h="576064">
                <a:tc rowSpan="4">
                  <a:txBody>
                    <a:bodyPr/>
                    <a:lstStyle/>
                    <a:p>
                      <a:pPr algn="ctr"/>
                      <a:r>
                        <a:rPr kumimoji="1" lang="ja-JP" altLang="en-US" dirty="0"/>
                        <a:t>化</a:t>
                      </a:r>
                      <a:endParaRPr kumimoji="1" lang="en-US" altLang="ja-JP" dirty="0"/>
                    </a:p>
                    <a:p>
                      <a:pPr algn="ctr"/>
                      <a:r>
                        <a:rPr kumimoji="1" lang="ja-JP" altLang="en-US" dirty="0"/>
                        <a:t>合</a:t>
                      </a:r>
                      <a:endParaRPr kumimoji="1" lang="en-US" altLang="ja-JP" dirty="0"/>
                    </a:p>
                    <a:p>
                      <a:pPr algn="ctr"/>
                      <a:r>
                        <a:rPr kumimoji="1" lang="ja-JP" altLang="en-US" dirty="0"/>
                        <a:t>物</a:t>
                      </a:r>
                    </a:p>
                  </a:txBody>
                  <a:tcPr anchor="ctr"/>
                </a:tc>
                <a:tc>
                  <a:txBody>
                    <a:bodyPr/>
                    <a:lstStyle/>
                    <a:p>
                      <a:pPr algn="ctr"/>
                      <a:r>
                        <a:rPr kumimoji="1" lang="en-US" altLang="ja-JP" dirty="0"/>
                        <a:t>MACCS keys</a:t>
                      </a:r>
                      <a:endParaRPr kumimoji="1" lang="ja-JP" altLang="en-US" dirty="0"/>
                    </a:p>
                  </a:txBody>
                  <a:tcPr anchor="ctr"/>
                </a:tc>
                <a:tc>
                  <a:txBody>
                    <a:bodyPr/>
                    <a:lstStyle/>
                    <a:p>
                      <a:pPr algn="ctr"/>
                      <a:r>
                        <a:rPr kumimoji="1" lang="en-US" altLang="ja-JP" dirty="0"/>
                        <a:t>167</a:t>
                      </a:r>
                      <a:r>
                        <a:rPr kumimoji="1" lang="ja-JP" altLang="en-US" dirty="0"/>
                        <a:t>次元の部分構造の有無</a:t>
                      </a:r>
                    </a:p>
                  </a:txBody>
                  <a:tcPr anchor="ctr"/>
                </a:tc>
                <a:extLst>
                  <a:ext uri="{0D108BD9-81ED-4DB2-BD59-A6C34878D82A}">
                    <a16:rowId xmlns:a16="http://schemas.microsoft.com/office/drawing/2014/main" val="2220649522"/>
                  </a:ext>
                </a:extLst>
              </a:tr>
              <a:tr h="576064">
                <a:tc vMerge="1">
                  <a:txBody>
                    <a:bodyPr/>
                    <a:lstStyle/>
                    <a:p>
                      <a:pPr algn="ctr"/>
                      <a:endParaRPr kumimoji="1" lang="ja-JP" altLang="en-US" dirty="0"/>
                    </a:p>
                  </a:txBody>
                  <a:tcPr anchor="ctr"/>
                </a:tc>
                <a:tc>
                  <a:txBody>
                    <a:bodyPr/>
                    <a:lstStyle/>
                    <a:p>
                      <a:pPr algn="ctr"/>
                      <a:r>
                        <a:rPr kumimoji="1" lang="en-US" altLang="ja-JP" dirty="0" err="1"/>
                        <a:t>Topoligical</a:t>
                      </a:r>
                      <a:endParaRPr kumimoji="1" lang="en-US" altLang="ja-JP" dirty="0"/>
                    </a:p>
                    <a:p>
                      <a:pPr algn="ctr"/>
                      <a:r>
                        <a:rPr kumimoji="1" lang="en-US" altLang="ja-JP" dirty="0" err="1"/>
                        <a:t>RDKit</a:t>
                      </a:r>
                      <a:endParaRPr kumimoji="1" lang="ja-JP" altLang="en-US" dirty="0"/>
                    </a:p>
                  </a:txBody>
                  <a:tcPr anchor="ctr"/>
                </a:tc>
                <a:tc>
                  <a:txBody>
                    <a:bodyPr/>
                    <a:lstStyle/>
                    <a:p>
                      <a:pPr algn="ctr"/>
                      <a:r>
                        <a:rPr kumimoji="1" lang="ja-JP" altLang="en-US" dirty="0"/>
                        <a:t>結合と部分構造</a:t>
                      </a:r>
                    </a:p>
                  </a:txBody>
                  <a:tcPr anchor="ctr"/>
                </a:tc>
                <a:extLst>
                  <a:ext uri="{0D108BD9-81ED-4DB2-BD59-A6C34878D82A}">
                    <a16:rowId xmlns:a16="http://schemas.microsoft.com/office/drawing/2014/main" val="1194972925"/>
                  </a:ext>
                </a:extLst>
              </a:tr>
              <a:tr h="576064">
                <a:tc vMerge="1">
                  <a:txBody>
                    <a:bodyPr/>
                    <a:lstStyle/>
                    <a:p>
                      <a:pPr algn="ctr"/>
                      <a:endParaRPr kumimoji="1" lang="ja-JP" altLang="en-US" dirty="0"/>
                    </a:p>
                  </a:txBody>
                  <a:tcPr anchor="ctr"/>
                </a:tc>
                <a:tc>
                  <a:txBody>
                    <a:bodyPr/>
                    <a:lstStyle/>
                    <a:p>
                      <a:pPr algn="ctr"/>
                      <a:r>
                        <a:rPr kumimoji="1" lang="en-US" altLang="ja-JP" dirty="0"/>
                        <a:t>Morgan</a:t>
                      </a:r>
                    </a:p>
                    <a:p>
                      <a:pPr algn="ctr"/>
                      <a:r>
                        <a:rPr kumimoji="1" lang="en-US" altLang="ja-JP" dirty="0"/>
                        <a:t>ECFP</a:t>
                      </a:r>
                      <a:endParaRPr kumimoji="1" lang="ja-JP" altLang="en-US" dirty="0"/>
                    </a:p>
                  </a:txBody>
                  <a:tcPr anchor="ctr"/>
                </a:tc>
                <a:tc>
                  <a:txBody>
                    <a:bodyPr/>
                    <a:lstStyle/>
                    <a:p>
                      <a:pPr algn="ctr"/>
                      <a:r>
                        <a:rPr kumimoji="1" lang="ja-JP" altLang="en-US" dirty="0"/>
                        <a:t>原子からある距離内にある部分構造</a:t>
                      </a:r>
                    </a:p>
                  </a:txBody>
                  <a:tcPr anchor="ctr"/>
                </a:tc>
                <a:extLst>
                  <a:ext uri="{0D108BD9-81ED-4DB2-BD59-A6C34878D82A}">
                    <a16:rowId xmlns:a16="http://schemas.microsoft.com/office/drawing/2014/main" val="1031789606"/>
                  </a:ext>
                </a:extLst>
              </a:tr>
              <a:tr h="576064">
                <a:tc vMerge="1">
                  <a:txBody>
                    <a:bodyPr/>
                    <a:lstStyle/>
                    <a:p>
                      <a:pPr algn="ctr"/>
                      <a:endParaRPr kumimoji="1" lang="ja-JP" altLang="en-US" dirty="0"/>
                    </a:p>
                  </a:txBody>
                  <a:tcPr anchor="ctr"/>
                </a:tc>
                <a:tc>
                  <a:txBody>
                    <a:bodyPr/>
                    <a:lstStyle/>
                    <a:p>
                      <a:pPr algn="ctr"/>
                      <a:r>
                        <a:rPr kumimoji="1" lang="en-US" altLang="ja-JP" dirty="0"/>
                        <a:t>Avalon</a:t>
                      </a:r>
                      <a:endParaRPr kumimoji="1" lang="ja-JP" altLang="en-US" dirty="0"/>
                    </a:p>
                  </a:txBody>
                  <a:tcPr anchor="ctr"/>
                </a:tc>
                <a:tc>
                  <a:txBody>
                    <a:bodyPr/>
                    <a:lstStyle/>
                    <a:p>
                      <a:pPr algn="ctr"/>
                      <a:r>
                        <a:rPr kumimoji="1" lang="ja-JP" altLang="en-US" dirty="0"/>
                        <a:t>結合関係にある原子種、元素数、</a:t>
                      </a:r>
                      <a:r>
                        <a:rPr kumimoji="1" lang="en-US" altLang="ja-JP" dirty="0"/>
                        <a:t>π</a:t>
                      </a:r>
                      <a:r>
                        <a:rPr kumimoji="1" lang="ja-JP" altLang="en-US" dirty="0"/>
                        <a:t>電子数</a:t>
                      </a:r>
                      <a:endParaRPr kumimoji="1" lang="en-US" altLang="ja-JP" dirty="0"/>
                    </a:p>
                  </a:txBody>
                  <a:tcPr anchor="ctr"/>
                </a:tc>
                <a:extLst>
                  <a:ext uri="{0D108BD9-81ED-4DB2-BD59-A6C34878D82A}">
                    <a16:rowId xmlns:a16="http://schemas.microsoft.com/office/drawing/2014/main" val="3256102519"/>
                  </a:ext>
                </a:extLst>
              </a:tr>
              <a:tr h="576064">
                <a:tc rowSpan="3">
                  <a:txBody>
                    <a:bodyPr/>
                    <a:lstStyle/>
                    <a:p>
                      <a:pPr algn="ctr"/>
                      <a:r>
                        <a:rPr kumimoji="1" lang="ja-JP" altLang="en-US" dirty="0"/>
                        <a:t>結</a:t>
                      </a:r>
                      <a:endParaRPr kumimoji="1" lang="en-US" altLang="ja-JP" dirty="0"/>
                    </a:p>
                    <a:p>
                      <a:pPr algn="ctr"/>
                      <a:r>
                        <a:rPr kumimoji="1" lang="ja-JP" altLang="en-US" dirty="0"/>
                        <a:t>晶</a:t>
                      </a:r>
                    </a:p>
                  </a:txBody>
                  <a:tcPr anchor="ctr"/>
                </a:tc>
                <a:tc>
                  <a:txBody>
                    <a:bodyPr/>
                    <a:lstStyle/>
                    <a:p>
                      <a:pPr algn="ctr"/>
                      <a:r>
                        <a:rPr kumimoji="1" lang="en-US" altLang="ja-JP" dirty="0"/>
                        <a:t>PRDF</a:t>
                      </a:r>
                      <a:endParaRPr kumimoji="1" lang="ja-JP" altLang="en-US" dirty="0"/>
                    </a:p>
                  </a:txBody>
                  <a:tcPr anchor="ctr"/>
                </a:tc>
                <a:tc>
                  <a:txBody>
                    <a:bodyPr/>
                    <a:lstStyle/>
                    <a:p>
                      <a:pPr algn="ctr"/>
                      <a:r>
                        <a:rPr kumimoji="1" lang="ja-JP" altLang="en-US" dirty="0"/>
                        <a:t>元素の動径分布関数</a:t>
                      </a:r>
                    </a:p>
                  </a:txBody>
                  <a:tcPr anchor="ctr"/>
                </a:tc>
                <a:extLst>
                  <a:ext uri="{0D108BD9-81ED-4DB2-BD59-A6C34878D82A}">
                    <a16:rowId xmlns:a16="http://schemas.microsoft.com/office/drawing/2014/main" val="1062143628"/>
                  </a:ext>
                </a:extLst>
              </a:tr>
              <a:tr h="576064">
                <a:tc vMerge="1">
                  <a:txBody>
                    <a:bodyPr/>
                    <a:lstStyle/>
                    <a:p>
                      <a:pPr algn="ctr"/>
                      <a:endParaRPr kumimoji="1" lang="ja-JP" altLang="en-US" dirty="0"/>
                    </a:p>
                  </a:txBody>
                  <a:tcPr anchor="ctr"/>
                </a:tc>
                <a:tc>
                  <a:txBody>
                    <a:bodyPr/>
                    <a:lstStyle/>
                    <a:p>
                      <a:pPr algn="ctr"/>
                      <a:r>
                        <a:rPr kumimoji="1" lang="en-US" altLang="ja-JP" dirty="0"/>
                        <a:t>SOAP</a:t>
                      </a:r>
                      <a:endParaRPr kumimoji="1" lang="ja-JP" altLang="en-US" dirty="0"/>
                    </a:p>
                  </a:txBody>
                  <a:tcPr anchor="ctr"/>
                </a:tc>
                <a:tc>
                  <a:txBody>
                    <a:bodyPr/>
                    <a:lstStyle/>
                    <a:p>
                      <a:pPr algn="ctr"/>
                      <a:r>
                        <a:rPr kumimoji="1" lang="ja-JP" altLang="en-US" dirty="0"/>
                        <a:t>原子密度、球面調和関数、動径分布関数</a:t>
                      </a:r>
                    </a:p>
                  </a:txBody>
                  <a:tcPr anchor="ctr"/>
                </a:tc>
                <a:extLst>
                  <a:ext uri="{0D108BD9-81ED-4DB2-BD59-A6C34878D82A}">
                    <a16:rowId xmlns:a16="http://schemas.microsoft.com/office/drawing/2014/main" val="1621088508"/>
                  </a:ext>
                </a:extLst>
              </a:tr>
              <a:tr h="576064">
                <a:tc vMerge="1">
                  <a:txBody>
                    <a:bodyPr/>
                    <a:lstStyle/>
                    <a:p>
                      <a:pPr algn="ctr"/>
                      <a:endParaRPr kumimoji="1" lang="ja-JP" altLang="en-US" dirty="0"/>
                    </a:p>
                  </a:txBody>
                  <a:tcPr anchor="ctr"/>
                </a:tc>
                <a:tc>
                  <a:txBody>
                    <a:bodyPr/>
                    <a:lstStyle/>
                    <a:p>
                      <a:pPr algn="ctr"/>
                      <a:r>
                        <a:rPr kumimoji="1" lang="en-US" altLang="ja-JP" dirty="0"/>
                        <a:t>R3DVS</a:t>
                      </a:r>
                      <a:endParaRPr kumimoji="1" lang="ja-JP" altLang="en-US" dirty="0"/>
                    </a:p>
                  </a:txBody>
                  <a:tcPr anchor="ctr"/>
                </a:tc>
                <a:tc>
                  <a:txBody>
                    <a:bodyPr/>
                    <a:lstStyle/>
                    <a:p>
                      <a:pPr algn="ctr"/>
                      <a:r>
                        <a:rPr kumimoji="1" lang="ja-JP" altLang="en-US" dirty="0"/>
                        <a:t>電子分布、逆格子</a:t>
                      </a:r>
                    </a:p>
                  </a:txBody>
                  <a:tcPr anchor="ctr"/>
                </a:tc>
                <a:extLst>
                  <a:ext uri="{0D108BD9-81ED-4DB2-BD59-A6C34878D82A}">
                    <a16:rowId xmlns:a16="http://schemas.microsoft.com/office/drawing/2014/main" val="3180299084"/>
                  </a:ext>
                </a:extLst>
              </a:tr>
            </a:tbl>
          </a:graphicData>
        </a:graphic>
      </p:graphicFrame>
      <p:sp>
        <p:nvSpPr>
          <p:cNvPr id="5" name="テキスト ボックス 4">
            <a:extLst>
              <a:ext uri="{FF2B5EF4-FFF2-40B4-BE49-F238E27FC236}">
                <a16:creationId xmlns:a16="http://schemas.microsoft.com/office/drawing/2014/main" id="{BC429DF2-3878-4645-9044-8085B067C76F}"/>
              </a:ext>
            </a:extLst>
          </p:cNvPr>
          <p:cNvSpPr txBox="1"/>
          <p:nvPr/>
        </p:nvSpPr>
        <p:spPr>
          <a:xfrm>
            <a:off x="2427823" y="5912070"/>
            <a:ext cx="4288353" cy="584775"/>
          </a:xfrm>
          <a:prstGeom prst="rect">
            <a:avLst/>
          </a:prstGeom>
          <a:noFill/>
        </p:spPr>
        <p:txBody>
          <a:bodyPr wrap="none" rtlCol="0">
            <a:spAutoFit/>
          </a:bodyPr>
          <a:lstStyle/>
          <a:p>
            <a:r>
              <a:rPr kumimoji="1" lang="ja-JP" altLang="en-US" sz="3200" b="1" dirty="0">
                <a:solidFill>
                  <a:srgbClr val="00B050"/>
                </a:solidFill>
              </a:rPr>
              <a:t>記述子は非常に重要！</a:t>
            </a:r>
          </a:p>
        </p:txBody>
      </p:sp>
      <p:sp>
        <p:nvSpPr>
          <p:cNvPr id="6" name="正方形/長方形 5">
            <a:extLst>
              <a:ext uri="{FF2B5EF4-FFF2-40B4-BE49-F238E27FC236}">
                <a16:creationId xmlns:a16="http://schemas.microsoft.com/office/drawing/2014/main" id="{43C7ECA4-F9F8-4D92-9977-6D3050070923}"/>
              </a:ext>
            </a:extLst>
          </p:cNvPr>
          <p:cNvSpPr/>
          <p:nvPr/>
        </p:nvSpPr>
        <p:spPr>
          <a:xfrm>
            <a:off x="0" y="6610563"/>
            <a:ext cx="9630816" cy="261610"/>
          </a:xfrm>
          <a:prstGeom prst="rect">
            <a:avLst/>
          </a:prstGeom>
        </p:spPr>
        <p:txBody>
          <a:bodyPr wrap="square">
            <a:spAutoFit/>
          </a:bodyPr>
          <a:lstStyle/>
          <a:p>
            <a:r>
              <a:rPr lang="ja-JP" altLang="en-US" sz="1050" dirty="0"/>
              <a:t>http://lan496.hatenadiary.jp/entry/2018/02/16/091521</a:t>
            </a:r>
          </a:p>
        </p:txBody>
      </p:sp>
    </p:spTree>
    <p:extLst>
      <p:ext uri="{BB962C8B-B14F-4D97-AF65-F5344CB8AC3E}">
        <p14:creationId xmlns:p14="http://schemas.microsoft.com/office/powerpoint/2010/main" val="205433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715C46-0BFF-477A-9DC6-7EB57248C510}"/>
              </a:ext>
            </a:extLst>
          </p:cNvPr>
          <p:cNvSpPr>
            <a:spLocks noGrp="1"/>
          </p:cNvSpPr>
          <p:nvPr>
            <p:ph type="title"/>
          </p:nvPr>
        </p:nvSpPr>
        <p:spPr/>
        <p:txBody>
          <a:bodyPr/>
          <a:lstStyle/>
          <a:p>
            <a:r>
              <a:rPr lang="ja-JP" altLang="en-US" dirty="0"/>
              <a:t>ＡＩの精度を高めるには：回帰手法</a:t>
            </a:r>
            <a:endParaRPr kumimoji="1" lang="ja-JP" altLang="en-US" dirty="0"/>
          </a:p>
        </p:txBody>
      </p:sp>
      <p:pic>
        <p:nvPicPr>
          <p:cNvPr id="20" name="Picture 6" descr="ããã¸ã¿ã«ãã¼ã¿ãã¤ã¡ã¼ã¸ãã®ç»åæ¤ç´¢çµæ">
            <a:extLst>
              <a:ext uri="{FF2B5EF4-FFF2-40B4-BE49-F238E27FC236}">
                <a16:creationId xmlns:a16="http://schemas.microsoft.com/office/drawing/2014/main" id="{24875249-8EB9-4553-8917-E723589E93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851" b="59012"/>
          <a:stretch/>
        </p:blipFill>
        <p:spPr bwMode="auto">
          <a:xfrm>
            <a:off x="214103" y="1511909"/>
            <a:ext cx="2667123" cy="1701067"/>
          </a:xfrm>
          <a:prstGeom prst="rect">
            <a:avLst/>
          </a:prstGeom>
          <a:noFill/>
          <a:extLst>
            <a:ext uri="{909E8E84-426E-40DD-AFC4-6F175D3DCCD1}">
              <a14:hiddenFill xmlns:a14="http://schemas.microsoft.com/office/drawing/2010/main">
                <a:solidFill>
                  <a:srgbClr val="FFFFFF"/>
                </a:solidFill>
              </a14:hiddenFill>
            </a:ext>
          </a:extLst>
        </p:spPr>
      </p:pic>
      <p:sp>
        <p:nvSpPr>
          <p:cNvPr id="21" name="正方形/長方形 20">
            <a:extLst>
              <a:ext uri="{FF2B5EF4-FFF2-40B4-BE49-F238E27FC236}">
                <a16:creationId xmlns:a16="http://schemas.microsoft.com/office/drawing/2014/main" id="{02303168-886F-4EBE-82B8-B396F295D540}"/>
              </a:ext>
            </a:extLst>
          </p:cNvPr>
          <p:cNvSpPr/>
          <p:nvPr/>
        </p:nvSpPr>
        <p:spPr>
          <a:xfrm>
            <a:off x="231608" y="6178190"/>
            <a:ext cx="2632113" cy="200055"/>
          </a:xfrm>
          <a:prstGeom prst="rect">
            <a:avLst/>
          </a:prstGeom>
        </p:spPr>
        <p:txBody>
          <a:bodyPr wrap="square">
            <a:spAutoFit/>
          </a:bodyPr>
          <a:lstStyle/>
          <a:p>
            <a:r>
              <a:rPr lang="ja-JP" altLang="en-US" sz="700" dirty="0">
                <a:solidFill>
                  <a:schemeClr val="bg1">
                    <a:lumMod val="75000"/>
                  </a:schemeClr>
                </a:solidFill>
              </a:rPr>
              <a:t>https://www.irasutoya.com/2017/04/blog-post_62.html</a:t>
            </a:r>
          </a:p>
        </p:txBody>
      </p:sp>
      <p:pic>
        <p:nvPicPr>
          <p:cNvPr id="24" name="Picture 6" descr="ããã¸ã¿ã«ãã¼ã¿ãã¤ã¡ã¼ã¸ãã®ç»åæ¤ç´¢çµæ">
            <a:extLst>
              <a:ext uri="{FF2B5EF4-FFF2-40B4-BE49-F238E27FC236}">
                <a16:creationId xmlns:a16="http://schemas.microsoft.com/office/drawing/2014/main" id="{AAF2D767-FC4B-4683-A301-C12D51DAD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8" t="50644" r="59943" b="8368"/>
          <a:stretch/>
        </p:blipFill>
        <p:spPr bwMode="auto">
          <a:xfrm>
            <a:off x="214103" y="4509120"/>
            <a:ext cx="2667123" cy="170106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矢印コネクタ 26">
            <a:extLst>
              <a:ext uri="{FF2B5EF4-FFF2-40B4-BE49-F238E27FC236}">
                <a16:creationId xmlns:a16="http://schemas.microsoft.com/office/drawing/2014/main" id="{B567DB3C-480B-4AD2-A2A9-FEA802687BED}"/>
              </a:ext>
            </a:extLst>
          </p:cNvPr>
          <p:cNvCxnSpPr>
            <a:cxnSpLocks/>
          </p:cNvCxnSpPr>
          <p:nvPr/>
        </p:nvCxnSpPr>
        <p:spPr>
          <a:xfrm flipV="1">
            <a:off x="3131840" y="5385969"/>
            <a:ext cx="2592288"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50B16167-BB41-4D47-ACDF-E4F1DEEDE113}"/>
              </a:ext>
            </a:extLst>
          </p:cNvPr>
          <p:cNvCxnSpPr>
            <a:cxnSpLocks/>
          </p:cNvCxnSpPr>
          <p:nvPr/>
        </p:nvCxnSpPr>
        <p:spPr>
          <a:xfrm flipV="1">
            <a:off x="3131840" y="2388758"/>
            <a:ext cx="2592288"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C0B3CF4-2D49-477D-868F-F9C82D1D9BC9}"/>
              </a:ext>
            </a:extLst>
          </p:cNvPr>
          <p:cNvSpPr txBox="1"/>
          <p:nvPr/>
        </p:nvSpPr>
        <p:spPr>
          <a:xfrm>
            <a:off x="3296905" y="5498061"/>
            <a:ext cx="2262158" cy="369332"/>
          </a:xfrm>
          <a:prstGeom prst="rect">
            <a:avLst/>
          </a:prstGeom>
          <a:noFill/>
        </p:spPr>
        <p:txBody>
          <a:bodyPr wrap="none" rtlCol="0">
            <a:spAutoFit/>
          </a:bodyPr>
          <a:lstStyle/>
          <a:p>
            <a:r>
              <a:rPr kumimoji="1" lang="ja-JP" altLang="en-US" dirty="0"/>
              <a:t>ディープラーニング</a:t>
            </a:r>
          </a:p>
        </p:txBody>
      </p:sp>
      <p:sp>
        <p:nvSpPr>
          <p:cNvPr id="34" name="テキスト ボックス 33">
            <a:extLst>
              <a:ext uri="{FF2B5EF4-FFF2-40B4-BE49-F238E27FC236}">
                <a16:creationId xmlns:a16="http://schemas.microsoft.com/office/drawing/2014/main" id="{601C7D52-BA55-4767-958F-7A52217940D1}"/>
              </a:ext>
            </a:extLst>
          </p:cNvPr>
          <p:cNvSpPr txBox="1"/>
          <p:nvPr/>
        </p:nvSpPr>
        <p:spPr>
          <a:xfrm>
            <a:off x="3296905" y="2441187"/>
            <a:ext cx="2262158" cy="369332"/>
          </a:xfrm>
          <a:prstGeom prst="rect">
            <a:avLst/>
          </a:prstGeom>
          <a:noFill/>
        </p:spPr>
        <p:txBody>
          <a:bodyPr wrap="none" rtlCol="0">
            <a:spAutoFit/>
          </a:bodyPr>
          <a:lstStyle/>
          <a:p>
            <a:r>
              <a:rPr kumimoji="1" lang="ja-JP" altLang="en-US" dirty="0"/>
              <a:t>スパースモデリング</a:t>
            </a:r>
            <a:endParaRPr lang="en-US" altLang="ja-JP" dirty="0"/>
          </a:p>
        </p:txBody>
      </p:sp>
      <p:sp>
        <p:nvSpPr>
          <p:cNvPr id="3" name="テキスト ボックス 2">
            <a:extLst>
              <a:ext uri="{FF2B5EF4-FFF2-40B4-BE49-F238E27FC236}">
                <a16:creationId xmlns:a16="http://schemas.microsoft.com/office/drawing/2014/main" id="{F15CB4B2-CC20-4111-936D-6DC88DD14FDC}"/>
              </a:ext>
            </a:extLst>
          </p:cNvPr>
          <p:cNvSpPr txBox="1"/>
          <p:nvPr/>
        </p:nvSpPr>
        <p:spPr>
          <a:xfrm>
            <a:off x="6660232" y="2087973"/>
            <a:ext cx="1620957" cy="523220"/>
          </a:xfrm>
          <a:prstGeom prst="rect">
            <a:avLst/>
          </a:prstGeom>
          <a:noFill/>
        </p:spPr>
        <p:txBody>
          <a:bodyPr wrap="none" rtlCol="0">
            <a:spAutoFit/>
          </a:bodyPr>
          <a:lstStyle/>
          <a:p>
            <a:r>
              <a:rPr kumimoji="1" lang="ja-JP" altLang="en-US" sz="2800" dirty="0"/>
              <a:t>住宅価格</a:t>
            </a:r>
          </a:p>
        </p:txBody>
      </p:sp>
      <p:sp>
        <p:nvSpPr>
          <p:cNvPr id="38" name="テキスト ボックス 37">
            <a:extLst>
              <a:ext uri="{FF2B5EF4-FFF2-40B4-BE49-F238E27FC236}">
                <a16:creationId xmlns:a16="http://schemas.microsoft.com/office/drawing/2014/main" id="{27F18310-4A10-4F03-86E6-AC52EB9927C9}"/>
              </a:ext>
            </a:extLst>
          </p:cNvPr>
          <p:cNvSpPr txBox="1"/>
          <p:nvPr/>
        </p:nvSpPr>
        <p:spPr>
          <a:xfrm>
            <a:off x="7019305" y="5098043"/>
            <a:ext cx="902811" cy="523220"/>
          </a:xfrm>
          <a:prstGeom prst="rect">
            <a:avLst/>
          </a:prstGeom>
          <a:noFill/>
        </p:spPr>
        <p:txBody>
          <a:bodyPr wrap="none" rtlCol="0">
            <a:spAutoFit/>
          </a:bodyPr>
          <a:lstStyle/>
          <a:p>
            <a:r>
              <a:rPr kumimoji="1" lang="ja-JP" altLang="en-US" sz="2800" dirty="0"/>
              <a:t>沸点</a:t>
            </a:r>
          </a:p>
        </p:txBody>
      </p:sp>
      <p:pic>
        <p:nvPicPr>
          <p:cNvPr id="16" name="Picture 2" descr="ãä½å®ãã®ç»åæ¤ç´¢çµæ">
            <a:extLst>
              <a:ext uri="{FF2B5EF4-FFF2-40B4-BE49-F238E27FC236}">
                <a16:creationId xmlns:a16="http://schemas.microsoft.com/office/drawing/2014/main" id="{DD22F11E-3780-49C4-ACC9-9433E65B1C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461" y="1558754"/>
            <a:ext cx="615015" cy="4160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ãè³é¦æååç©ãããç´ ãã®ç»åæ¤ç´¢çµæ">
            <a:extLst>
              <a:ext uri="{FF2B5EF4-FFF2-40B4-BE49-F238E27FC236}">
                <a16:creationId xmlns:a16="http://schemas.microsoft.com/office/drawing/2014/main" id="{9BCE3EBA-0303-46F5-80E3-B4EC843B872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422" b="17611"/>
          <a:stretch/>
        </p:blipFill>
        <p:spPr bwMode="auto">
          <a:xfrm>
            <a:off x="231608" y="4509120"/>
            <a:ext cx="617610" cy="47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734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機械学習の種類</a:t>
            </a:r>
            <a:endParaRPr kumimoji="1" lang="ja-JP" altLang="en-US" dirty="0"/>
          </a:p>
        </p:txBody>
      </p:sp>
      <p:pic>
        <p:nvPicPr>
          <p:cNvPr id="18" name="図 17"/>
          <p:cNvPicPr>
            <a:picLocks noChangeAspect="1"/>
          </p:cNvPicPr>
          <p:nvPr/>
        </p:nvPicPr>
        <p:blipFill>
          <a:blip r:embed="rId3"/>
          <a:stretch>
            <a:fillRect/>
          </a:stretch>
        </p:blipFill>
        <p:spPr>
          <a:xfrm>
            <a:off x="332647" y="1124744"/>
            <a:ext cx="4905545" cy="4939145"/>
          </a:xfrm>
          <a:prstGeom prst="rect">
            <a:avLst/>
          </a:prstGeom>
        </p:spPr>
      </p:pic>
      <p:sp>
        <p:nvSpPr>
          <p:cNvPr id="3" name="正方形/長方形 2"/>
          <p:cNvSpPr/>
          <p:nvPr/>
        </p:nvSpPr>
        <p:spPr>
          <a:xfrm>
            <a:off x="2195736" y="6248317"/>
            <a:ext cx="7245805" cy="261610"/>
          </a:xfrm>
          <a:prstGeom prst="rect">
            <a:avLst/>
          </a:prstGeom>
        </p:spPr>
        <p:txBody>
          <a:bodyPr wrap="square">
            <a:spAutoFit/>
          </a:bodyPr>
          <a:lstStyle/>
          <a:p>
            <a:r>
              <a:rPr lang="ja-JP" altLang="en-US" sz="1100" dirty="0"/>
              <a:t>https://qiita.com/t-yotsu/items/1a6bf3a4f3242eae7857</a:t>
            </a:r>
          </a:p>
        </p:txBody>
      </p:sp>
      <p:sp>
        <p:nvSpPr>
          <p:cNvPr id="4" name="テキスト ボックス 3">
            <a:extLst>
              <a:ext uri="{FF2B5EF4-FFF2-40B4-BE49-F238E27FC236}">
                <a16:creationId xmlns:a16="http://schemas.microsoft.com/office/drawing/2014/main" id="{3CF442B3-7B9D-4D27-9C47-2FE539375796}"/>
              </a:ext>
            </a:extLst>
          </p:cNvPr>
          <p:cNvSpPr txBox="1"/>
          <p:nvPr/>
        </p:nvSpPr>
        <p:spPr>
          <a:xfrm>
            <a:off x="5238192" y="3301928"/>
            <a:ext cx="3855543" cy="584775"/>
          </a:xfrm>
          <a:prstGeom prst="rect">
            <a:avLst/>
          </a:prstGeom>
          <a:noFill/>
        </p:spPr>
        <p:txBody>
          <a:bodyPr wrap="none" rtlCol="0">
            <a:spAutoFit/>
          </a:bodyPr>
          <a:lstStyle/>
          <a:p>
            <a:r>
              <a:rPr kumimoji="1" lang="ja-JP" altLang="en-US" sz="3200" dirty="0">
                <a:solidFill>
                  <a:srgbClr val="00B050"/>
                </a:solidFill>
              </a:rPr>
              <a:t>完璧な</a:t>
            </a:r>
            <a:r>
              <a:rPr kumimoji="1" lang="en-US" altLang="ja-JP" sz="3200" dirty="0">
                <a:solidFill>
                  <a:srgbClr val="00B050"/>
                </a:solidFill>
              </a:rPr>
              <a:t>AI</a:t>
            </a:r>
            <a:r>
              <a:rPr kumimoji="1" lang="ja-JP" altLang="en-US" sz="3200" dirty="0">
                <a:solidFill>
                  <a:srgbClr val="00B050"/>
                </a:solidFill>
              </a:rPr>
              <a:t>手法はない</a:t>
            </a:r>
          </a:p>
        </p:txBody>
      </p:sp>
    </p:spTree>
    <p:extLst>
      <p:ext uri="{BB962C8B-B14F-4D97-AF65-F5344CB8AC3E}">
        <p14:creationId xmlns:p14="http://schemas.microsoft.com/office/powerpoint/2010/main" val="319371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095F12-0759-4280-B625-E19287421B41}"/>
              </a:ext>
            </a:extLst>
          </p:cNvPr>
          <p:cNvSpPr>
            <a:spLocks noGrp="1"/>
          </p:cNvSpPr>
          <p:nvPr>
            <p:ph type="title"/>
          </p:nvPr>
        </p:nvSpPr>
        <p:spPr/>
        <p:txBody>
          <a:bodyPr/>
          <a:lstStyle/>
          <a:p>
            <a:r>
              <a:rPr kumimoji="1" lang="ja-JP" altLang="en-US" dirty="0"/>
              <a:t>アウトライン</a:t>
            </a:r>
          </a:p>
        </p:txBody>
      </p:sp>
      <p:sp>
        <p:nvSpPr>
          <p:cNvPr id="3" name="テキスト ボックス 2">
            <a:extLst>
              <a:ext uri="{FF2B5EF4-FFF2-40B4-BE49-F238E27FC236}">
                <a16:creationId xmlns:a16="http://schemas.microsoft.com/office/drawing/2014/main" id="{3809E407-2778-45DD-8577-132E068D1F6E}"/>
              </a:ext>
            </a:extLst>
          </p:cNvPr>
          <p:cNvSpPr txBox="1"/>
          <p:nvPr/>
        </p:nvSpPr>
        <p:spPr>
          <a:xfrm>
            <a:off x="697068" y="1556792"/>
            <a:ext cx="7776864" cy="3970318"/>
          </a:xfrm>
          <a:prstGeom prst="rect">
            <a:avLst/>
          </a:prstGeom>
          <a:noFill/>
        </p:spPr>
        <p:txBody>
          <a:bodyPr wrap="square" rtlCol="0">
            <a:spAutoFit/>
          </a:bodyPr>
          <a:lstStyle/>
          <a:p>
            <a:r>
              <a:rPr kumimoji="1" lang="ja-JP" altLang="en-US" sz="3600" dirty="0">
                <a:solidFill>
                  <a:schemeClr val="bg1">
                    <a:lumMod val="75000"/>
                  </a:schemeClr>
                </a:solidFill>
              </a:rPr>
              <a:t>ＡＩとは何か</a:t>
            </a:r>
            <a:endParaRPr kumimoji="1" lang="en-US" altLang="ja-JP" sz="3600" dirty="0">
              <a:solidFill>
                <a:schemeClr val="bg1">
                  <a:lumMod val="75000"/>
                </a:schemeClr>
              </a:solidFill>
            </a:endParaRPr>
          </a:p>
          <a:p>
            <a:endParaRPr lang="en-US" altLang="ja-JP" sz="3600" dirty="0"/>
          </a:p>
          <a:p>
            <a:endParaRPr lang="en-US" altLang="ja-JP" sz="3600" dirty="0"/>
          </a:p>
          <a:p>
            <a:r>
              <a:rPr kumimoji="1" lang="ja-JP" altLang="en-US" sz="3600" dirty="0">
                <a:solidFill>
                  <a:schemeClr val="accent3">
                    <a:lumMod val="75000"/>
                  </a:schemeClr>
                </a:solidFill>
              </a:rPr>
              <a:t>これまでの検討結果</a:t>
            </a:r>
            <a:endParaRPr kumimoji="1" lang="en-US" altLang="ja-JP" sz="3600" dirty="0">
              <a:solidFill>
                <a:schemeClr val="accent3">
                  <a:lumMod val="75000"/>
                </a:schemeClr>
              </a:solidFill>
            </a:endParaRPr>
          </a:p>
          <a:p>
            <a:endParaRPr lang="en-US" altLang="ja-JP" sz="3600" dirty="0"/>
          </a:p>
          <a:p>
            <a:endParaRPr lang="en-US" altLang="ja-JP" sz="3600" dirty="0"/>
          </a:p>
          <a:p>
            <a:r>
              <a:rPr kumimoji="1" lang="ja-JP" altLang="en-US" sz="3600" dirty="0"/>
              <a:t>ＡＩを活用する</a:t>
            </a:r>
            <a:endParaRPr lang="en-US" altLang="ja-JP" sz="3600" dirty="0"/>
          </a:p>
        </p:txBody>
      </p:sp>
    </p:spTree>
    <p:extLst>
      <p:ext uri="{BB962C8B-B14F-4D97-AF65-F5344CB8AC3E}">
        <p14:creationId xmlns:p14="http://schemas.microsoft.com/office/powerpoint/2010/main" val="2143884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560CA-D4E1-4ACA-A2AD-9E43872F14EB}"/>
              </a:ext>
            </a:extLst>
          </p:cNvPr>
          <p:cNvSpPr>
            <a:spLocks noGrp="1"/>
          </p:cNvSpPr>
          <p:nvPr>
            <p:ph type="title"/>
          </p:nvPr>
        </p:nvSpPr>
        <p:spPr/>
        <p:txBody>
          <a:bodyPr/>
          <a:lstStyle/>
          <a:p>
            <a:r>
              <a:rPr kumimoji="1" lang="ja-JP" altLang="en-US" dirty="0"/>
              <a:t>どう使うか？</a:t>
            </a:r>
          </a:p>
        </p:txBody>
      </p:sp>
      <p:sp>
        <p:nvSpPr>
          <p:cNvPr id="3" name="テキスト ボックス 2">
            <a:extLst>
              <a:ext uri="{FF2B5EF4-FFF2-40B4-BE49-F238E27FC236}">
                <a16:creationId xmlns:a16="http://schemas.microsoft.com/office/drawing/2014/main" id="{2021DBBD-6F38-44AB-A71E-D2C57FCB88B6}"/>
              </a:ext>
            </a:extLst>
          </p:cNvPr>
          <p:cNvSpPr txBox="1"/>
          <p:nvPr/>
        </p:nvSpPr>
        <p:spPr>
          <a:xfrm>
            <a:off x="1914863" y="4221088"/>
            <a:ext cx="5314275" cy="707886"/>
          </a:xfrm>
          <a:prstGeom prst="rect">
            <a:avLst/>
          </a:prstGeom>
          <a:noFill/>
        </p:spPr>
        <p:txBody>
          <a:bodyPr wrap="none" rtlCol="0">
            <a:spAutoFit/>
          </a:bodyPr>
          <a:lstStyle/>
          <a:p>
            <a:r>
              <a:rPr lang="ja-JP" altLang="en-US" sz="4000" dirty="0"/>
              <a:t>どんなテーマに</a:t>
            </a:r>
            <a:r>
              <a:rPr kumimoji="1" lang="ja-JP" altLang="en-US" sz="4000" dirty="0"/>
              <a:t>使う？</a:t>
            </a:r>
          </a:p>
        </p:txBody>
      </p:sp>
      <p:pic>
        <p:nvPicPr>
          <p:cNvPr id="4" name="図 3">
            <a:extLst>
              <a:ext uri="{FF2B5EF4-FFF2-40B4-BE49-F238E27FC236}">
                <a16:creationId xmlns:a16="http://schemas.microsoft.com/office/drawing/2014/main" id="{A041BCCF-76FC-4DF2-9988-0BA8500F9721}"/>
              </a:ext>
            </a:extLst>
          </p:cNvPr>
          <p:cNvPicPr>
            <a:picLocks noChangeAspect="1"/>
          </p:cNvPicPr>
          <p:nvPr/>
        </p:nvPicPr>
        <p:blipFill>
          <a:blip r:embed="rId3"/>
          <a:stretch>
            <a:fillRect/>
          </a:stretch>
        </p:blipFill>
        <p:spPr>
          <a:xfrm>
            <a:off x="539550" y="1994125"/>
            <a:ext cx="7706509" cy="1407920"/>
          </a:xfrm>
          <a:prstGeom prst="rect">
            <a:avLst/>
          </a:prstGeom>
        </p:spPr>
      </p:pic>
    </p:spTree>
    <p:extLst>
      <p:ext uri="{BB962C8B-B14F-4D97-AF65-F5344CB8AC3E}">
        <p14:creationId xmlns:p14="http://schemas.microsoft.com/office/powerpoint/2010/main" val="89711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5AC65-D6A9-4F29-9DBC-C49FBCE5D907}"/>
              </a:ext>
            </a:extLst>
          </p:cNvPr>
          <p:cNvSpPr>
            <a:spLocks noGrp="1"/>
          </p:cNvSpPr>
          <p:nvPr>
            <p:ph type="title"/>
          </p:nvPr>
        </p:nvSpPr>
        <p:spPr/>
        <p:txBody>
          <a:bodyPr/>
          <a:lstStyle/>
          <a:p>
            <a:endParaRPr kumimoji="1" lang="ja-JP" altLang="en-US"/>
          </a:p>
        </p:txBody>
      </p:sp>
      <p:sp>
        <p:nvSpPr>
          <p:cNvPr id="3" name="テキスト ボックス 2">
            <a:extLst>
              <a:ext uri="{FF2B5EF4-FFF2-40B4-BE49-F238E27FC236}">
                <a16:creationId xmlns:a16="http://schemas.microsoft.com/office/drawing/2014/main" id="{50436CE5-00D3-4F1D-B51B-E7F173ACEB19}"/>
              </a:ext>
            </a:extLst>
          </p:cNvPr>
          <p:cNvSpPr txBox="1"/>
          <p:nvPr/>
        </p:nvSpPr>
        <p:spPr>
          <a:xfrm>
            <a:off x="2051720" y="2582615"/>
            <a:ext cx="4801314" cy="1692771"/>
          </a:xfrm>
          <a:prstGeom prst="rect">
            <a:avLst/>
          </a:prstGeom>
          <a:noFill/>
        </p:spPr>
        <p:txBody>
          <a:bodyPr wrap="none" rtlCol="0">
            <a:spAutoFit/>
          </a:bodyPr>
          <a:lstStyle/>
          <a:p>
            <a:pPr algn="ctr"/>
            <a:r>
              <a:rPr kumimoji="1" lang="ja-JP" altLang="en-US" sz="4000" dirty="0"/>
              <a:t>これまでの取り組み</a:t>
            </a:r>
            <a:endParaRPr kumimoji="1" lang="en-US" altLang="ja-JP" sz="4000" dirty="0"/>
          </a:p>
          <a:p>
            <a:pPr algn="ctr"/>
            <a:endParaRPr kumimoji="1" lang="en-US" altLang="ja-JP" sz="3200" dirty="0"/>
          </a:p>
          <a:p>
            <a:pPr algn="ctr"/>
            <a:r>
              <a:rPr kumimoji="1" lang="ja-JP" altLang="en-US" sz="3200" dirty="0"/>
              <a:t>自己研修での成果</a:t>
            </a:r>
          </a:p>
        </p:txBody>
      </p:sp>
    </p:spTree>
    <p:extLst>
      <p:ext uri="{BB962C8B-B14F-4D97-AF65-F5344CB8AC3E}">
        <p14:creationId xmlns:p14="http://schemas.microsoft.com/office/powerpoint/2010/main" val="52996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88E1E-DD36-4922-8C08-ACCF75E0C500}"/>
              </a:ext>
            </a:extLst>
          </p:cNvPr>
          <p:cNvSpPr>
            <a:spLocks noGrp="1"/>
          </p:cNvSpPr>
          <p:nvPr>
            <p:ph type="title"/>
          </p:nvPr>
        </p:nvSpPr>
        <p:spPr/>
        <p:txBody>
          <a:bodyPr/>
          <a:lstStyle/>
          <a:p>
            <a:r>
              <a:rPr kumimoji="1" lang="ja-JP" altLang="en-US" dirty="0"/>
              <a:t>データサイエンスの流れ</a:t>
            </a:r>
          </a:p>
        </p:txBody>
      </p:sp>
      <p:sp>
        <p:nvSpPr>
          <p:cNvPr id="3" name="四角形: 角を丸くする 2">
            <a:extLst>
              <a:ext uri="{FF2B5EF4-FFF2-40B4-BE49-F238E27FC236}">
                <a16:creationId xmlns:a16="http://schemas.microsoft.com/office/drawing/2014/main" id="{867505C6-8806-43F5-9294-A38B870C721F}"/>
              </a:ext>
            </a:extLst>
          </p:cNvPr>
          <p:cNvSpPr/>
          <p:nvPr/>
        </p:nvSpPr>
        <p:spPr>
          <a:xfrm>
            <a:off x="323379" y="1268760"/>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データを集める</a:t>
            </a:r>
          </a:p>
        </p:txBody>
      </p:sp>
      <p:sp>
        <p:nvSpPr>
          <p:cNvPr id="4" name="四角形: 角を丸くする 3">
            <a:extLst>
              <a:ext uri="{FF2B5EF4-FFF2-40B4-BE49-F238E27FC236}">
                <a16:creationId xmlns:a16="http://schemas.microsoft.com/office/drawing/2014/main" id="{493C0E7A-860E-46D6-BDA9-7974E2063535}"/>
              </a:ext>
            </a:extLst>
          </p:cNvPr>
          <p:cNvSpPr/>
          <p:nvPr/>
        </p:nvSpPr>
        <p:spPr>
          <a:xfrm>
            <a:off x="323379" y="3032956"/>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予測モデルを作製</a:t>
            </a:r>
          </a:p>
        </p:txBody>
      </p:sp>
      <p:sp>
        <p:nvSpPr>
          <p:cNvPr id="5" name="四角形: 角を丸くする 4">
            <a:extLst>
              <a:ext uri="{FF2B5EF4-FFF2-40B4-BE49-F238E27FC236}">
                <a16:creationId xmlns:a16="http://schemas.microsoft.com/office/drawing/2014/main" id="{16109600-7C60-437D-AE57-59B11CDD2C7A}"/>
              </a:ext>
            </a:extLst>
          </p:cNvPr>
          <p:cNvSpPr/>
          <p:nvPr/>
        </p:nvSpPr>
        <p:spPr>
          <a:xfrm>
            <a:off x="323379" y="4797152"/>
            <a:ext cx="3168353" cy="914400"/>
          </a:xfrm>
          <a:prstGeom prst="roundRect">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solidFill>
                  <a:schemeClr val="bg1">
                    <a:lumMod val="75000"/>
                  </a:schemeClr>
                </a:solidFill>
              </a:rPr>
              <a:t>未知データの</a:t>
            </a:r>
            <a:r>
              <a:rPr lang="ja-JP" altLang="en-US" sz="2400" dirty="0">
                <a:solidFill>
                  <a:schemeClr val="bg1">
                    <a:lumMod val="75000"/>
                  </a:schemeClr>
                </a:solidFill>
              </a:rPr>
              <a:t>探索</a:t>
            </a:r>
            <a:endParaRPr kumimoji="1" lang="ja-JP" altLang="en-US" sz="2400" dirty="0">
              <a:solidFill>
                <a:schemeClr val="bg1">
                  <a:lumMod val="75000"/>
                </a:schemeClr>
              </a:solidFill>
            </a:endParaRPr>
          </a:p>
        </p:txBody>
      </p:sp>
      <p:sp>
        <p:nvSpPr>
          <p:cNvPr id="6" name="矢印: 下 5">
            <a:extLst>
              <a:ext uri="{FF2B5EF4-FFF2-40B4-BE49-F238E27FC236}">
                <a16:creationId xmlns:a16="http://schemas.microsoft.com/office/drawing/2014/main" id="{40836EDD-BBAA-4472-9416-890D2A8AF455}"/>
              </a:ext>
            </a:extLst>
          </p:cNvPr>
          <p:cNvSpPr/>
          <p:nvPr/>
        </p:nvSpPr>
        <p:spPr>
          <a:xfrm>
            <a:off x="1511511" y="2467899"/>
            <a:ext cx="792088" cy="280318"/>
          </a:xfrm>
          <a:prstGeom prst="down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986D220D-E764-4B34-B392-5F08AD166715}"/>
              </a:ext>
            </a:extLst>
          </p:cNvPr>
          <p:cNvSpPr/>
          <p:nvPr/>
        </p:nvSpPr>
        <p:spPr>
          <a:xfrm>
            <a:off x="1511511" y="4232095"/>
            <a:ext cx="792088" cy="280318"/>
          </a:xfrm>
          <a:prstGeom prst="downArrow">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bg1">
                  <a:lumMod val="75000"/>
                </a:schemeClr>
              </a:solidFill>
            </a:endParaRPr>
          </a:p>
        </p:txBody>
      </p:sp>
      <p:pic>
        <p:nvPicPr>
          <p:cNvPr id="10" name="図 9">
            <a:extLst>
              <a:ext uri="{FF2B5EF4-FFF2-40B4-BE49-F238E27FC236}">
                <a16:creationId xmlns:a16="http://schemas.microsoft.com/office/drawing/2014/main" id="{25F5853E-819C-473A-BDFA-FE5F27EF9A91}"/>
              </a:ext>
            </a:extLst>
          </p:cNvPr>
          <p:cNvPicPr>
            <a:picLocks noChangeAspect="1"/>
          </p:cNvPicPr>
          <p:nvPr/>
        </p:nvPicPr>
        <p:blipFill>
          <a:blip r:embed="rId3"/>
          <a:stretch>
            <a:fillRect/>
          </a:stretch>
        </p:blipFill>
        <p:spPr>
          <a:xfrm>
            <a:off x="4202185" y="1088704"/>
            <a:ext cx="893478" cy="1379195"/>
          </a:xfrm>
          <a:prstGeom prst="rect">
            <a:avLst/>
          </a:prstGeom>
        </p:spPr>
      </p:pic>
      <p:pic>
        <p:nvPicPr>
          <p:cNvPr id="5124" name="Picture 4" descr="ããã¼ãã« ãããã¨ããã®ç»åæ¤ç´¢çµæ">
            <a:extLst>
              <a:ext uri="{FF2B5EF4-FFF2-40B4-BE49-F238E27FC236}">
                <a16:creationId xmlns:a16="http://schemas.microsoft.com/office/drawing/2014/main" id="{3DD6AA23-ECEE-471B-B208-0A5210764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996952"/>
            <a:ext cx="1017945" cy="10944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ããã¼ãã« ãããã¨ããã®ç»åæ¤ç´¢çµæ">
            <a:extLst>
              <a:ext uri="{FF2B5EF4-FFF2-40B4-BE49-F238E27FC236}">
                <a16:creationId xmlns:a16="http://schemas.microsoft.com/office/drawing/2014/main" id="{463A0777-7258-46C7-9C2F-ECF795D3E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4725144"/>
            <a:ext cx="1017945" cy="10944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D998832-DA13-4D01-9CFD-A23D866EEB53}"/>
              </a:ext>
            </a:extLst>
          </p:cNvPr>
          <p:cNvSpPr txBox="1"/>
          <p:nvPr/>
        </p:nvSpPr>
        <p:spPr>
          <a:xfrm>
            <a:off x="5940152" y="1340768"/>
            <a:ext cx="1877437" cy="769441"/>
          </a:xfrm>
          <a:prstGeom prst="rect">
            <a:avLst/>
          </a:prstGeom>
          <a:noFill/>
        </p:spPr>
        <p:txBody>
          <a:bodyPr wrap="none" rtlCol="0">
            <a:spAutoFit/>
          </a:bodyPr>
          <a:lstStyle/>
          <a:p>
            <a:r>
              <a:rPr kumimoji="1" lang="ja-JP" altLang="en-US" sz="4400" dirty="0">
                <a:solidFill>
                  <a:schemeClr val="accent5">
                    <a:lumMod val="75000"/>
                  </a:schemeClr>
                </a:solidFill>
              </a:rPr>
              <a:t>最難関</a:t>
            </a:r>
          </a:p>
        </p:txBody>
      </p:sp>
      <p:sp>
        <p:nvSpPr>
          <p:cNvPr id="12" name="テキスト ボックス 11">
            <a:extLst>
              <a:ext uri="{FF2B5EF4-FFF2-40B4-BE49-F238E27FC236}">
                <a16:creationId xmlns:a16="http://schemas.microsoft.com/office/drawing/2014/main" id="{BB5B0F66-B635-43BB-8166-A26EDCCF87B6}"/>
              </a:ext>
            </a:extLst>
          </p:cNvPr>
          <p:cNvSpPr txBox="1"/>
          <p:nvPr/>
        </p:nvSpPr>
        <p:spPr>
          <a:xfrm>
            <a:off x="6002660" y="2983412"/>
            <a:ext cx="1872208" cy="1107996"/>
          </a:xfrm>
          <a:prstGeom prst="rect">
            <a:avLst/>
          </a:prstGeom>
          <a:noFill/>
        </p:spPr>
        <p:txBody>
          <a:bodyPr wrap="square" rtlCol="0">
            <a:spAutoFit/>
          </a:bodyPr>
          <a:lstStyle/>
          <a:p>
            <a:r>
              <a:rPr kumimoji="1" lang="ja-JP" altLang="en-US" sz="6600" dirty="0"/>
              <a:t>予測</a:t>
            </a:r>
          </a:p>
        </p:txBody>
      </p:sp>
      <p:sp>
        <p:nvSpPr>
          <p:cNvPr id="13" name="テキスト ボックス 12">
            <a:extLst>
              <a:ext uri="{FF2B5EF4-FFF2-40B4-BE49-F238E27FC236}">
                <a16:creationId xmlns:a16="http://schemas.microsoft.com/office/drawing/2014/main" id="{19269912-A322-4671-857D-CF201F471D18}"/>
              </a:ext>
            </a:extLst>
          </p:cNvPr>
          <p:cNvSpPr txBox="1"/>
          <p:nvPr/>
        </p:nvSpPr>
        <p:spPr>
          <a:xfrm>
            <a:off x="6012160" y="4697268"/>
            <a:ext cx="1872208" cy="1107996"/>
          </a:xfrm>
          <a:prstGeom prst="rect">
            <a:avLst/>
          </a:prstGeom>
          <a:noFill/>
          <a:ln>
            <a:noFill/>
          </a:ln>
        </p:spPr>
        <p:txBody>
          <a:bodyPr wrap="square" rtlCol="0">
            <a:spAutoFit/>
          </a:bodyPr>
          <a:lstStyle/>
          <a:p>
            <a:r>
              <a:rPr lang="ja-JP" altLang="en-US" sz="6600" dirty="0">
                <a:solidFill>
                  <a:schemeClr val="bg1">
                    <a:lumMod val="75000"/>
                  </a:schemeClr>
                </a:solidFill>
              </a:rPr>
              <a:t>探索</a:t>
            </a:r>
            <a:endParaRPr kumimoji="1" lang="ja-JP" altLang="en-US" sz="6600" dirty="0">
              <a:solidFill>
                <a:schemeClr val="bg1">
                  <a:lumMod val="75000"/>
                </a:schemeClr>
              </a:solidFill>
            </a:endParaRPr>
          </a:p>
        </p:txBody>
      </p:sp>
      <p:sp>
        <p:nvSpPr>
          <p:cNvPr id="9" name="正方形/長方形 8">
            <a:extLst>
              <a:ext uri="{FF2B5EF4-FFF2-40B4-BE49-F238E27FC236}">
                <a16:creationId xmlns:a16="http://schemas.microsoft.com/office/drawing/2014/main" id="{802C7FB9-44FE-4E11-A8B8-FA4C843600CE}"/>
              </a:ext>
            </a:extLst>
          </p:cNvPr>
          <p:cNvSpPr/>
          <p:nvPr/>
        </p:nvSpPr>
        <p:spPr>
          <a:xfrm>
            <a:off x="4139952" y="4620461"/>
            <a:ext cx="1152128" cy="1307187"/>
          </a:xfrm>
          <a:prstGeom prst="rect">
            <a:avLst/>
          </a:prstGeom>
          <a:solidFill>
            <a:schemeClr val="bg1">
              <a:alpha val="70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1350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143E3-2AE9-40E8-9494-B281CFF54012}"/>
              </a:ext>
            </a:extLst>
          </p:cNvPr>
          <p:cNvSpPr>
            <a:spLocks noGrp="1"/>
          </p:cNvSpPr>
          <p:nvPr>
            <p:ph type="title"/>
          </p:nvPr>
        </p:nvSpPr>
        <p:spPr/>
        <p:txBody>
          <a:bodyPr/>
          <a:lstStyle/>
          <a:p>
            <a:r>
              <a:rPr kumimoji="1" lang="ja-JP" altLang="en-US" dirty="0"/>
              <a:t>ＡＩ、データサイエンスと</a:t>
            </a:r>
            <a:r>
              <a:rPr lang="ja-JP" altLang="en-US" dirty="0"/>
              <a:t>は</a:t>
            </a:r>
            <a:endParaRPr kumimoji="1" lang="ja-JP" altLang="en-US" dirty="0"/>
          </a:p>
        </p:txBody>
      </p:sp>
      <p:sp>
        <p:nvSpPr>
          <p:cNvPr id="6" name="テキスト ボックス 5">
            <a:extLst>
              <a:ext uri="{FF2B5EF4-FFF2-40B4-BE49-F238E27FC236}">
                <a16:creationId xmlns:a16="http://schemas.microsoft.com/office/drawing/2014/main" id="{FC11E7DF-049C-4DCC-85A8-84EBBCCE458C}"/>
              </a:ext>
            </a:extLst>
          </p:cNvPr>
          <p:cNvSpPr txBox="1"/>
          <p:nvPr/>
        </p:nvSpPr>
        <p:spPr>
          <a:xfrm>
            <a:off x="913092" y="3217736"/>
            <a:ext cx="3154852" cy="707886"/>
          </a:xfrm>
          <a:prstGeom prst="rect">
            <a:avLst/>
          </a:prstGeom>
          <a:noFill/>
        </p:spPr>
        <p:txBody>
          <a:bodyPr wrap="square" rtlCol="0">
            <a:spAutoFit/>
          </a:bodyPr>
          <a:lstStyle/>
          <a:p>
            <a:r>
              <a:rPr lang="ja-JP" altLang="en-US" sz="4000" dirty="0">
                <a:latin typeface="+mj-ea"/>
                <a:ea typeface="+mj-ea"/>
              </a:rPr>
              <a:t>ＡＩの歴史</a:t>
            </a:r>
            <a:endParaRPr lang="en-US" altLang="ja-JP" sz="4000" dirty="0">
              <a:latin typeface="+mj-ea"/>
              <a:ea typeface="+mj-ea"/>
            </a:endParaRPr>
          </a:p>
        </p:txBody>
      </p:sp>
      <p:pic>
        <p:nvPicPr>
          <p:cNvPr id="4" name="Picture 2" descr="ããã©ããããã®ç»åæ¤ç´¢çµæ">
            <a:extLst>
              <a:ext uri="{FF2B5EF4-FFF2-40B4-BE49-F238E27FC236}">
                <a16:creationId xmlns:a16="http://schemas.microsoft.com/office/drawing/2014/main" id="{9DB61B57-0562-4120-BCD9-D59EE3649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507" y="1586520"/>
            <a:ext cx="3343425" cy="397031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002DD06B-8ACA-4387-B936-409DB0C7A91B}"/>
              </a:ext>
            </a:extLst>
          </p:cNvPr>
          <p:cNvSpPr/>
          <p:nvPr/>
        </p:nvSpPr>
        <p:spPr>
          <a:xfrm>
            <a:off x="5588604" y="5302922"/>
            <a:ext cx="3129103" cy="253916"/>
          </a:xfrm>
          <a:prstGeom prst="rect">
            <a:avLst/>
          </a:prstGeom>
          <a:ln>
            <a:noFill/>
          </a:ln>
        </p:spPr>
        <p:txBody>
          <a:bodyPr wrap="square">
            <a:spAutoFit/>
          </a:bodyPr>
          <a:lstStyle/>
          <a:p>
            <a:r>
              <a:rPr lang="ja-JP" altLang="en-US" sz="1050" dirty="0"/>
              <a:t>www.tv-asahi.co.jp/doraemon/cast/</a:t>
            </a:r>
          </a:p>
        </p:txBody>
      </p:sp>
    </p:spTree>
    <p:extLst>
      <p:ext uri="{BB962C8B-B14F-4D97-AF65-F5344CB8AC3E}">
        <p14:creationId xmlns:p14="http://schemas.microsoft.com/office/powerpoint/2010/main" val="2121502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BE65B-7D19-41FE-96B4-27A162644812}"/>
              </a:ext>
            </a:extLst>
          </p:cNvPr>
          <p:cNvSpPr>
            <a:spLocks noGrp="1"/>
          </p:cNvSpPr>
          <p:nvPr>
            <p:ph type="title"/>
          </p:nvPr>
        </p:nvSpPr>
        <p:spPr/>
        <p:txBody>
          <a:bodyPr/>
          <a:lstStyle/>
          <a:p>
            <a:r>
              <a:rPr lang="en-US" altLang="ja-JP" dirty="0"/>
              <a:t>2016</a:t>
            </a:r>
            <a:r>
              <a:rPr lang="ja-JP" altLang="en-US" dirty="0"/>
              <a:t>年：ガラスの特性予測</a:t>
            </a:r>
            <a:endParaRPr kumimoji="1" lang="ja-JP" altLang="en-US" dirty="0"/>
          </a:p>
        </p:txBody>
      </p:sp>
      <p:sp>
        <p:nvSpPr>
          <p:cNvPr id="4" name="テキスト ボックス 3">
            <a:extLst>
              <a:ext uri="{FF2B5EF4-FFF2-40B4-BE49-F238E27FC236}">
                <a16:creationId xmlns:a16="http://schemas.microsoft.com/office/drawing/2014/main" id="{2C2437E5-D0D8-4097-80D0-BB154386AB02}"/>
              </a:ext>
            </a:extLst>
          </p:cNvPr>
          <p:cNvSpPr txBox="1"/>
          <p:nvPr/>
        </p:nvSpPr>
        <p:spPr>
          <a:xfrm>
            <a:off x="939925" y="4132238"/>
            <a:ext cx="7691529" cy="584775"/>
          </a:xfrm>
          <a:prstGeom prst="rect">
            <a:avLst/>
          </a:prstGeom>
          <a:noFill/>
        </p:spPr>
        <p:txBody>
          <a:bodyPr wrap="none" rtlCol="0">
            <a:spAutoFit/>
          </a:bodyPr>
          <a:lstStyle/>
          <a:p>
            <a:pPr algn="l"/>
            <a:r>
              <a:rPr kumimoji="1" lang="ja-JP" altLang="en-US" sz="3200" u="sng" dirty="0">
                <a:latin typeface="ＭＳ Ｐ明朝" panose="02020600040205080304" pitchFamily="18" charset="-128"/>
                <a:ea typeface="ＭＳ Ｐ明朝" panose="02020600040205080304" pitchFamily="18" charset="-128"/>
              </a:rPr>
              <a:t>ガラスはデータサイエンスに適した材料系！</a:t>
            </a:r>
          </a:p>
        </p:txBody>
      </p:sp>
      <p:sp>
        <p:nvSpPr>
          <p:cNvPr id="11" name="テキスト ボックス 10">
            <a:extLst>
              <a:ext uri="{FF2B5EF4-FFF2-40B4-BE49-F238E27FC236}">
                <a16:creationId xmlns:a16="http://schemas.microsoft.com/office/drawing/2014/main" id="{A752BE9E-FC0F-4EA7-A897-90B10D2D5F60}"/>
              </a:ext>
            </a:extLst>
          </p:cNvPr>
          <p:cNvSpPr txBox="1"/>
          <p:nvPr/>
        </p:nvSpPr>
        <p:spPr>
          <a:xfrm>
            <a:off x="179512" y="1088740"/>
            <a:ext cx="8937165" cy="1569660"/>
          </a:xfrm>
          <a:prstGeom prst="rect">
            <a:avLst/>
          </a:prstGeom>
          <a:noFill/>
          <a:ln>
            <a:noFill/>
            <a:prstDash val="sysDash"/>
          </a:ln>
        </p:spPr>
        <p:txBody>
          <a:bodyPr wrap="square" rtlCol="0">
            <a:spAutoFit/>
          </a:bodyPr>
          <a:lstStyle/>
          <a:p>
            <a:pPr algn="l"/>
            <a:r>
              <a:rPr lang="ja-JP" altLang="en-US" sz="2400" dirty="0"/>
              <a:t>テーマ選択理由：</a:t>
            </a:r>
            <a:endParaRPr lang="en-US" altLang="ja-JP" sz="2400" dirty="0"/>
          </a:p>
          <a:p>
            <a:pPr algn="l"/>
            <a:r>
              <a:rPr lang="ja-JP" altLang="en-US" sz="2400" dirty="0"/>
              <a:t>①ガラス組成の専門家ではなく、データサイエンスのみで挑戦</a:t>
            </a:r>
            <a:endParaRPr lang="en-US" altLang="ja-JP" sz="2400" dirty="0"/>
          </a:p>
          <a:p>
            <a:pPr algn="l"/>
            <a:r>
              <a:rPr lang="ja-JP" altLang="en-US" sz="2400" dirty="0"/>
              <a:t>②</a:t>
            </a:r>
            <a:r>
              <a:rPr lang="ja-JP" altLang="en-US" sz="2400" dirty="0">
                <a:solidFill>
                  <a:srgbClr val="0070C0"/>
                </a:solidFill>
              </a:rPr>
              <a:t>公開</a:t>
            </a:r>
            <a:r>
              <a:rPr lang="en-US" altLang="ja-JP" sz="2400" dirty="0">
                <a:solidFill>
                  <a:srgbClr val="0070C0"/>
                </a:solidFill>
              </a:rPr>
              <a:t>DB</a:t>
            </a:r>
            <a:r>
              <a:rPr lang="ja-JP" altLang="en-US" sz="2400" dirty="0">
                <a:solidFill>
                  <a:srgbClr val="0070C0"/>
                </a:solidFill>
              </a:rPr>
              <a:t>や社内</a:t>
            </a:r>
            <a:r>
              <a:rPr lang="en-US" altLang="ja-JP" sz="2400" dirty="0">
                <a:solidFill>
                  <a:srgbClr val="0070C0"/>
                </a:solidFill>
              </a:rPr>
              <a:t>DB</a:t>
            </a:r>
            <a:r>
              <a:rPr lang="ja-JP" altLang="en-US" sz="2400" dirty="0">
                <a:solidFill>
                  <a:srgbClr val="0070C0"/>
                </a:solidFill>
              </a:rPr>
              <a:t>が充実</a:t>
            </a:r>
            <a:endParaRPr lang="en-US" altLang="ja-JP" sz="2400" dirty="0">
              <a:solidFill>
                <a:srgbClr val="0070C0"/>
              </a:solidFill>
            </a:endParaRPr>
          </a:p>
          <a:p>
            <a:pPr algn="l"/>
            <a:r>
              <a:rPr lang="ja-JP" altLang="en-US" sz="2400" dirty="0"/>
              <a:t>③ガラスは相転移を有さず、特性変化の特異点がない</a:t>
            </a:r>
          </a:p>
        </p:txBody>
      </p:sp>
    </p:spTree>
    <p:extLst>
      <p:ext uri="{BB962C8B-B14F-4D97-AF65-F5344CB8AC3E}">
        <p14:creationId xmlns:p14="http://schemas.microsoft.com/office/powerpoint/2010/main" val="267689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C3F914-31CC-42EF-BC05-5ABCAFE9FFCF}"/>
              </a:ext>
            </a:extLst>
          </p:cNvPr>
          <p:cNvSpPr>
            <a:spLocks noGrp="1"/>
          </p:cNvSpPr>
          <p:nvPr>
            <p:ph type="title"/>
          </p:nvPr>
        </p:nvSpPr>
        <p:spPr/>
        <p:txBody>
          <a:bodyPr/>
          <a:lstStyle/>
          <a:p>
            <a:r>
              <a:rPr lang="ja-JP" altLang="en-US" dirty="0"/>
              <a:t>ディープラーニングによるガラス特性の予測</a:t>
            </a:r>
            <a:endParaRPr lang="en-US" altLang="ja-JP" dirty="0"/>
          </a:p>
        </p:txBody>
      </p:sp>
      <p:pic>
        <p:nvPicPr>
          <p:cNvPr id="3" name="図 2">
            <a:extLst>
              <a:ext uri="{FF2B5EF4-FFF2-40B4-BE49-F238E27FC236}">
                <a16:creationId xmlns:a16="http://schemas.microsoft.com/office/drawing/2014/main" id="{BE656F08-FE3F-40A3-98DE-7C2B16DC39D7}"/>
              </a:ext>
            </a:extLst>
          </p:cNvPr>
          <p:cNvPicPr>
            <a:picLocks noChangeAspect="1"/>
          </p:cNvPicPr>
          <p:nvPr/>
        </p:nvPicPr>
        <p:blipFill>
          <a:blip r:embed="rId3"/>
          <a:stretch>
            <a:fillRect/>
          </a:stretch>
        </p:blipFill>
        <p:spPr>
          <a:xfrm>
            <a:off x="431540" y="1178750"/>
            <a:ext cx="2942025" cy="2985290"/>
          </a:xfrm>
          <a:prstGeom prst="rect">
            <a:avLst/>
          </a:prstGeom>
        </p:spPr>
      </p:pic>
      <p:graphicFrame>
        <p:nvGraphicFramePr>
          <p:cNvPr id="4" name="表 3">
            <a:extLst>
              <a:ext uri="{FF2B5EF4-FFF2-40B4-BE49-F238E27FC236}">
                <a16:creationId xmlns:a16="http://schemas.microsoft.com/office/drawing/2014/main" id="{5FE46A72-ABD2-45D0-9C1B-ACFFDC44AB3B}"/>
              </a:ext>
            </a:extLst>
          </p:cNvPr>
          <p:cNvGraphicFramePr>
            <a:graphicFrameLocks noGrp="1"/>
          </p:cNvGraphicFramePr>
          <p:nvPr>
            <p:extLst>
              <p:ext uri="{D42A27DB-BD31-4B8C-83A1-F6EECF244321}">
                <p14:modId xmlns:p14="http://schemas.microsoft.com/office/powerpoint/2010/main" val="3640375778"/>
              </p:ext>
            </p:extLst>
          </p:nvPr>
        </p:nvGraphicFramePr>
        <p:xfrm>
          <a:off x="3581890" y="1698921"/>
          <a:ext cx="4878543" cy="1387204"/>
        </p:xfrm>
        <a:graphic>
          <a:graphicData uri="http://schemas.openxmlformats.org/drawingml/2006/table">
            <a:tbl>
              <a:tblPr firstRow="1" bandRow="1">
                <a:tableStyleId>{69012ECD-51FC-41F1-AA8D-1B2483CD663E}</a:tableStyleId>
              </a:tblPr>
              <a:tblGrid>
                <a:gridCol w="1312611">
                  <a:extLst>
                    <a:ext uri="{9D8B030D-6E8A-4147-A177-3AD203B41FA5}">
                      <a16:colId xmlns:a16="http://schemas.microsoft.com/office/drawing/2014/main" val="20000"/>
                    </a:ext>
                  </a:extLst>
                </a:gridCol>
                <a:gridCol w="874142">
                  <a:extLst>
                    <a:ext uri="{9D8B030D-6E8A-4147-A177-3AD203B41FA5}">
                      <a16:colId xmlns:a16="http://schemas.microsoft.com/office/drawing/2014/main" val="20002"/>
                    </a:ext>
                  </a:extLst>
                </a:gridCol>
                <a:gridCol w="1345895">
                  <a:extLst>
                    <a:ext uri="{9D8B030D-6E8A-4147-A177-3AD203B41FA5}">
                      <a16:colId xmlns:a16="http://schemas.microsoft.com/office/drawing/2014/main" val="20004"/>
                    </a:ext>
                  </a:extLst>
                </a:gridCol>
                <a:gridCol w="1345895">
                  <a:extLst>
                    <a:ext uri="{9D8B030D-6E8A-4147-A177-3AD203B41FA5}">
                      <a16:colId xmlns:a16="http://schemas.microsoft.com/office/drawing/2014/main" val="20006"/>
                    </a:ext>
                  </a:extLst>
                </a:gridCol>
              </a:tblGrid>
              <a:tr h="346801">
                <a:tc rowSpan="2">
                  <a:txBody>
                    <a:bodyPr/>
                    <a:lstStyle/>
                    <a:p>
                      <a:pPr algn="ctr"/>
                      <a:r>
                        <a:rPr kumimoji="1" lang="ja-JP" altLang="en-US" sz="1200" dirty="0">
                          <a:solidFill>
                            <a:schemeClr val="tx1"/>
                          </a:solidFill>
                        </a:rPr>
                        <a:t>物性</a:t>
                      </a: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algn="ctr"/>
                      <a:r>
                        <a:rPr kumimoji="1" lang="ja-JP" altLang="en-US" sz="900" dirty="0">
                          <a:solidFill>
                            <a:schemeClr val="tx1"/>
                          </a:solidFill>
                        </a:rPr>
                        <a:t>データ数</a:t>
                      </a:r>
                      <a:endParaRPr kumimoji="1" lang="en-US" altLang="ja-JP" sz="900" dirty="0">
                        <a:solidFill>
                          <a:schemeClr val="tx1"/>
                        </a:solidFill>
                      </a:endParaRP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kumimoji="1" lang="ja-JP" altLang="en-US" sz="1200" dirty="0">
                          <a:solidFill>
                            <a:schemeClr val="tx1"/>
                          </a:solidFill>
                        </a:rPr>
                        <a:t>汎化性能</a:t>
                      </a:r>
                      <a:r>
                        <a:rPr kumimoji="1" lang="ja-JP" altLang="en-US" sz="1200" baseline="0" dirty="0">
                          <a:solidFill>
                            <a:schemeClr val="tx1"/>
                          </a:solidFill>
                        </a:rPr>
                        <a:t> </a:t>
                      </a:r>
                      <a:r>
                        <a:rPr kumimoji="1" lang="en-US" altLang="ja-JP" sz="1200" baseline="0" dirty="0">
                          <a:solidFill>
                            <a:schemeClr val="tx1"/>
                          </a:solidFill>
                        </a:rPr>
                        <a:t>(RMSE</a:t>
                      </a:r>
                      <a:r>
                        <a:rPr kumimoji="1" lang="en-US" altLang="ja-JP" sz="1200" dirty="0">
                          <a:solidFill>
                            <a:schemeClr val="tx1"/>
                          </a:solidFill>
                        </a:rPr>
                        <a:t>)</a:t>
                      </a:r>
                      <a:endParaRPr kumimoji="1" lang="ja-JP" altLang="en-US" sz="1200" dirty="0">
                        <a:solidFill>
                          <a:schemeClr val="tx1"/>
                        </a:solidFill>
                      </a:endParaRP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dirty="0">
                        <a:solidFill>
                          <a:schemeClr val="tx1"/>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10000"/>
                  </a:ext>
                </a:extLst>
              </a:tr>
              <a:tr h="346801">
                <a:tc vMerge="1">
                  <a:txBody>
                    <a:bodyPr/>
                    <a:lstStyle/>
                    <a:p>
                      <a:endParaRPr kumimoji="1" lang="ja-JP"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kumimoji="1" lang="ja-JP" altLang="en-US" dirty="0"/>
                    </a:p>
                  </a:txBody>
                  <a:tcPr anchor="ctr"/>
                </a:tc>
                <a:tc>
                  <a:txBody>
                    <a:bodyPr/>
                    <a:lstStyle/>
                    <a:p>
                      <a:pPr algn="ctr"/>
                      <a:r>
                        <a:rPr kumimoji="1" lang="ja-JP" altLang="en-US" sz="1200" dirty="0">
                          <a:solidFill>
                            <a:schemeClr val="tx1"/>
                          </a:solidFill>
                        </a:rPr>
                        <a:t>重回帰</a:t>
                      </a: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sz="1200" dirty="0">
                          <a:solidFill>
                            <a:schemeClr val="tx1"/>
                          </a:solidFill>
                        </a:rPr>
                        <a:t>4</a:t>
                      </a:r>
                      <a:r>
                        <a:rPr kumimoji="1" lang="ja-JP" altLang="en-US" sz="1200" dirty="0">
                          <a:solidFill>
                            <a:schemeClr val="tx1"/>
                          </a:solidFill>
                        </a:rPr>
                        <a:t>層</a:t>
                      </a:r>
                      <a:r>
                        <a:rPr kumimoji="1" lang="en-US" altLang="ja-JP" sz="1200" dirty="0">
                          <a:solidFill>
                            <a:schemeClr val="tx1"/>
                          </a:solidFill>
                        </a:rPr>
                        <a:t>NN</a:t>
                      </a:r>
                      <a:endParaRPr kumimoji="1" lang="ja-JP" altLang="en-US" sz="1200" dirty="0">
                        <a:solidFill>
                          <a:schemeClr val="tx1"/>
                        </a:solidFill>
                      </a:endParaRP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46801">
                <a:tc>
                  <a:txBody>
                    <a:bodyPr/>
                    <a:lstStyle/>
                    <a:p>
                      <a:pPr algn="ctr"/>
                      <a:r>
                        <a:rPr kumimoji="1" lang="ja-JP" altLang="en-US" sz="1200" dirty="0"/>
                        <a:t>密度</a:t>
                      </a: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dirty="0"/>
                        <a:t>19222</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dirty="0"/>
                        <a:t>0.0004</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1200" dirty="0"/>
                        <a:t>0.0216</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346801">
                <a:tc>
                  <a:txBody>
                    <a:bodyPr/>
                    <a:lstStyle/>
                    <a:p>
                      <a:pPr algn="ctr"/>
                      <a:r>
                        <a:rPr kumimoji="1" lang="ja-JP" altLang="en-US" sz="1200" dirty="0"/>
                        <a:t>破壊靭性値</a:t>
                      </a:r>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dirty="0"/>
                        <a:t>2000</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dirty="0"/>
                        <a:t>0.5393</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1200" dirty="0"/>
                        <a:t>0.0314</a:t>
                      </a:r>
                      <a:endParaRPr kumimoji="1" lang="ja-JP" altLang="en-US" sz="1200" dirty="0"/>
                    </a:p>
                  </a:txBody>
                  <a:tcPr marL="61165" marR="61165" marT="30583" marB="305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
        <p:nvSpPr>
          <p:cNvPr id="5" name="テキスト ボックス 4">
            <a:extLst>
              <a:ext uri="{FF2B5EF4-FFF2-40B4-BE49-F238E27FC236}">
                <a16:creationId xmlns:a16="http://schemas.microsoft.com/office/drawing/2014/main" id="{87EFF7F0-BCAD-43FD-B6D5-71C990144847}"/>
              </a:ext>
            </a:extLst>
          </p:cNvPr>
          <p:cNvSpPr txBox="1"/>
          <p:nvPr/>
        </p:nvSpPr>
        <p:spPr>
          <a:xfrm>
            <a:off x="911024" y="1528554"/>
            <a:ext cx="800219" cy="461665"/>
          </a:xfrm>
          <a:prstGeom prst="rect">
            <a:avLst/>
          </a:prstGeom>
          <a:noFill/>
        </p:spPr>
        <p:txBody>
          <a:bodyPr wrap="none" rtlCol="0" anchor="ctr">
            <a:spAutoFit/>
          </a:bodyPr>
          <a:lstStyle/>
          <a:p>
            <a:pPr algn="l"/>
            <a:r>
              <a:rPr lang="ja-JP" altLang="en-US" sz="1200" dirty="0">
                <a:solidFill>
                  <a:schemeClr val="accent1">
                    <a:lumMod val="75000"/>
                  </a:schemeClr>
                </a:solidFill>
                <a:latin typeface="ＭＳ Ｐ明朝" panose="02020600040205080304" pitchFamily="18" charset="-128"/>
                <a:ea typeface="ＭＳ Ｐ明朝" panose="02020600040205080304" pitchFamily="18" charset="-128"/>
              </a:rPr>
              <a:t>◆重回帰</a:t>
            </a:r>
            <a:endParaRPr kumimoji="1" lang="en-US" altLang="ja-JP" sz="1200" dirty="0">
              <a:solidFill>
                <a:schemeClr val="accent1">
                  <a:lumMod val="75000"/>
                </a:schemeClr>
              </a:solidFill>
              <a:latin typeface="ＭＳ Ｐ明朝" panose="02020600040205080304" pitchFamily="18" charset="-128"/>
              <a:ea typeface="ＭＳ Ｐ明朝" panose="02020600040205080304" pitchFamily="18" charset="-128"/>
            </a:endParaRPr>
          </a:p>
          <a:p>
            <a:pPr algn="l"/>
            <a:r>
              <a:rPr kumimoji="1" lang="ja-JP" altLang="en-US" sz="1200" dirty="0">
                <a:solidFill>
                  <a:srgbClr val="0070C0"/>
                </a:solidFill>
                <a:latin typeface="ＭＳ Ｐ明朝" panose="02020600040205080304" pitchFamily="18" charset="-128"/>
                <a:ea typeface="ＭＳ Ｐ明朝" panose="02020600040205080304" pitchFamily="18" charset="-128"/>
              </a:rPr>
              <a:t>■</a:t>
            </a:r>
            <a:r>
              <a:rPr kumimoji="1" lang="en-US" altLang="ja-JP" sz="1200" dirty="0">
                <a:solidFill>
                  <a:srgbClr val="0070C0"/>
                </a:solidFill>
                <a:latin typeface="ＭＳ Ｐ明朝" panose="02020600040205080304" pitchFamily="18" charset="-128"/>
                <a:ea typeface="ＭＳ Ｐ明朝" panose="02020600040205080304" pitchFamily="18" charset="-128"/>
              </a:rPr>
              <a:t>4</a:t>
            </a:r>
            <a:r>
              <a:rPr kumimoji="1" lang="ja-JP" altLang="en-US" sz="1200" dirty="0">
                <a:solidFill>
                  <a:srgbClr val="0070C0"/>
                </a:solidFill>
                <a:latin typeface="ＭＳ Ｐ明朝" panose="02020600040205080304" pitchFamily="18" charset="-128"/>
                <a:ea typeface="ＭＳ Ｐ明朝" panose="02020600040205080304" pitchFamily="18" charset="-128"/>
              </a:rPr>
              <a:t>層</a:t>
            </a:r>
            <a:r>
              <a:rPr kumimoji="1" lang="en-US" altLang="ja-JP" sz="1200" dirty="0">
                <a:solidFill>
                  <a:srgbClr val="0070C0"/>
                </a:solidFill>
                <a:latin typeface="ＭＳ Ｐ明朝" panose="02020600040205080304" pitchFamily="18" charset="-128"/>
                <a:ea typeface="ＭＳ Ｐ明朝" panose="02020600040205080304" pitchFamily="18" charset="-128"/>
              </a:rPr>
              <a:t>NN</a:t>
            </a:r>
            <a:endParaRPr kumimoji="1" lang="ja-JP" altLang="en-US" sz="1200" dirty="0">
              <a:solidFill>
                <a:srgbClr val="0070C0"/>
              </a:solidFill>
              <a:latin typeface="ＭＳ Ｐ明朝" panose="02020600040205080304" pitchFamily="18" charset="-128"/>
              <a:ea typeface="ＭＳ Ｐ明朝" panose="02020600040205080304" pitchFamily="18" charset="-128"/>
            </a:endParaRPr>
          </a:p>
        </p:txBody>
      </p:sp>
      <p:sp>
        <p:nvSpPr>
          <p:cNvPr id="7" name="テキスト ボックス 6">
            <a:extLst>
              <a:ext uri="{FF2B5EF4-FFF2-40B4-BE49-F238E27FC236}">
                <a16:creationId xmlns:a16="http://schemas.microsoft.com/office/drawing/2014/main" id="{4BE20272-39E2-4328-BD88-B3E2625D241F}"/>
              </a:ext>
            </a:extLst>
          </p:cNvPr>
          <p:cNvSpPr txBox="1"/>
          <p:nvPr/>
        </p:nvSpPr>
        <p:spPr>
          <a:xfrm>
            <a:off x="375981" y="5319210"/>
            <a:ext cx="8392041" cy="1015663"/>
          </a:xfrm>
          <a:prstGeom prst="rect">
            <a:avLst/>
          </a:prstGeom>
          <a:noFill/>
        </p:spPr>
        <p:txBody>
          <a:bodyPr wrap="none" rtlCol="0">
            <a:spAutoFit/>
          </a:bodyPr>
          <a:lstStyle/>
          <a:p>
            <a:pPr algn="ctr"/>
            <a:r>
              <a:rPr lang="en-US" altLang="ja-JP" sz="2000" dirty="0"/>
              <a:t>python</a:t>
            </a:r>
            <a:r>
              <a:rPr lang="ja-JP" altLang="en-US" sz="2000" dirty="0"/>
              <a:t>未経験から</a:t>
            </a:r>
            <a:r>
              <a:rPr lang="en-US" altLang="ja-JP" sz="2000" dirty="0"/>
              <a:t>2</a:t>
            </a:r>
            <a:r>
              <a:rPr lang="ja-JP" altLang="en-US" sz="2000" dirty="0"/>
              <a:t>か月の残業時間でディープラーニングを構築</a:t>
            </a:r>
            <a:endParaRPr lang="en-US" altLang="ja-JP" sz="2000" dirty="0"/>
          </a:p>
          <a:p>
            <a:pPr algn="l"/>
            <a:endParaRPr lang="en-US" altLang="ja-JP" sz="2000" dirty="0"/>
          </a:p>
          <a:p>
            <a:pPr algn="l"/>
            <a:r>
              <a:rPr lang="ja-JP" altLang="en-US" sz="2000" dirty="0"/>
              <a:t>当初はディープラーニングを使えばなんでも予想できると誤解していた</a:t>
            </a:r>
          </a:p>
        </p:txBody>
      </p:sp>
      <p:sp>
        <p:nvSpPr>
          <p:cNvPr id="8" name="テキスト ボックス 7">
            <a:extLst>
              <a:ext uri="{FF2B5EF4-FFF2-40B4-BE49-F238E27FC236}">
                <a16:creationId xmlns:a16="http://schemas.microsoft.com/office/drawing/2014/main" id="{6F33F20F-3C45-4C7C-A80C-C8AEE42CBBEA}"/>
              </a:ext>
            </a:extLst>
          </p:cNvPr>
          <p:cNvSpPr txBox="1"/>
          <p:nvPr/>
        </p:nvSpPr>
        <p:spPr>
          <a:xfrm>
            <a:off x="4629075" y="1178750"/>
            <a:ext cx="3534942" cy="400110"/>
          </a:xfrm>
          <a:prstGeom prst="rect">
            <a:avLst/>
          </a:prstGeom>
          <a:noFill/>
        </p:spPr>
        <p:txBody>
          <a:bodyPr wrap="none" rtlCol="0">
            <a:spAutoFit/>
          </a:bodyPr>
          <a:lstStyle/>
          <a:p>
            <a:pPr algn="l"/>
            <a:r>
              <a:rPr kumimoji="1" lang="ja-JP" altLang="en-US" sz="2000" dirty="0">
                <a:latin typeface="ＭＳ Ｐ明朝" panose="02020600040205080304" pitchFamily="18" charset="-128"/>
                <a:ea typeface="ＭＳ Ｐ明朝" panose="02020600040205080304" pitchFamily="18" charset="-128"/>
              </a:rPr>
              <a:t>公開</a:t>
            </a:r>
            <a:r>
              <a:rPr kumimoji="1" lang="en-US" altLang="ja-JP" sz="2000" dirty="0">
                <a:latin typeface="ＭＳ Ｐ明朝" panose="02020600040205080304" pitchFamily="18" charset="-128"/>
                <a:ea typeface="ＭＳ Ｐ明朝" panose="02020600040205080304" pitchFamily="18" charset="-128"/>
              </a:rPr>
              <a:t>DB</a:t>
            </a:r>
            <a:r>
              <a:rPr kumimoji="1" lang="ja-JP" altLang="en-US" sz="2000" dirty="0">
                <a:latin typeface="ＭＳ Ｐ明朝" panose="02020600040205080304" pitchFamily="18" charset="-128"/>
                <a:ea typeface="ＭＳ Ｐ明朝" panose="02020600040205080304" pitchFamily="18" charset="-128"/>
              </a:rPr>
              <a:t>の</a:t>
            </a:r>
            <a:r>
              <a:rPr kumimoji="1" lang="en-US" altLang="ja-JP" sz="2000" dirty="0" err="1">
                <a:latin typeface="ＭＳ Ｐ明朝" panose="02020600040205080304" pitchFamily="18" charset="-128"/>
                <a:ea typeface="ＭＳ Ｐ明朝" panose="02020600040205080304" pitchFamily="18" charset="-128"/>
              </a:rPr>
              <a:t>Interglad</a:t>
            </a:r>
            <a:r>
              <a:rPr kumimoji="1" lang="ja-JP" altLang="en-US" sz="2000" dirty="0">
                <a:latin typeface="ＭＳ Ｐ明朝" panose="02020600040205080304" pitchFamily="18" charset="-128"/>
                <a:ea typeface="ＭＳ Ｐ明朝" panose="02020600040205080304" pitchFamily="18" charset="-128"/>
              </a:rPr>
              <a:t>の解析結果</a:t>
            </a:r>
          </a:p>
        </p:txBody>
      </p:sp>
      <p:sp>
        <p:nvSpPr>
          <p:cNvPr id="9" name="テキスト ボックス 8">
            <a:extLst>
              <a:ext uri="{FF2B5EF4-FFF2-40B4-BE49-F238E27FC236}">
                <a16:creationId xmlns:a16="http://schemas.microsoft.com/office/drawing/2014/main" id="{14389C89-4B90-4C3F-AC44-DA6EE83D4D29}"/>
              </a:ext>
            </a:extLst>
          </p:cNvPr>
          <p:cNvSpPr txBox="1"/>
          <p:nvPr/>
        </p:nvSpPr>
        <p:spPr>
          <a:xfrm>
            <a:off x="5674219" y="6587770"/>
            <a:ext cx="2714205" cy="261610"/>
          </a:xfrm>
          <a:prstGeom prst="rect">
            <a:avLst/>
          </a:prstGeom>
          <a:noFill/>
        </p:spPr>
        <p:txBody>
          <a:bodyPr wrap="none" rtlCol="0">
            <a:spAutoFit/>
          </a:bodyPr>
          <a:lstStyle/>
          <a:p>
            <a:r>
              <a:rPr lang="ja-JP" altLang="en-US" sz="1100" dirty="0">
                <a:latin typeface="ＭＳ Ｐ明朝" panose="02020600040205080304" pitchFamily="18" charset="-128"/>
                <a:ea typeface="ＭＳ Ｐ明朝" panose="02020600040205080304" pitchFamily="18" charset="-128"/>
              </a:rPr>
              <a:t>データベース</a:t>
            </a:r>
            <a:r>
              <a:rPr kumimoji="1" lang="ja-JP" altLang="en-US" sz="1100" dirty="0">
                <a:latin typeface="ＭＳ Ｐ明朝" panose="02020600040205080304" pitchFamily="18" charset="-128"/>
                <a:ea typeface="ＭＳ Ｐ明朝" panose="02020600040205080304" pitchFamily="18" charset="-128"/>
              </a:rPr>
              <a:t>：</a:t>
            </a:r>
            <a:r>
              <a:rPr lang="ja-JP" altLang="en-US" sz="1100" dirty="0"/>
              <a:t>www.newglass.jp/interglad_n</a:t>
            </a:r>
          </a:p>
        </p:txBody>
      </p:sp>
      <p:sp>
        <p:nvSpPr>
          <p:cNvPr id="11" name="テキスト ボックス 10">
            <a:extLst>
              <a:ext uri="{FF2B5EF4-FFF2-40B4-BE49-F238E27FC236}">
                <a16:creationId xmlns:a16="http://schemas.microsoft.com/office/drawing/2014/main" id="{A117CD80-0C85-462C-8971-B42025CB7A78}"/>
              </a:ext>
            </a:extLst>
          </p:cNvPr>
          <p:cNvSpPr txBox="1"/>
          <p:nvPr/>
        </p:nvSpPr>
        <p:spPr>
          <a:xfrm>
            <a:off x="558299" y="4374105"/>
            <a:ext cx="8271816" cy="584775"/>
          </a:xfrm>
          <a:prstGeom prst="rect">
            <a:avLst/>
          </a:prstGeom>
          <a:noFill/>
        </p:spPr>
        <p:txBody>
          <a:bodyPr wrap="none" rtlCol="0">
            <a:spAutoFit/>
          </a:bodyPr>
          <a:lstStyle/>
          <a:p>
            <a:pPr algn="l"/>
            <a:r>
              <a:rPr kumimoji="1" lang="ja-JP" altLang="en-US" sz="3200" u="sng" dirty="0">
                <a:latin typeface="ＭＳ Ｐ明朝" panose="02020600040205080304" pitchFamily="18" charset="-128"/>
                <a:ea typeface="ＭＳ Ｐ明朝" panose="02020600040205080304" pitchFamily="18" charset="-128"/>
              </a:rPr>
              <a:t>ディープラーニングで破壊靭性値を高精度予測</a:t>
            </a:r>
          </a:p>
        </p:txBody>
      </p:sp>
      <p:sp>
        <p:nvSpPr>
          <p:cNvPr id="6" name="テキスト ボックス 5">
            <a:extLst>
              <a:ext uri="{FF2B5EF4-FFF2-40B4-BE49-F238E27FC236}">
                <a16:creationId xmlns:a16="http://schemas.microsoft.com/office/drawing/2014/main" id="{DE314175-D347-4F91-886E-8BA46D36EC72}"/>
              </a:ext>
            </a:extLst>
          </p:cNvPr>
          <p:cNvSpPr txBox="1"/>
          <p:nvPr/>
        </p:nvSpPr>
        <p:spPr>
          <a:xfrm>
            <a:off x="6732240" y="2392523"/>
            <a:ext cx="415498" cy="369332"/>
          </a:xfrm>
          <a:prstGeom prst="rect">
            <a:avLst/>
          </a:prstGeom>
          <a:noFill/>
        </p:spPr>
        <p:txBody>
          <a:bodyPr wrap="none" rtlCol="0">
            <a:spAutoFit/>
          </a:bodyPr>
          <a:lstStyle/>
          <a:p>
            <a:r>
              <a:rPr kumimoji="1" lang="ja-JP" altLang="en-US" dirty="0">
                <a:solidFill>
                  <a:srgbClr val="FF0000"/>
                </a:solidFill>
              </a:rPr>
              <a:t>〇</a:t>
            </a:r>
          </a:p>
        </p:txBody>
      </p:sp>
      <p:sp>
        <p:nvSpPr>
          <p:cNvPr id="12" name="テキスト ボックス 11">
            <a:extLst>
              <a:ext uri="{FF2B5EF4-FFF2-40B4-BE49-F238E27FC236}">
                <a16:creationId xmlns:a16="http://schemas.microsoft.com/office/drawing/2014/main" id="{6F954FA8-932B-4F63-9043-9D270075DE41}"/>
              </a:ext>
            </a:extLst>
          </p:cNvPr>
          <p:cNvSpPr txBox="1"/>
          <p:nvPr/>
        </p:nvSpPr>
        <p:spPr>
          <a:xfrm>
            <a:off x="8044935" y="2729121"/>
            <a:ext cx="415498" cy="369332"/>
          </a:xfrm>
          <a:prstGeom prst="rect">
            <a:avLst/>
          </a:prstGeom>
          <a:noFill/>
        </p:spPr>
        <p:txBody>
          <a:bodyPr wrap="none" rtlCol="0">
            <a:spAutoFit/>
          </a:bodyPr>
          <a:lstStyle/>
          <a:p>
            <a:r>
              <a:rPr kumimoji="1" lang="ja-JP" altLang="en-US" dirty="0">
                <a:solidFill>
                  <a:srgbClr val="FF0000"/>
                </a:solidFill>
              </a:rPr>
              <a:t>〇</a:t>
            </a:r>
          </a:p>
        </p:txBody>
      </p:sp>
    </p:spTree>
    <p:extLst>
      <p:ext uri="{BB962C8B-B14F-4D97-AF65-F5344CB8AC3E}">
        <p14:creationId xmlns:p14="http://schemas.microsoft.com/office/powerpoint/2010/main" val="2681045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688E1E-DD36-4922-8C08-ACCF75E0C500}"/>
              </a:ext>
            </a:extLst>
          </p:cNvPr>
          <p:cNvSpPr>
            <a:spLocks noGrp="1"/>
          </p:cNvSpPr>
          <p:nvPr>
            <p:ph type="title"/>
          </p:nvPr>
        </p:nvSpPr>
        <p:spPr/>
        <p:txBody>
          <a:bodyPr/>
          <a:lstStyle/>
          <a:p>
            <a:r>
              <a:rPr kumimoji="1" lang="ja-JP" altLang="en-US" dirty="0"/>
              <a:t>データサイエンスの流れ</a:t>
            </a:r>
          </a:p>
        </p:txBody>
      </p:sp>
      <p:sp>
        <p:nvSpPr>
          <p:cNvPr id="3" name="四角形: 角を丸くする 2">
            <a:extLst>
              <a:ext uri="{FF2B5EF4-FFF2-40B4-BE49-F238E27FC236}">
                <a16:creationId xmlns:a16="http://schemas.microsoft.com/office/drawing/2014/main" id="{867505C6-8806-43F5-9294-A38B870C721F}"/>
              </a:ext>
            </a:extLst>
          </p:cNvPr>
          <p:cNvSpPr/>
          <p:nvPr/>
        </p:nvSpPr>
        <p:spPr>
          <a:xfrm>
            <a:off x="323379" y="1268760"/>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データを集める</a:t>
            </a:r>
          </a:p>
        </p:txBody>
      </p:sp>
      <p:sp>
        <p:nvSpPr>
          <p:cNvPr id="4" name="四角形: 角を丸くする 3">
            <a:extLst>
              <a:ext uri="{FF2B5EF4-FFF2-40B4-BE49-F238E27FC236}">
                <a16:creationId xmlns:a16="http://schemas.microsoft.com/office/drawing/2014/main" id="{493C0E7A-860E-46D6-BDA9-7974E2063535}"/>
              </a:ext>
            </a:extLst>
          </p:cNvPr>
          <p:cNvSpPr/>
          <p:nvPr/>
        </p:nvSpPr>
        <p:spPr>
          <a:xfrm>
            <a:off x="323379" y="3032956"/>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予測モデルを作製</a:t>
            </a:r>
          </a:p>
        </p:txBody>
      </p:sp>
      <p:sp>
        <p:nvSpPr>
          <p:cNvPr id="5" name="四角形: 角を丸くする 4">
            <a:extLst>
              <a:ext uri="{FF2B5EF4-FFF2-40B4-BE49-F238E27FC236}">
                <a16:creationId xmlns:a16="http://schemas.microsoft.com/office/drawing/2014/main" id="{16109600-7C60-437D-AE57-59B11CDD2C7A}"/>
              </a:ext>
            </a:extLst>
          </p:cNvPr>
          <p:cNvSpPr/>
          <p:nvPr/>
        </p:nvSpPr>
        <p:spPr>
          <a:xfrm>
            <a:off x="323379" y="4797152"/>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未知データの</a:t>
            </a:r>
            <a:r>
              <a:rPr lang="ja-JP" altLang="en-US" sz="2400" dirty="0"/>
              <a:t>探索</a:t>
            </a:r>
            <a:endParaRPr kumimoji="1" lang="ja-JP" altLang="en-US" sz="2400" dirty="0"/>
          </a:p>
        </p:txBody>
      </p:sp>
      <p:sp>
        <p:nvSpPr>
          <p:cNvPr id="6" name="矢印: 下 5">
            <a:extLst>
              <a:ext uri="{FF2B5EF4-FFF2-40B4-BE49-F238E27FC236}">
                <a16:creationId xmlns:a16="http://schemas.microsoft.com/office/drawing/2014/main" id="{40836EDD-BBAA-4472-9416-890D2A8AF455}"/>
              </a:ext>
            </a:extLst>
          </p:cNvPr>
          <p:cNvSpPr/>
          <p:nvPr/>
        </p:nvSpPr>
        <p:spPr>
          <a:xfrm>
            <a:off x="1511511" y="2467899"/>
            <a:ext cx="792088" cy="280318"/>
          </a:xfrm>
          <a:prstGeom prst="down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986D220D-E764-4B34-B392-5F08AD166715}"/>
              </a:ext>
            </a:extLst>
          </p:cNvPr>
          <p:cNvSpPr/>
          <p:nvPr/>
        </p:nvSpPr>
        <p:spPr>
          <a:xfrm>
            <a:off x="1511511" y="4232095"/>
            <a:ext cx="792088" cy="280318"/>
          </a:xfrm>
          <a:prstGeom prst="down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bg1">
                  <a:lumMod val="65000"/>
                </a:schemeClr>
              </a:solidFill>
            </a:endParaRPr>
          </a:p>
        </p:txBody>
      </p:sp>
      <p:pic>
        <p:nvPicPr>
          <p:cNvPr id="10" name="図 9">
            <a:extLst>
              <a:ext uri="{FF2B5EF4-FFF2-40B4-BE49-F238E27FC236}">
                <a16:creationId xmlns:a16="http://schemas.microsoft.com/office/drawing/2014/main" id="{25F5853E-819C-473A-BDFA-FE5F27EF9A91}"/>
              </a:ext>
            </a:extLst>
          </p:cNvPr>
          <p:cNvPicPr>
            <a:picLocks noChangeAspect="1"/>
          </p:cNvPicPr>
          <p:nvPr/>
        </p:nvPicPr>
        <p:blipFill>
          <a:blip r:embed="rId3"/>
          <a:stretch>
            <a:fillRect/>
          </a:stretch>
        </p:blipFill>
        <p:spPr>
          <a:xfrm>
            <a:off x="4202185" y="1088704"/>
            <a:ext cx="893478" cy="1379195"/>
          </a:xfrm>
          <a:prstGeom prst="rect">
            <a:avLst/>
          </a:prstGeom>
        </p:spPr>
      </p:pic>
      <p:pic>
        <p:nvPicPr>
          <p:cNvPr id="5124" name="Picture 4" descr="ããã¼ãã« ãããã¨ããã®ç»åæ¤ç´¢çµæ">
            <a:extLst>
              <a:ext uri="{FF2B5EF4-FFF2-40B4-BE49-F238E27FC236}">
                <a16:creationId xmlns:a16="http://schemas.microsoft.com/office/drawing/2014/main" id="{3DD6AA23-ECEE-471B-B208-0A52107649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996952"/>
            <a:ext cx="1017945" cy="10944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ããã¼ãã« ãããã¨ããã®ç»åæ¤ç´¢çµæ">
            <a:extLst>
              <a:ext uri="{FF2B5EF4-FFF2-40B4-BE49-F238E27FC236}">
                <a16:creationId xmlns:a16="http://schemas.microsoft.com/office/drawing/2014/main" id="{463A0777-7258-46C7-9C2F-ECF795D3EC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4725144"/>
            <a:ext cx="1017945" cy="109445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D998832-DA13-4D01-9CFD-A23D866EEB53}"/>
              </a:ext>
            </a:extLst>
          </p:cNvPr>
          <p:cNvSpPr txBox="1"/>
          <p:nvPr/>
        </p:nvSpPr>
        <p:spPr>
          <a:xfrm>
            <a:off x="5508104" y="1593635"/>
            <a:ext cx="3416320" cy="369332"/>
          </a:xfrm>
          <a:prstGeom prst="rect">
            <a:avLst/>
          </a:prstGeom>
          <a:noFill/>
        </p:spPr>
        <p:txBody>
          <a:bodyPr wrap="none" rtlCol="0">
            <a:spAutoFit/>
          </a:bodyPr>
          <a:lstStyle/>
          <a:p>
            <a:r>
              <a:rPr kumimoji="1" lang="ja-JP" altLang="en-US" dirty="0"/>
              <a:t>データベースの収集が最も大変</a:t>
            </a:r>
          </a:p>
        </p:txBody>
      </p:sp>
      <p:sp>
        <p:nvSpPr>
          <p:cNvPr id="12" name="テキスト ボックス 11">
            <a:extLst>
              <a:ext uri="{FF2B5EF4-FFF2-40B4-BE49-F238E27FC236}">
                <a16:creationId xmlns:a16="http://schemas.microsoft.com/office/drawing/2014/main" id="{BB5B0F66-B635-43BB-8166-A26EDCCF87B6}"/>
              </a:ext>
            </a:extLst>
          </p:cNvPr>
          <p:cNvSpPr txBox="1"/>
          <p:nvPr/>
        </p:nvSpPr>
        <p:spPr>
          <a:xfrm>
            <a:off x="6002660" y="2983412"/>
            <a:ext cx="1872208" cy="1107996"/>
          </a:xfrm>
          <a:prstGeom prst="rect">
            <a:avLst/>
          </a:prstGeom>
          <a:noFill/>
        </p:spPr>
        <p:txBody>
          <a:bodyPr wrap="square" rtlCol="0">
            <a:spAutoFit/>
          </a:bodyPr>
          <a:lstStyle/>
          <a:p>
            <a:r>
              <a:rPr kumimoji="1" lang="ja-JP" altLang="en-US" sz="6600" dirty="0"/>
              <a:t>予測</a:t>
            </a:r>
          </a:p>
        </p:txBody>
      </p:sp>
      <p:sp>
        <p:nvSpPr>
          <p:cNvPr id="13" name="テキスト ボックス 12">
            <a:extLst>
              <a:ext uri="{FF2B5EF4-FFF2-40B4-BE49-F238E27FC236}">
                <a16:creationId xmlns:a16="http://schemas.microsoft.com/office/drawing/2014/main" id="{19269912-A322-4671-857D-CF201F471D18}"/>
              </a:ext>
            </a:extLst>
          </p:cNvPr>
          <p:cNvSpPr txBox="1"/>
          <p:nvPr/>
        </p:nvSpPr>
        <p:spPr>
          <a:xfrm>
            <a:off x="6012160" y="4697268"/>
            <a:ext cx="1872208" cy="1107996"/>
          </a:xfrm>
          <a:prstGeom prst="rect">
            <a:avLst/>
          </a:prstGeom>
          <a:noFill/>
        </p:spPr>
        <p:txBody>
          <a:bodyPr wrap="square" rtlCol="0">
            <a:spAutoFit/>
          </a:bodyPr>
          <a:lstStyle/>
          <a:p>
            <a:r>
              <a:rPr lang="ja-JP" altLang="en-US" sz="6600" dirty="0">
                <a:solidFill>
                  <a:srgbClr val="0070C0"/>
                </a:solidFill>
              </a:rPr>
              <a:t>探索</a:t>
            </a:r>
            <a:endParaRPr kumimoji="1" lang="ja-JP" altLang="en-US" sz="6600" dirty="0">
              <a:solidFill>
                <a:srgbClr val="0070C0"/>
              </a:solidFill>
            </a:endParaRPr>
          </a:p>
        </p:txBody>
      </p:sp>
    </p:spTree>
    <p:extLst>
      <p:ext uri="{BB962C8B-B14F-4D97-AF65-F5344CB8AC3E}">
        <p14:creationId xmlns:p14="http://schemas.microsoft.com/office/powerpoint/2010/main" val="4293204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05ED8B-B325-4B1B-A771-0754E5F26951}"/>
              </a:ext>
            </a:extLst>
          </p:cNvPr>
          <p:cNvSpPr>
            <a:spLocks noGrp="1"/>
          </p:cNvSpPr>
          <p:nvPr>
            <p:ph type="title"/>
          </p:nvPr>
        </p:nvSpPr>
        <p:spPr/>
        <p:txBody>
          <a:bodyPr/>
          <a:lstStyle/>
          <a:p>
            <a:r>
              <a:rPr kumimoji="1" lang="ja-JP" altLang="en-US" dirty="0"/>
              <a:t>探索問題</a:t>
            </a:r>
          </a:p>
        </p:txBody>
      </p:sp>
      <p:pic>
        <p:nvPicPr>
          <p:cNvPr id="1026" name="Picture 2" descr="ãç ç©¶è ã¤ã©ã¹ããã®ç»åæ¤ç´¢çµæ">
            <a:extLst>
              <a:ext uri="{FF2B5EF4-FFF2-40B4-BE49-F238E27FC236}">
                <a16:creationId xmlns:a16="http://schemas.microsoft.com/office/drawing/2014/main" id="{38747FAB-4D77-46E1-8030-BC7476CC4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27" y="792688"/>
            <a:ext cx="1968808" cy="196880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a:extLst>
              <a:ext uri="{FF2B5EF4-FFF2-40B4-BE49-F238E27FC236}">
                <a16:creationId xmlns:a16="http://schemas.microsoft.com/office/drawing/2014/main" id="{149E4646-BB45-4C66-B9A5-B27FAC082DB6}"/>
              </a:ext>
            </a:extLst>
          </p:cNvPr>
          <p:cNvGrpSpPr/>
          <p:nvPr/>
        </p:nvGrpSpPr>
        <p:grpSpPr>
          <a:xfrm>
            <a:off x="323527" y="2865518"/>
            <a:ext cx="3555729" cy="3509418"/>
            <a:chOff x="2794135" y="2387598"/>
            <a:chExt cx="3555729" cy="3509418"/>
          </a:xfrm>
        </p:grpSpPr>
        <p:grpSp>
          <p:nvGrpSpPr>
            <p:cNvPr id="11" name="グループ化 10">
              <a:extLst>
                <a:ext uri="{FF2B5EF4-FFF2-40B4-BE49-F238E27FC236}">
                  <a16:creationId xmlns:a16="http://schemas.microsoft.com/office/drawing/2014/main" id="{F98C0624-9EAF-409A-8195-69E914E96B47}"/>
                </a:ext>
              </a:extLst>
            </p:cNvPr>
            <p:cNvGrpSpPr/>
            <p:nvPr/>
          </p:nvGrpSpPr>
          <p:grpSpPr>
            <a:xfrm>
              <a:off x="2794135" y="2940347"/>
              <a:ext cx="3555729" cy="2183266"/>
              <a:chOff x="2425677" y="2933945"/>
              <a:chExt cx="3555729" cy="2183266"/>
            </a:xfrm>
          </p:grpSpPr>
          <p:sp>
            <p:nvSpPr>
              <p:cNvPr id="6" name="楕円 5">
                <a:extLst>
                  <a:ext uri="{FF2B5EF4-FFF2-40B4-BE49-F238E27FC236}">
                    <a16:creationId xmlns:a16="http://schemas.microsoft.com/office/drawing/2014/main" id="{6382315F-0F34-44E5-AFD7-54FF6EC6D6BA}"/>
                  </a:ext>
                </a:extLst>
              </p:cNvPr>
              <p:cNvSpPr/>
              <p:nvPr/>
            </p:nvSpPr>
            <p:spPr>
              <a:xfrm>
                <a:off x="2425677" y="3568378"/>
                <a:ext cx="914400" cy="91440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a:latin typeface="HGP創英角ｺﾞｼｯｸUB" panose="020B0900000000000000" pitchFamily="50" charset="-128"/>
                    <a:ea typeface="HGP創英角ｺﾞｼｯｸUB" panose="020B0900000000000000" pitchFamily="50" charset="-128"/>
                  </a:rPr>
                  <a:t>組成</a:t>
                </a:r>
              </a:p>
            </p:txBody>
          </p:sp>
          <p:sp>
            <p:nvSpPr>
              <p:cNvPr id="12" name="楕円 11">
                <a:extLst>
                  <a:ext uri="{FF2B5EF4-FFF2-40B4-BE49-F238E27FC236}">
                    <a16:creationId xmlns:a16="http://schemas.microsoft.com/office/drawing/2014/main" id="{2841F64C-20C6-4B90-8406-973EE4A0CA2E}"/>
                  </a:ext>
                </a:extLst>
              </p:cNvPr>
              <p:cNvSpPr/>
              <p:nvPr/>
            </p:nvSpPr>
            <p:spPr>
              <a:xfrm>
                <a:off x="5067006" y="3587232"/>
                <a:ext cx="914400" cy="876693"/>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latin typeface="HGP創英角ｺﾞｼｯｸUB" panose="020B0900000000000000" pitchFamily="50" charset="-128"/>
                    <a:ea typeface="HGP創英角ｺﾞｼｯｸUB" panose="020B0900000000000000" pitchFamily="50" charset="-128"/>
                  </a:rPr>
                  <a:t>特性</a:t>
                </a:r>
                <a:endParaRPr kumimoji="1" lang="ja-JP" altLang="en-US" dirty="0">
                  <a:latin typeface="HGP創英角ｺﾞｼｯｸUB" panose="020B0900000000000000" pitchFamily="50" charset="-128"/>
                  <a:ea typeface="HGP創英角ｺﾞｼｯｸUB" panose="020B0900000000000000" pitchFamily="50" charset="-128"/>
                </a:endParaRPr>
              </a:p>
            </p:txBody>
          </p:sp>
          <p:grpSp>
            <p:nvGrpSpPr>
              <p:cNvPr id="10" name="グループ化 9">
                <a:extLst>
                  <a:ext uri="{FF2B5EF4-FFF2-40B4-BE49-F238E27FC236}">
                    <a16:creationId xmlns:a16="http://schemas.microsoft.com/office/drawing/2014/main" id="{21D3C913-C2BA-4D5C-8E53-7130F494A329}"/>
                  </a:ext>
                </a:extLst>
              </p:cNvPr>
              <p:cNvGrpSpPr/>
              <p:nvPr/>
            </p:nvGrpSpPr>
            <p:grpSpPr>
              <a:xfrm>
                <a:off x="3340077" y="2933945"/>
                <a:ext cx="1773163" cy="2183266"/>
                <a:chOff x="3841828" y="3082252"/>
                <a:chExt cx="1271412" cy="2034959"/>
              </a:xfrm>
            </p:grpSpPr>
            <p:sp>
              <p:nvSpPr>
                <p:cNvPr id="8" name="矢印: 下カーブ 7">
                  <a:extLst>
                    <a:ext uri="{FF2B5EF4-FFF2-40B4-BE49-F238E27FC236}">
                      <a16:creationId xmlns:a16="http://schemas.microsoft.com/office/drawing/2014/main" id="{78435CE2-6846-450D-9CF7-FC2567647C56}"/>
                    </a:ext>
                  </a:extLst>
                </p:cNvPr>
                <p:cNvSpPr/>
                <p:nvPr/>
              </p:nvSpPr>
              <p:spPr>
                <a:xfrm>
                  <a:off x="3897088" y="3082252"/>
                  <a:ext cx="1216152" cy="731520"/>
                </a:xfrm>
                <a:prstGeom prst="curved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 name="矢印: 下カーブ 8">
                  <a:extLst>
                    <a:ext uri="{FF2B5EF4-FFF2-40B4-BE49-F238E27FC236}">
                      <a16:creationId xmlns:a16="http://schemas.microsoft.com/office/drawing/2014/main" id="{24E9AF46-681D-4E4B-BE86-B028DC6D9244}"/>
                    </a:ext>
                  </a:extLst>
                </p:cNvPr>
                <p:cNvSpPr/>
                <p:nvPr/>
              </p:nvSpPr>
              <p:spPr>
                <a:xfrm rot="10800000">
                  <a:off x="3841828" y="4385691"/>
                  <a:ext cx="1216152" cy="731520"/>
                </a:xfrm>
                <a:prstGeom prst="curvedDown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dirty="0">
                    <a:solidFill>
                      <a:schemeClr val="tx1"/>
                    </a:solidFill>
                    <a:latin typeface="HGP創英角ｺﾞｼｯｸUB" panose="020B0900000000000000" pitchFamily="50" charset="-128"/>
                    <a:ea typeface="HGP創英角ｺﾞｼｯｸUB" panose="020B0900000000000000" pitchFamily="50" charset="-128"/>
                  </a:endParaRPr>
                </a:p>
              </p:txBody>
            </p:sp>
          </p:grpSp>
        </p:grpSp>
        <p:grpSp>
          <p:nvGrpSpPr>
            <p:cNvPr id="14" name="グループ化 13">
              <a:extLst>
                <a:ext uri="{FF2B5EF4-FFF2-40B4-BE49-F238E27FC236}">
                  <a16:creationId xmlns:a16="http://schemas.microsoft.com/office/drawing/2014/main" id="{4908E34B-6461-4FA0-BE7F-164D126E19C6}"/>
                </a:ext>
              </a:extLst>
            </p:cNvPr>
            <p:cNvGrpSpPr/>
            <p:nvPr/>
          </p:nvGrpSpPr>
          <p:grpSpPr>
            <a:xfrm>
              <a:off x="3298192" y="2387598"/>
              <a:ext cx="2887329" cy="3509418"/>
              <a:chOff x="3298192" y="2111166"/>
              <a:chExt cx="2887329" cy="3509418"/>
            </a:xfrm>
          </p:grpSpPr>
          <p:sp>
            <p:nvSpPr>
              <p:cNvPr id="13" name="テキスト ボックス 12">
                <a:extLst>
                  <a:ext uri="{FF2B5EF4-FFF2-40B4-BE49-F238E27FC236}">
                    <a16:creationId xmlns:a16="http://schemas.microsoft.com/office/drawing/2014/main" id="{A47D3EC2-A3B8-4339-B5B0-A0B6B5AA5854}"/>
                  </a:ext>
                </a:extLst>
              </p:cNvPr>
              <p:cNvSpPr txBox="1"/>
              <p:nvPr/>
            </p:nvSpPr>
            <p:spPr>
              <a:xfrm>
                <a:off x="4018272" y="2111166"/>
                <a:ext cx="1338828" cy="400110"/>
              </a:xfrm>
              <a:prstGeom prst="rect">
                <a:avLst/>
              </a:prstGeom>
              <a:noFill/>
            </p:spPr>
            <p:txBody>
              <a:bodyPr wrap="none" rtlCol="0">
                <a:spAutoFit/>
              </a:bodyPr>
              <a:lstStyle/>
              <a:p>
                <a:pPr algn="l"/>
                <a:r>
                  <a:rPr kumimoji="1" lang="ja-JP" altLang="en-US" sz="2000" dirty="0">
                    <a:latin typeface="HGP創英角ｺﾞｼｯｸUB" panose="020B0900000000000000" pitchFamily="50" charset="-128"/>
                    <a:ea typeface="HGP創英角ｺﾞｼｯｸUB" panose="020B0900000000000000" pitchFamily="50" charset="-128"/>
                  </a:rPr>
                  <a:t>予測：容易</a:t>
                </a:r>
              </a:p>
            </p:txBody>
          </p:sp>
          <p:sp>
            <p:nvSpPr>
              <p:cNvPr id="21" name="テキスト ボックス 20">
                <a:extLst>
                  <a:ext uri="{FF2B5EF4-FFF2-40B4-BE49-F238E27FC236}">
                    <a16:creationId xmlns:a16="http://schemas.microsoft.com/office/drawing/2014/main" id="{05493D81-8A3C-413C-9F68-1DECC1F78647}"/>
                  </a:ext>
                </a:extLst>
              </p:cNvPr>
              <p:cNvSpPr txBox="1"/>
              <p:nvPr/>
            </p:nvSpPr>
            <p:spPr>
              <a:xfrm>
                <a:off x="3298192" y="4912698"/>
                <a:ext cx="2887329" cy="707886"/>
              </a:xfrm>
              <a:prstGeom prst="rect">
                <a:avLst/>
              </a:prstGeom>
              <a:noFill/>
            </p:spPr>
            <p:txBody>
              <a:bodyPr wrap="none" rtlCol="0">
                <a:spAutoFit/>
              </a:bodyPr>
              <a:lstStyle/>
              <a:p>
                <a:pPr algn="ctr"/>
                <a:r>
                  <a:rPr lang="ja-JP" altLang="en-US" sz="2000" dirty="0">
                    <a:latin typeface="HGP創英角ｺﾞｼｯｸUB" panose="020B0900000000000000" pitchFamily="50" charset="-128"/>
                    <a:ea typeface="HGP創英角ｺﾞｼｯｸUB" panose="020B0900000000000000" pitchFamily="50" charset="-128"/>
                  </a:rPr>
                  <a:t>設計・探索は難しい</a:t>
                </a:r>
                <a:endParaRPr lang="en-US" altLang="ja-JP" sz="2000" dirty="0">
                  <a:latin typeface="HGP創英角ｺﾞｼｯｸUB" panose="020B0900000000000000" pitchFamily="50" charset="-128"/>
                  <a:ea typeface="HGP創英角ｺﾞｼｯｸUB" panose="020B0900000000000000" pitchFamily="50" charset="-128"/>
                </a:endParaRPr>
              </a:p>
              <a:p>
                <a:pPr algn="ctr"/>
                <a:r>
                  <a:rPr lang="ja-JP" altLang="en-US" sz="2000" dirty="0">
                    <a:latin typeface="HGP創英角ｺﾞｼｯｸUB" panose="020B0900000000000000" pitchFamily="50" charset="-128"/>
                    <a:ea typeface="HGP創英角ｺﾞｼｯｸUB" panose="020B0900000000000000" pitchFamily="50" charset="-128"/>
                  </a:rPr>
                  <a:t>逆問題、探索空間が広い</a:t>
                </a:r>
                <a:endParaRPr lang="en-US" altLang="ja-JP" sz="2000" dirty="0">
                  <a:latin typeface="HGP創英角ｺﾞｼｯｸUB" panose="020B0900000000000000" pitchFamily="50" charset="-128"/>
                  <a:ea typeface="HGP創英角ｺﾞｼｯｸUB" panose="020B0900000000000000" pitchFamily="50" charset="-128"/>
                </a:endParaRPr>
              </a:p>
            </p:txBody>
          </p:sp>
        </p:grpSp>
      </p:grpSp>
      <p:sp>
        <p:nvSpPr>
          <p:cNvPr id="5" name="テキスト ボックス 4">
            <a:extLst>
              <a:ext uri="{FF2B5EF4-FFF2-40B4-BE49-F238E27FC236}">
                <a16:creationId xmlns:a16="http://schemas.microsoft.com/office/drawing/2014/main" id="{68F825FE-C5DA-4662-8571-C77B23364FE4}"/>
              </a:ext>
            </a:extLst>
          </p:cNvPr>
          <p:cNvSpPr txBox="1"/>
          <p:nvPr/>
        </p:nvSpPr>
        <p:spPr>
          <a:xfrm>
            <a:off x="-1260648" y="3993468"/>
            <a:ext cx="184731" cy="369332"/>
          </a:xfrm>
          <a:prstGeom prst="rect">
            <a:avLst/>
          </a:prstGeom>
          <a:noFill/>
        </p:spPr>
        <p:txBody>
          <a:bodyPr wrap="none" rtlCol="0">
            <a:spAutoFit/>
          </a:bodyPr>
          <a:lstStyle/>
          <a:p>
            <a:endParaRPr kumimoji="1" lang="ja-JP" altLang="en-US" dirty="0"/>
          </a:p>
        </p:txBody>
      </p:sp>
      <p:sp>
        <p:nvSpPr>
          <p:cNvPr id="25" name="テキスト ボックス 24">
            <a:extLst>
              <a:ext uri="{FF2B5EF4-FFF2-40B4-BE49-F238E27FC236}">
                <a16:creationId xmlns:a16="http://schemas.microsoft.com/office/drawing/2014/main" id="{DC20EA3E-A483-4D14-8C01-7EA95C8540CD}"/>
              </a:ext>
            </a:extLst>
          </p:cNvPr>
          <p:cNvSpPr txBox="1"/>
          <p:nvPr/>
        </p:nvSpPr>
        <p:spPr>
          <a:xfrm>
            <a:off x="100833" y="3322846"/>
            <a:ext cx="567784" cy="138499"/>
          </a:xfrm>
          <a:prstGeom prst="rect">
            <a:avLst/>
          </a:prstGeom>
          <a:noFill/>
        </p:spPr>
        <p:txBody>
          <a:bodyPr wrap="none" rtlCol="0">
            <a:spAutoFit/>
          </a:bodyPr>
          <a:lstStyle/>
          <a:p>
            <a:r>
              <a:rPr lang="en-US" altLang="ja-JP" sz="300" dirty="0">
                <a:solidFill>
                  <a:schemeClr val="bg1">
                    <a:lumMod val="95000"/>
                  </a:schemeClr>
                </a:solidFill>
              </a:rPr>
              <a:t>www.shutterstock.com</a:t>
            </a:r>
            <a:endParaRPr kumimoji="1" lang="ja-JP" altLang="en-US" sz="300" dirty="0">
              <a:solidFill>
                <a:schemeClr val="bg1">
                  <a:lumMod val="95000"/>
                </a:schemeClr>
              </a:solidFill>
            </a:endParaRPr>
          </a:p>
        </p:txBody>
      </p:sp>
      <p:grpSp>
        <p:nvGrpSpPr>
          <p:cNvPr id="29" name="グループ化 28">
            <a:extLst>
              <a:ext uri="{FF2B5EF4-FFF2-40B4-BE49-F238E27FC236}">
                <a16:creationId xmlns:a16="http://schemas.microsoft.com/office/drawing/2014/main" id="{DCD36CDF-73F3-4EEC-9038-A1CF47F09B71}"/>
              </a:ext>
            </a:extLst>
          </p:cNvPr>
          <p:cNvGrpSpPr/>
          <p:nvPr/>
        </p:nvGrpSpPr>
        <p:grpSpPr>
          <a:xfrm>
            <a:off x="2667713" y="1013165"/>
            <a:ext cx="4067429" cy="540000"/>
            <a:chOff x="2555776" y="876161"/>
            <a:chExt cx="4067429" cy="540000"/>
          </a:xfrm>
        </p:grpSpPr>
        <p:sp>
          <p:nvSpPr>
            <p:cNvPr id="18" name="テキスト ボックス 17">
              <a:extLst>
                <a:ext uri="{FF2B5EF4-FFF2-40B4-BE49-F238E27FC236}">
                  <a16:creationId xmlns:a16="http://schemas.microsoft.com/office/drawing/2014/main" id="{B8A1E162-7E60-4D1D-BB08-E8FC42ED5B3E}"/>
                </a:ext>
              </a:extLst>
            </p:cNvPr>
            <p:cNvSpPr txBox="1"/>
            <p:nvPr/>
          </p:nvSpPr>
          <p:spPr>
            <a:xfrm>
              <a:off x="3206885" y="884551"/>
              <a:ext cx="3416320" cy="523220"/>
            </a:xfrm>
            <a:prstGeom prst="rect">
              <a:avLst/>
            </a:prstGeom>
            <a:noFill/>
          </p:spPr>
          <p:txBody>
            <a:bodyPr wrap="none" rtlCol="0">
              <a:spAutoFit/>
            </a:bodyPr>
            <a:lstStyle/>
            <a:p>
              <a:r>
                <a:rPr kumimoji="1" lang="ja-JP" altLang="en-US" sz="2800" dirty="0"/>
                <a:t>この物質の特性は？</a:t>
              </a:r>
            </a:p>
          </p:txBody>
        </p:sp>
        <p:pic>
          <p:nvPicPr>
            <p:cNvPr id="24" name="Picture 2" descr="ç¬é¡ã®ãã³ã¡ãããã¼ã¯ï¼çµµæå­ï¼">
              <a:extLst>
                <a:ext uri="{FF2B5EF4-FFF2-40B4-BE49-F238E27FC236}">
                  <a16:creationId xmlns:a16="http://schemas.microsoft.com/office/drawing/2014/main" id="{BC194857-3062-4B6A-9BAF-CECAFD695A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876161"/>
              <a:ext cx="539999"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8B4FF79A-9249-480B-9A23-5BB6C979E97F}"/>
              </a:ext>
            </a:extLst>
          </p:cNvPr>
          <p:cNvGrpSpPr/>
          <p:nvPr/>
        </p:nvGrpSpPr>
        <p:grpSpPr>
          <a:xfrm>
            <a:off x="2667713" y="1952896"/>
            <a:ext cx="5144647" cy="540000"/>
            <a:chOff x="2555776" y="1815892"/>
            <a:chExt cx="5144647" cy="540000"/>
          </a:xfrm>
        </p:grpSpPr>
        <p:sp>
          <p:nvSpPr>
            <p:cNvPr id="22" name="テキスト ボックス 21">
              <a:extLst>
                <a:ext uri="{FF2B5EF4-FFF2-40B4-BE49-F238E27FC236}">
                  <a16:creationId xmlns:a16="http://schemas.microsoft.com/office/drawing/2014/main" id="{D93DC661-52CD-42BB-B1CE-1BE0E0654DB9}"/>
                </a:ext>
              </a:extLst>
            </p:cNvPr>
            <p:cNvSpPr txBox="1"/>
            <p:nvPr/>
          </p:nvSpPr>
          <p:spPr>
            <a:xfrm>
              <a:off x="3206885" y="1824282"/>
              <a:ext cx="4493538" cy="523220"/>
            </a:xfrm>
            <a:prstGeom prst="rect">
              <a:avLst/>
            </a:prstGeom>
            <a:noFill/>
          </p:spPr>
          <p:txBody>
            <a:bodyPr wrap="none" rtlCol="0">
              <a:spAutoFit/>
            </a:bodyPr>
            <a:lstStyle/>
            <a:p>
              <a:r>
                <a:rPr kumimoji="1" lang="ja-JP" altLang="en-US" sz="2800" dirty="0"/>
                <a:t>こんな特性</a:t>
              </a:r>
              <a:r>
                <a:rPr lang="ja-JP" altLang="en-US" sz="2800" dirty="0"/>
                <a:t>の物質</a:t>
              </a:r>
              <a:r>
                <a:rPr kumimoji="1" lang="ja-JP" altLang="en-US" sz="2800" dirty="0"/>
                <a:t>が欲しい</a:t>
              </a:r>
            </a:p>
          </p:txBody>
        </p:sp>
        <p:pic>
          <p:nvPicPr>
            <p:cNvPr id="1028" name="Picture 4" descr="ç®ããã¼ãã«ãªã£ããã³ã¡ãããã¼ã¯ï¼å¥½ãã»ææã®çµµæå­ï¼">
              <a:extLst>
                <a:ext uri="{FF2B5EF4-FFF2-40B4-BE49-F238E27FC236}">
                  <a16:creationId xmlns:a16="http://schemas.microsoft.com/office/drawing/2014/main" id="{4BE3E3E3-51A9-46E3-8738-05E6E6213C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76" y="1815892"/>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テキスト ボックス 32">
            <a:extLst>
              <a:ext uri="{FF2B5EF4-FFF2-40B4-BE49-F238E27FC236}">
                <a16:creationId xmlns:a16="http://schemas.microsoft.com/office/drawing/2014/main" id="{8A1F5D14-CFE9-46CC-AC6A-1BBAD65C6440}"/>
              </a:ext>
            </a:extLst>
          </p:cNvPr>
          <p:cNvSpPr txBox="1"/>
          <p:nvPr/>
        </p:nvSpPr>
        <p:spPr>
          <a:xfrm>
            <a:off x="4718918" y="4797152"/>
            <a:ext cx="4032448" cy="1569660"/>
          </a:xfrm>
          <a:prstGeom prst="rect">
            <a:avLst/>
          </a:prstGeom>
          <a:noFill/>
        </p:spPr>
        <p:txBody>
          <a:bodyPr wrap="square" rtlCol="0">
            <a:spAutoFit/>
          </a:bodyPr>
          <a:lstStyle/>
          <a:p>
            <a:r>
              <a:rPr lang="ja-JP" altLang="en-US" sz="3200" dirty="0">
                <a:solidFill>
                  <a:srgbClr val="00B050"/>
                </a:solidFill>
              </a:rPr>
              <a:t>全探索</a:t>
            </a:r>
            <a:endParaRPr lang="en-US" altLang="ja-JP" sz="3200" dirty="0">
              <a:solidFill>
                <a:srgbClr val="00B050"/>
              </a:solidFill>
            </a:endParaRPr>
          </a:p>
          <a:p>
            <a:r>
              <a:rPr lang="ja-JP" altLang="en-US" sz="3200" dirty="0">
                <a:solidFill>
                  <a:srgbClr val="00B050"/>
                </a:solidFill>
              </a:rPr>
              <a:t>モンテカルロ木探索</a:t>
            </a:r>
            <a:endParaRPr lang="en-US" altLang="ja-JP" sz="3200" dirty="0">
              <a:solidFill>
                <a:srgbClr val="00B050"/>
              </a:solidFill>
            </a:endParaRPr>
          </a:p>
          <a:p>
            <a:r>
              <a:rPr lang="ja-JP" altLang="en-US" sz="3200" dirty="0">
                <a:solidFill>
                  <a:srgbClr val="00B050"/>
                </a:solidFill>
              </a:rPr>
              <a:t>遺伝的アルゴリズム</a:t>
            </a:r>
            <a:endParaRPr lang="en-US" altLang="ja-JP" sz="3200" dirty="0">
              <a:solidFill>
                <a:srgbClr val="00B050"/>
              </a:solidFill>
            </a:endParaRPr>
          </a:p>
        </p:txBody>
      </p:sp>
    </p:spTree>
    <p:extLst>
      <p:ext uri="{BB962C8B-B14F-4D97-AF65-F5344CB8AC3E}">
        <p14:creationId xmlns:p14="http://schemas.microsoft.com/office/powerpoint/2010/main" val="2021617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942D6-5640-4593-A54C-FB62E6D8FE92}"/>
              </a:ext>
            </a:extLst>
          </p:cNvPr>
          <p:cNvSpPr>
            <a:spLocks noGrp="1"/>
          </p:cNvSpPr>
          <p:nvPr>
            <p:ph type="title"/>
          </p:nvPr>
        </p:nvSpPr>
        <p:spPr/>
        <p:txBody>
          <a:bodyPr/>
          <a:lstStyle/>
          <a:p>
            <a:r>
              <a:rPr kumimoji="1" lang="en-US" altLang="ja-JP" dirty="0"/>
              <a:t>2018</a:t>
            </a:r>
            <a:r>
              <a:rPr kumimoji="1" lang="ja-JP" altLang="en-US" dirty="0"/>
              <a:t>年度：硝子溶融炉の設計</a:t>
            </a:r>
          </a:p>
        </p:txBody>
      </p:sp>
      <p:sp>
        <p:nvSpPr>
          <p:cNvPr id="31" name="テキスト ボックス 30">
            <a:extLst>
              <a:ext uri="{FF2B5EF4-FFF2-40B4-BE49-F238E27FC236}">
                <a16:creationId xmlns:a16="http://schemas.microsoft.com/office/drawing/2014/main" id="{18684058-DD12-42E4-BE0B-208DCC8FAC92}"/>
              </a:ext>
            </a:extLst>
          </p:cNvPr>
          <p:cNvSpPr txBox="1"/>
          <p:nvPr/>
        </p:nvSpPr>
        <p:spPr>
          <a:xfrm>
            <a:off x="116505" y="1043735"/>
            <a:ext cx="5006499" cy="2410916"/>
          </a:xfrm>
          <a:prstGeom prst="rect">
            <a:avLst/>
          </a:prstGeom>
          <a:noFill/>
          <a:ln>
            <a:solidFill>
              <a:schemeClr val="tx1"/>
            </a:solidFill>
            <a:prstDash val="sysDot"/>
          </a:ln>
        </p:spPr>
        <p:txBody>
          <a:bodyPr wrap="none" rtlCol="0">
            <a:spAutoFit/>
          </a:bodyPr>
          <a:lstStyle/>
          <a:p>
            <a:pPr algn="l"/>
            <a:r>
              <a:rPr lang="ja-JP" altLang="en-US" sz="2000" u="sng" dirty="0">
                <a:ea typeface="ＭＳ Ｐ明朝" panose="02020600040205080304" pitchFamily="18" charset="-128"/>
                <a:cs typeface="Arial" panose="020B0604020202020204" pitchFamily="34" charset="0"/>
              </a:rPr>
              <a:t>温度分布を最小化する溶融炉の設計</a:t>
            </a:r>
            <a:endParaRPr lang="en-US" altLang="ja-JP" sz="2000" u="sng" dirty="0">
              <a:ea typeface="ＭＳ Ｐ明朝" panose="02020600040205080304" pitchFamily="18" charset="-128"/>
              <a:cs typeface="Arial" panose="020B0604020202020204" pitchFamily="34" charset="0"/>
            </a:endParaRPr>
          </a:p>
          <a:p>
            <a:pPr algn="l"/>
            <a:endParaRPr lang="en-US" altLang="ja-JP" sz="2000" dirty="0">
              <a:ea typeface="ＭＳ Ｐ明朝" panose="02020600040205080304" pitchFamily="18" charset="-128"/>
              <a:cs typeface="Arial" panose="020B0604020202020204" pitchFamily="34" charset="0"/>
            </a:endParaRPr>
          </a:p>
          <a:p>
            <a:pPr algn="l"/>
            <a:r>
              <a:rPr lang="ja-JP" altLang="en-US" sz="2000" dirty="0">
                <a:ea typeface="ＭＳ Ｐ明朝" panose="02020600040205080304" pitchFamily="18" charset="-128"/>
                <a:cs typeface="Arial" panose="020B0604020202020204" pitchFamily="34" charset="0"/>
              </a:rPr>
              <a:t>・炉の形状は</a:t>
            </a:r>
            <a:r>
              <a:rPr lang="en-US" altLang="ja-JP" sz="2000" dirty="0">
                <a:ea typeface="ＭＳ Ｐ明朝" panose="02020600040205080304" pitchFamily="18" charset="-128"/>
                <a:cs typeface="Arial" panose="020B0604020202020204" pitchFamily="34" charset="0"/>
              </a:rPr>
              <a:t>6</a:t>
            </a:r>
            <a:r>
              <a:rPr lang="ja-JP" altLang="en-US" sz="2000" dirty="0">
                <a:ea typeface="ＭＳ Ｐ明朝" panose="02020600040205080304" pitchFamily="18" charset="-128"/>
                <a:cs typeface="Arial" panose="020B0604020202020204" pitchFamily="34" charset="0"/>
              </a:rPr>
              <a:t>変数、各</a:t>
            </a:r>
            <a:r>
              <a:rPr lang="en-US" altLang="ja-JP" sz="2000" dirty="0">
                <a:ea typeface="ＭＳ Ｐ明朝" panose="02020600040205080304" pitchFamily="18" charset="-128"/>
                <a:cs typeface="Arial" panose="020B0604020202020204" pitchFamily="34" charset="0"/>
              </a:rPr>
              <a:t>10</a:t>
            </a:r>
            <a:r>
              <a:rPr lang="ja-JP" altLang="en-US" sz="2000" dirty="0">
                <a:ea typeface="ＭＳ Ｐ明朝" panose="02020600040205080304" pitchFamily="18" charset="-128"/>
                <a:cs typeface="Arial" panose="020B0604020202020204" pitchFamily="34" charset="0"/>
              </a:rPr>
              <a:t>水準　→　</a:t>
            </a:r>
            <a:r>
              <a:rPr lang="en-US" altLang="ja-JP" sz="2000" dirty="0">
                <a:ea typeface="ＭＳ Ｐ明朝" panose="02020600040205080304" pitchFamily="18" charset="-128"/>
                <a:cs typeface="Arial" panose="020B0604020202020204" pitchFamily="34" charset="0"/>
              </a:rPr>
              <a:t>10</a:t>
            </a:r>
            <a:r>
              <a:rPr lang="en-US" altLang="ja-JP" sz="2000" baseline="30000" dirty="0">
                <a:ea typeface="ＭＳ Ｐ明朝" panose="02020600040205080304" pitchFamily="18" charset="-128"/>
                <a:cs typeface="Arial" panose="020B0604020202020204" pitchFamily="34" charset="0"/>
              </a:rPr>
              <a:t>6</a:t>
            </a:r>
            <a:r>
              <a:rPr lang="ja-JP" altLang="en-US" sz="2000" baseline="30000" dirty="0">
                <a:ea typeface="ＭＳ Ｐ明朝" panose="02020600040205080304" pitchFamily="18" charset="-128"/>
                <a:cs typeface="Arial" panose="020B0604020202020204" pitchFamily="34" charset="0"/>
              </a:rPr>
              <a:t>　</a:t>
            </a:r>
            <a:r>
              <a:rPr lang="ja-JP" altLang="en-US" dirty="0"/>
              <a:t>通り</a:t>
            </a:r>
            <a:endParaRPr lang="en-US" altLang="ja-JP" sz="2000" dirty="0">
              <a:ea typeface="ＭＳ Ｐ明朝" panose="02020600040205080304" pitchFamily="18" charset="-128"/>
              <a:cs typeface="Arial" panose="020B0604020202020204" pitchFamily="34" charset="0"/>
            </a:endParaRPr>
          </a:p>
          <a:p>
            <a:pPr algn="l"/>
            <a:endParaRPr lang="en-US" altLang="ja-JP" sz="2000" baseline="30000" dirty="0">
              <a:ea typeface="ＭＳ Ｐ明朝" panose="02020600040205080304" pitchFamily="18" charset="-128"/>
              <a:cs typeface="Arial" panose="020B0604020202020204" pitchFamily="34" charset="0"/>
            </a:endParaRPr>
          </a:p>
          <a:p>
            <a:r>
              <a:rPr lang="ja-JP" altLang="en-US" sz="2000" dirty="0">
                <a:ea typeface="ＭＳ Ｐ明朝" panose="02020600040205080304" pitchFamily="18" charset="-128"/>
                <a:cs typeface="Arial" panose="020B0604020202020204" pitchFamily="34" charset="0"/>
              </a:rPr>
              <a:t>・シミュレーションで計算可能だが、</a:t>
            </a:r>
            <a:endParaRPr lang="en-US" altLang="ja-JP" sz="2000" dirty="0">
              <a:ea typeface="ＭＳ Ｐ明朝" panose="02020600040205080304" pitchFamily="18" charset="-128"/>
              <a:cs typeface="Arial" panose="020B0604020202020204" pitchFamily="34" charset="0"/>
            </a:endParaRPr>
          </a:p>
          <a:p>
            <a:r>
              <a:rPr lang="ja-JP" altLang="en-US" sz="2000" dirty="0">
                <a:ea typeface="ＭＳ Ｐ明朝" panose="02020600040205080304" pitchFamily="18" charset="-128"/>
                <a:cs typeface="Arial" panose="020B0604020202020204" pitchFamily="34" charset="0"/>
              </a:rPr>
              <a:t>　</a:t>
            </a:r>
            <a:r>
              <a:rPr lang="en-US" altLang="ja-JP" sz="2000" dirty="0">
                <a:ea typeface="ＭＳ Ｐ明朝" panose="02020600040205080304" pitchFamily="18" charset="-128"/>
                <a:cs typeface="Arial" panose="020B0604020202020204" pitchFamily="34" charset="0"/>
              </a:rPr>
              <a:t>100</a:t>
            </a:r>
            <a:r>
              <a:rPr lang="ja-JP" altLang="en-US" sz="2000" dirty="0">
                <a:ea typeface="ＭＳ Ｐ明朝" panose="02020600040205080304" pitchFamily="18" charset="-128"/>
                <a:cs typeface="Arial" panose="020B0604020202020204" pitchFamily="34" charset="0"/>
              </a:rPr>
              <a:t>計算</a:t>
            </a:r>
            <a:r>
              <a:rPr lang="en-US" altLang="ja-JP" sz="2000" dirty="0">
                <a:ea typeface="ＭＳ Ｐ明朝" panose="02020600040205080304" pitchFamily="18" charset="-128"/>
                <a:cs typeface="Arial" panose="020B0604020202020204" pitchFamily="34" charset="0"/>
              </a:rPr>
              <a:t>/</a:t>
            </a:r>
            <a:r>
              <a:rPr lang="ja-JP" altLang="en-US" sz="2000" dirty="0">
                <a:ea typeface="ＭＳ Ｐ明朝" panose="02020600040205080304" pitchFamily="18" charset="-128"/>
                <a:cs typeface="Arial" panose="020B0604020202020204" pitchFamily="34" charset="0"/>
              </a:rPr>
              <a:t>日であり、</a:t>
            </a:r>
            <a:r>
              <a:rPr lang="en-US" altLang="ja-JP" sz="2000" dirty="0">
                <a:ea typeface="ＭＳ Ｐ明朝" panose="02020600040205080304" pitchFamily="18" charset="-128"/>
                <a:cs typeface="Arial" panose="020B0604020202020204" pitchFamily="34" charset="0"/>
              </a:rPr>
              <a:t>  10</a:t>
            </a:r>
            <a:r>
              <a:rPr lang="en-US" altLang="ja-JP" sz="2000" baseline="30000" dirty="0">
                <a:ea typeface="ＭＳ Ｐ明朝" panose="02020600040205080304" pitchFamily="18" charset="-128"/>
                <a:cs typeface="Arial" panose="020B0604020202020204" pitchFamily="34" charset="0"/>
              </a:rPr>
              <a:t>6</a:t>
            </a:r>
            <a:r>
              <a:rPr lang="en-US" altLang="ja-JP" sz="2000" dirty="0">
                <a:ea typeface="ＭＳ Ｐ明朝" panose="02020600040205080304" pitchFamily="18" charset="-128"/>
                <a:cs typeface="Arial" panose="020B0604020202020204" pitchFamily="34" charset="0"/>
              </a:rPr>
              <a:t> /100 </a:t>
            </a:r>
            <a:r>
              <a:rPr lang="ja-JP" altLang="en-US" sz="2000" dirty="0">
                <a:ea typeface="ＭＳ Ｐ明朝" panose="02020600040205080304" pitchFamily="18" charset="-128"/>
                <a:cs typeface="Arial" panose="020B0604020202020204" pitchFamily="34" charset="0"/>
              </a:rPr>
              <a:t>≒ </a:t>
            </a:r>
            <a:r>
              <a:rPr lang="en-US" altLang="ja-JP" sz="2000" dirty="0">
                <a:solidFill>
                  <a:srgbClr val="FF0000"/>
                </a:solidFill>
                <a:ea typeface="ＭＳ Ｐ明朝" panose="02020600040205080304" pitchFamily="18" charset="-128"/>
                <a:cs typeface="Arial" panose="020B0604020202020204" pitchFamily="34" charset="0"/>
              </a:rPr>
              <a:t>30</a:t>
            </a:r>
            <a:r>
              <a:rPr lang="ja-JP" altLang="en-US" sz="2000" dirty="0">
                <a:solidFill>
                  <a:srgbClr val="FF0000"/>
                </a:solidFill>
                <a:ea typeface="ＭＳ Ｐ明朝" panose="02020600040205080304" pitchFamily="18" charset="-128"/>
                <a:cs typeface="Arial" panose="020B0604020202020204" pitchFamily="34" charset="0"/>
              </a:rPr>
              <a:t>年</a:t>
            </a:r>
            <a:endParaRPr lang="en-US" altLang="ja-JP" sz="2000" dirty="0">
              <a:solidFill>
                <a:srgbClr val="FF0000"/>
              </a:solidFill>
              <a:ea typeface="ＭＳ Ｐ明朝" panose="02020600040205080304" pitchFamily="18" charset="-128"/>
              <a:cs typeface="Arial" panose="020B0604020202020204" pitchFamily="34" charset="0"/>
            </a:endParaRPr>
          </a:p>
          <a:p>
            <a:pPr algn="l"/>
            <a:endParaRPr lang="en-US" altLang="ja-JP" sz="2000" baseline="30000" dirty="0">
              <a:ea typeface="ＭＳ Ｐ明朝" panose="02020600040205080304" pitchFamily="18" charset="-128"/>
              <a:cs typeface="Arial" panose="020B0604020202020204" pitchFamily="34" charset="0"/>
            </a:endParaRPr>
          </a:p>
          <a:p>
            <a:pPr algn="ctr"/>
            <a:r>
              <a:rPr lang="ja-JP" altLang="en-US" sz="2400" dirty="0">
                <a:ea typeface="ＭＳ Ｐ明朝" panose="02020600040205080304" pitchFamily="18" charset="-128"/>
                <a:cs typeface="Arial" panose="020B0604020202020204" pitchFamily="34" charset="0"/>
              </a:rPr>
              <a:t>　</a:t>
            </a:r>
            <a:r>
              <a:rPr lang="ja-JP" altLang="en-US" sz="2400" b="1" dirty="0">
                <a:solidFill>
                  <a:srgbClr val="FF0000"/>
                </a:solidFill>
                <a:ea typeface="ＭＳ Ｐ明朝" panose="02020600040205080304" pitchFamily="18" charset="-128"/>
                <a:cs typeface="Arial" panose="020B0604020202020204" pitchFamily="34" charset="0"/>
              </a:rPr>
              <a:t>全候補の探索は不可能</a:t>
            </a:r>
            <a:endParaRPr lang="en-US" altLang="ja-JP" sz="2400" b="1" dirty="0">
              <a:solidFill>
                <a:srgbClr val="FF0000"/>
              </a:solidFill>
              <a:ea typeface="ＭＳ Ｐ明朝" panose="02020600040205080304" pitchFamily="18" charset="-128"/>
              <a:cs typeface="Arial" panose="020B0604020202020204" pitchFamily="34" charset="0"/>
            </a:endParaRPr>
          </a:p>
        </p:txBody>
      </p:sp>
      <p:grpSp>
        <p:nvGrpSpPr>
          <p:cNvPr id="7" name="グループ化 6">
            <a:extLst>
              <a:ext uri="{FF2B5EF4-FFF2-40B4-BE49-F238E27FC236}">
                <a16:creationId xmlns:a16="http://schemas.microsoft.com/office/drawing/2014/main" id="{F1EFE81D-2C43-456E-AE8A-782819310D90}"/>
              </a:ext>
            </a:extLst>
          </p:cNvPr>
          <p:cNvGrpSpPr/>
          <p:nvPr/>
        </p:nvGrpSpPr>
        <p:grpSpPr>
          <a:xfrm>
            <a:off x="6103981" y="1222446"/>
            <a:ext cx="3004523" cy="2153655"/>
            <a:chOff x="6095026" y="800149"/>
            <a:chExt cx="3004523" cy="2153655"/>
          </a:xfrm>
        </p:grpSpPr>
        <p:sp>
          <p:nvSpPr>
            <p:cNvPr id="17" name="楕円 16">
              <a:extLst>
                <a:ext uri="{FF2B5EF4-FFF2-40B4-BE49-F238E27FC236}">
                  <a16:creationId xmlns:a16="http://schemas.microsoft.com/office/drawing/2014/main" id="{EB5C0050-8EA3-406B-8FE4-85C117E976C3}"/>
                </a:ext>
              </a:extLst>
            </p:cNvPr>
            <p:cNvSpPr/>
            <p:nvPr/>
          </p:nvSpPr>
          <p:spPr>
            <a:xfrm rot="10800000">
              <a:off x="7730243" y="1557220"/>
              <a:ext cx="294481" cy="443299"/>
            </a:xfrm>
            <a:prstGeom prst="ellipse">
              <a:avLst/>
            </a:prstGeom>
            <a:gradFill>
              <a:gsLst>
                <a:gs pos="0">
                  <a:srgbClr val="00B050"/>
                </a:gs>
                <a:gs pos="100000">
                  <a:srgbClr val="002060"/>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 name="楕円 5">
              <a:extLst>
                <a:ext uri="{FF2B5EF4-FFF2-40B4-BE49-F238E27FC236}">
                  <a16:creationId xmlns:a16="http://schemas.microsoft.com/office/drawing/2014/main" id="{C10CF318-85BD-4123-A346-BA495AB9A912}"/>
                </a:ext>
              </a:extLst>
            </p:cNvPr>
            <p:cNvSpPr/>
            <p:nvPr/>
          </p:nvSpPr>
          <p:spPr>
            <a:xfrm>
              <a:off x="7508594" y="1923284"/>
              <a:ext cx="443299" cy="443299"/>
            </a:xfrm>
            <a:prstGeom prst="ellipse">
              <a:avLst/>
            </a:prstGeom>
            <a:gradFill>
              <a:gsLst>
                <a:gs pos="0">
                  <a:schemeClr val="accent6">
                    <a:lumMod val="75000"/>
                  </a:schemeClr>
                </a:gs>
                <a:gs pos="100000">
                  <a:srgbClr val="FF0000"/>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nvGrpSpPr>
            <p:cNvPr id="3" name="グループ化 2">
              <a:extLst>
                <a:ext uri="{FF2B5EF4-FFF2-40B4-BE49-F238E27FC236}">
                  <a16:creationId xmlns:a16="http://schemas.microsoft.com/office/drawing/2014/main" id="{21A76C2B-5976-45DB-83B3-DCB685E2DE2C}"/>
                </a:ext>
              </a:extLst>
            </p:cNvPr>
            <p:cNvGrpSpPr/>
            <p:nvPr/>
          </p:nvGrpSpPr>
          <p:grpSpPr>
            <a:xfrm>
              <a:off x="6095026" y="800149"/>
              <a:ext cx="3004523" cy="2153655"/>
              <a:chOff x="47470" y="768361"/>
              <a:chExt cx="5222764" cy="3779654"/>
            </a:xfrm>
          </p:grpSpPr>
          <p:pic>
            <p:nvPicPr>
              <p:cNvPr id="4" name="図 3">
                <a:extLst>
                  <a:ext uri="{FF2B5EF4-FFF2-40B4-BE49-F238E27FC236}">
                    <a16:creationId xmlns:a16="http://schemas.microsoft.com/office/drawing/2014/main" id="{E7F6C903-5027-41DD-962E-D92DCD70C1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32" t="10926"/>
              <a:stretch/>
            </p:blipFill>
            <p:spPr>
              <a:xfrm>
                <a:off x="4048759" y="1492325"/>
                <a:ext cx="642258" cy="2708107"/>
              </a:xfrm>
              <a:prstGeom prst="rect">
                <a:avLst/>
              </a:prstGeom>
            </p:spPr>
          </p:pic>
          <p:sp>
            <p:nvSpPr>
              <p:cNvPr id="5" name="正方形/長方形 4">
                <a:extLst>
                  <a:ext uri="{FF2B5EF4-FFF2-40B4-BE49-F238E27FC236}">
                    <a16:creationId xmlns:a16="http://schemas.microsoft.com/office/drawing/2014/main" id="{32EB78EA-BE2D-40C4-AAB2-8F1ED017B51F}"/>
                  </a:ext>
                </a:extLst>
              </p:cNvPr>
              <p:cNvSpPr/>
              <p:nvPr/>
            </p:nvSpPr>
            <p:spPr>
              <a:xfrm>
                <a:off x="3812876" y="768361"/>
                <a:ext cx="1457358" cy="459124"/>
              </a:xfrm>
              <a:prstGeom prst="rect">
                <a:avLst/>
              </a:prstGeom>
            </p:spPr>
            <p:txBody>
              <a:bodyPr wrap="square">
                <a:spAutoFit/>
              </a:bodyPr>
              <a:lstStyle/>
              <a:p>
                <a:pPr>
                  <a:spcBef>
                    <a:spcPct val="50000"/>
                  </a:spcBef>
                  <a:defRPr/>
                </a:pPr>
                <a:r>
                  <a:rPr lang="en-US" altLang="ja-JP" sz="1100" b="1" dirty="0">
                    <a:latin typeface="+mn-ea"/>
                  </a:rPr>
                  <a:t>X10</a:t>
                </a:r>
                <a:r>
                  <a:rPr lang="en-US" altLang="ja-JP" sz="1100" b="1" baseline="30000" dirty="0">
                    <a:latin typeface="+mn-ea"/>
                  </a:rPr>
                  <a:t>3</a:t>
                </a:r>
                <a:r>
                  <a:rPr lang="en-US" altLang="ja-JP" sz="1100" b="1" dirty="0">
                    <a:latin typeface="+mn-ea"/>
                  </a:rPr>
                  <a:t>/</a:t>
                </a:r>
                <a:r>
                  <a:rPr lang="ja-JP" altLang="en-US" sz="1100" b="1" dirty="0">
                    <a:latin typeface="+mn-ea"/>
                  </a:rPr>
                  <a:t>℃</a:t>
                </a:r>
                <a:endParaRPr lang="en-US" altLang="ja-JP" sz="1100" b="1" dirty="0">
                  <a:latin typeface="+mn-ea"/>
                </a:endParaRPr>
              </a:p>
            </p:txBody>
          </p:sp>
          <p:sp>
            <p:nvSpPr>
              <p:cNvPr id="21" name="フローチャート: 磁気ディスク 20">
                <a:extLst>
                  <a:ext uri="{FF2B5EF4-FFF2-40B4-BE49-F238E27FC236}">
                    <a16:creationId xmlns:a16="http://schemas.microsoft.com/office/drawing/2014/main" id="{BDCE8B54-D24F-4FCC-870B-0CCD493955D3}"/>
                  </a:ext>
                </a:extLst>
              </p:cNvPr>
              <p:cNvSpPr/>
              <p:nvPr/>
            </p:nvSpPr>
            <p:spPr>
              <a:xfrm>
                <a:off x="746575" y="1653285"/>
                <a:ext cx="2430270" cy="2112789"/>
              </a:xfrm>
              <a:prstGeom prst="flowChartMagneticDisk">
                <a:avLst/>
              </a:prstGeom>
              <a:gradFill>
                <a:gsLst>
                  <a:gs pos="0">
                    <a:srgbClr val="FF0000"/>
                  </a:gs>
                  <a:gs pos="91000">
                    <a:srgbClr val="FF0000"/>
                  </a:gs>
                  <a:gs pos="41000">
                    <a:srgbClr val="009088"/>
                  </a:gs>
                  <a:gs pos="30000">
                    <a:srgbClr val="0070C0"/>
                  </a:gs>
                  <a:gs pos="22000">
                    <a:srgbClr val="00B050"/>
                  </a:gs>
                  <a:gs pos="100000">
                    <a:srgbClr val="0070C0"/>
                  </a:gs>
                </a:gsLst>
                <a:lin ang="5400000" scaled="1"/>
              </a:gra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31D88716-739B-4297-812E-0B22C9A40FD8}"/>
                  </a:ext>
                </a:extLst>
              </p:cNvPr>
              <p:cNvCxnSpPr/>
              <p:nvPr/>
            </p:nvCxnSpPr>
            <p:spPr>
              <a:xfrm>
                <a:off x="521550" y="1989599"/>
                <a:ext cx="0" cy="144016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8AE7080-D78D-415F-AE06-B69C350B3C06}"/>
                  </a:ext>
                </a:extLst>
              </p:cNvPr>
              <p:cNvSpPr txBox="1"/>
              <p:nvPr/>
            </p:nvSpPr>
            <p:spPr>
              <a:xfrm>
                <a:off x="47470" y="2510078"/>
                <a:ext cx="432465" cy="432117"/>
              </a:xfrm>
              <a:prstGeom prst="rect">
                <a:avLst/>
              </a:prstGeom>
              <a:noFill/>
            </p:spPr>
            <p:txBody>
              <a:bodyPr wrap="none" rtlCol="0">
                <a:spAutoFit/>
              </a:bodyPr>
              <a:lstStyle/>
              <a:p>
                <a:pPr algn="l"/>
                <a:r>
                  <a:rPr lang="en-US" altLang="ja-JP" sz="1000" dirty="0"/>
                  <a:t>x</a:t>
                </a:r>
                <a:endParaRPr lang="ja-JP" altLang="en-US" sz="1000" dirty="0"/>
              </a:p>
            </p:txBody>
          </p:sp>
          <p:sp>
            <p:nvSpPr>
              <p:cNvPr id="25" name="テキスト ボックス 24">
                <a:extLst>
                  <a:ext uri="{FF2B5EF4-FFF2-40B4-BE49-F238E27FC236}">
                    <a16:creationId xmlns:a16="http://schemas.microsoft.com/office/drawing/2014/main" id="{B7411192-2B92-4639-B053-82C27CF1E91F}"/>
                  </a:ext>
                </a:extLst>
              </p:cNvPr>
              <p:cNvSpPr txBox="1"/>
              <p:nvPr/>
            </p:nvSpPr>
            <p:spPr>
              <a:xfrm>
                <a:off x="1712861" y="831883"/>
                <a:ext cx="432465" cy="432117"/>
              </a:xfrm>
              <a:prstGeom prst="rect">
                <a:avLst/>
              </a:prstGeom>
              <a:noFill/>
            </p:spPr>
            <p:txBody>
              <a:bodyPr wrap="none" rtlCol="0">
                <a:spAutoFit/>
              </a:bodyPr>
              <a:lstStyle/>
              <a:p>
                <a:pPr algn="l"/>
                <a:r>
                  <a:rPr lang="en-US" altLang="ja-JP" sz="1000" dirty="0"/>
                  <a:t>y</a:t>
                </a:r>
                <a:endParaRPr lang="ja-JP" altLang="en-US" sz="1000" dirty="0"/>
              </a:p>
            </p:txBody>
          </p:sp>
          <p:cxnSp>
            <p:nvCxnSpPr>
              <p:cNvPr id="26" name="直線矢印コネクタ 25">
                <a:extLst>
                  <a:ext uri="{FF2B5EF4-FFF2-40B4-BE49-F238E27FC236}">
                    <a16:creationId xmlns:a16="http://schemas.microsoft.com/office/drawing/2014/main" id="{7F358672-C55C-483F-B941-857434E34DDF}"/>
                  </a:ext>
                </a:extLst>
              </p:cNvPr>
              <p:cNvCxnSpPr>
                <a:cxnSpLocks/>
              </p:cNvCxnSpPr>
              <p:nvPr/>
            </p:nvCxnSpPr>
            <p:spPr>
              <a:xfrm flipV="1">
                <a:off x="746575" y="1373477"/>
                <a:ext cx="2365039" cy="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2669A36-2544-4B95-AF9E-713AC478EEE6}"/>
                  </a:ext>
                </a:extLst>
              </p:cNvPr>
              <p:cNvSpPr txBox="1"/>
              <p:nvPr/>
            </p:nvSpPr>
            <p:spPr>
              <a:xfrm>
                <a:off x="1263526" y="3845824"/>
                <a:ext cx="1892592" cy="702191"/>
              </a:xfrm>
              <a:prstGeom prst="rect">
                <a:avLst/>
              </a:prstGeom>
              <a:noFill/>
            </p:spPr>
            <p:txBody>
              <a:bodyPr wrap="none" rtlCol="0">
                <a:spAutoFit/>
              </a:bodyPr>
              <a:lstStyle/>
              <a:p>
                <a:pPr algn="l"/>
                <a:r>
                  <a:rPr kumimoji="1" lang="ja-JP" altLang="en-US" sz="2000" dirty="0">
                    <a:latin typeface="ＭＳ Ｐ明朝" panose="02020600040205080304" pitchFamily="18" charset="-128"/>
                    <a:ea typeface="ＭＳ Ｐ明朝" panose="02020600040205080304" pitchFamily="18" charset="-128"/>
                  </a:rPr>
                  <a:t>ダミー図</a:t>
                </a:r>
              </a:p>
            </p:txBody>
          </p:sp>
        </p:grpSp>
        <p:cxnSp>
          <p:nvCxnSpPr>
            <p:cNvPr id="18" name="直線矢印コネクタ 17">
              <a:extLst>
                <a:ext uri="{FF2B5EF4-FFF2-40B4-BE49-F238E27FC236}">
                  <a16:creationId xmlns:a16="http://schemas.microsoft.com/office/drawing/2014/main" id="{944C7D5B-6C37-437F-94A9-394F2DD3596C}"/>
                </a:ext>
              </a:extLst>
            </p:cNvPr>
            <p:cNvCxnSpPr>
              <a:cxnSpLocks/>
            </p:cNvCxnSpPr>
            <p:nvPr/>
          </p:nvCxnSpPr>
          <p:spPr>
            <a:xfrm>
              <a:off x="8100226" y="1557220"/>
              <a:ext cx="0" cy="42698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6826146-9FB1-415F-9387-64BC290BD527}"/>
                </a:ext>
              </a:extLst>
            </p:cNvPr>
            <p:cNvSpPr txBox="1"/>
            <p:nvPr/>
          </p:nvSpPr>
          <p:spPr>
            <a:xfrm>
              <a:off x="8127359" y="1605930"/>
              <a:ext cx="242374" cy="246221"/>
            </a:xfrm>
            <a:prstGeom prst="rect">
              <a:avLst/>
            </a:prstGeom>
            <a:noFill/>
          </p:spPr>
          <p:txBody>
            <a:bodyPr wrap="none" rtlCol="0">
              <a:spAutoFit/>
            </a:bodyPr>
            <a:lstStyle/>
            <a:p>
              <a:pPr algn="l"/>
              <a:r>
                <a:rPr lang="en-US" altLang="ja-JP" sz="1000" dirty="0"/>
                <a:t>a</a:t>
              </a:r>
              <a:endParaRPr lang="ja-JP" altLang="en-US" sz="1000" dirty="0"/>
            </a:p>
          </p:txBody>
        </p:sp>
        <p:cxnSp>
          <p:nvCxnSpPr>
            <p:cNvPr id="27" name="直線矢印コネクタ 26">
              <a:extLst>
                <a:ext uri="{FF2B5EF4-FFF2-40B4-BE49-F238E27FC236}">
                  <a16:creationId xmlns:a16="http://schemas.microsoft.com/office/drawing/2014/main" id="{7F0AA514-66E6-485C-AE75-839CE252A79C}"/>
                </a:ext>
              </a:extLst>
            </p:cNvPr>
            <p:cNvCxnSpPr>
              <a:cxnSpLocks/>
            </p:cNvCxnSpPr>
            <p:nvPr/>
          </p:nvCxnSpPr>
          <p:spPr>
            <a:xfrm>
              <a:off x="8024724" y="1984207"/>
              <a:ext cx="0" cy="33241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08D06324-5A15-4F55-A60C-C5FC89403131}"/>
                </a:ext>
              </a:extLst>
            </p:cNvPr>
            <p:cNvSpPr txBox="1"/>
            <p:nvPr/>
          </p:nvSpPr>
          <p:spPr>
            <a:xfrm>
              <a:off x="8078990" y="2021822"/>
              <a:ext cx="248786" cy="246221"/>
            </a:xfrm>
            <a:prstGeom prst="rect">
              <a:avLst/>
            </a:prstGeom>
            <a:noFill/>
          </p:spPr>
          <p:txBody>
            <a:bodyPr wrap="none" rtlCol="0">
              <a:spAutoFit/>
            </a:bodyPr>
            <a:lstStyle/>
            <a:p>
              <a:pPr algn="l"/>
              <a:r>
                <a:rPr lang="en-US" altLang="ja-JP" sz="1000" dirty="0"/>
                <a:t>b</a:t>
              </a:r>
              <a:endParaRPr lang="ja-JP" altLang="en-US" sz="1000" dirty="0"/>
            </a:p>
          </p:txBody>
        </p:sp>
      </p:grpSp>
      <p:sp>
        <p:nvSpPr>
          <p:cNvPr id="32" name="テキスト ボックス 31">
            <a:extLst>
              <a:ext uri="{FF2B5EF4-FFF2-40B4-BE49-F238E27FC236}">
                <a16:creationId xmlns:a16="http://schemas.microsoft.com/office/drawing/2014/main" id="{B8FAC9B6-D6CB-403E-B534-8083D4352151}"/>
              </a:ext>
            </a:extLst>
          </p:cNvPr>
          <p:cNvSpPr txBox="1"/>
          <p:nvPr/>
        </p:nvSpPr>
        <p:spPr>
          <a:xfrm>
            <a:off x="122096" y="6581899"/>
            <a:ext cx="2433680" cy="261610"/>
          </a:xfrm>
          <a:prstGeom prst="rect">
            <a:avLst/>
          </a:prstGeom>
          <a:noFill/>
        </p:spPr>
        <p:txBody>
          <a:bodyPr wrap="none" rtlCol="0">
            <a:spAutoFit/>
          </a:bodyPr>
          <a:lstStyle/>
          <a:p>
            <a:r>
              <a:rPr kumimoji="1" lang="ja-JP" altLang="en-US" sz="1100" dirty="0">
                <a:latin typeface="ＭＳ Ｐ明朝" panose="02020600040205080304" pitchFamily="18" charset="-128"/>
                <a:ea typeface="ＭＳ Ｐ明朝" panose="02020600040205080304" pitchFamily="18" charset="-128"/>
              </a:rPr>
              <a:t>文献：</a:t>
            </a:r>
            <a:r>
              <a:rPr lang="en-US" altLang="ja-JP" sz="1100" dirty="0"/>
              <a:t>NEW GLASS Vol.</a:t>
            </a:r>
            <a:r>
              <a:rPr lang="ja-JP" altLang="en-US" sz="1100" dirty="0"/>
              <a:t> </a:t>
            </a:r>
            <a:r>
              <a:rPr lang="en-US" altLang="ja-JP" sz="1100" dirty="0"/>
              <a:t>25</a:t>
            </a:r>
            <a:r>
              <a:rPr lang="ja-JP" altLang="en-US" sz="1100" dirty="0"/>
              <a:t> </a:t>
            </a:r>
            <a:r>
              <a:rPr lang="en-US" altLang="ja-JP" sz="1100" dirty="0"/>
              <a:t>No.</a:t>
            </a:r>
            <a:r>
              <a:rPr lang="ja-JP" altLang="en-US" sz="1100" dirty="0"/>
              <a:t> </a:t>
            </a:r>
            <a:r>
              <a:rPr lang="en-US" altLang="ja-JP" sz="1100" dirty="0"/>
              <a:t>22010</a:t>
            </a:r>
            <a:endParaRPr kumimoji="1" lang="ja-JP" altLang="en-US" sz="1100" dirty="0">
              <a:latin typeface="ＭＳ Ｐ明朝" panose="02020600040205080304" pitchFamily="18" charset="-128"/>
              <a:ea typeface="ＭＳ Ｐ明朝" panose="02020600040205080304" pitchFamily="18" charset="-128"/>
            </a:endParaRPr>
          </a:p>
        </p:txBody>
      </p:sp>
      <p:sp>
        <p:nvSpPr>
          <p:cNvPr id="33" name="テキスト ボックス 32">
            <a:extLst>
              <a:ext uri="{FF2B5EF4-FFF2-40B4-BE49-F238E27FC236}">
                <a16:creationId xmlns:a16="http://schemas.microsoft.com/office/drawing/2014/main" id="{DB3CA548-5F71-4870-AE92-D3C909A83AA0}"/>
              </a:ext>
            </a:extLst>
          </p:cNvPr>
          <p:cNvSpPr txBox="1"/>
          <p:nvPr/>
        </p:nvSpPr>
        <p:spPr>
          <a:xfrm>
            <a:off x="983518" y="4779440"/>
            <a:ext cx="7176965" cy="584775"/>
          </a:xfrm>
          <a:prstGeom prst="rect">
            <a:avLst/>
          </a:prstGeom>
          <a:noFill/>
        </p:spPr>
        <p:txBody>
          <a:bodyPr wrap="none" rtlCol="0">
            <a:spAutoFit/>
          </a:bodyPr>
          <a:lstStyle/>
          <a:p>
            <a:pPr algn="l"/>
            <a:r>
              <a:rPr kumimoji="1" lang="ja-JP" altLang="en-US" sz="3200" u="sng" dirty="0">
                <a:latin typeface="ＭＳ Ｐ明朝" panose="02020600040205080304" pitchFamily="18" charset="-128"/>
                <a:ea typeface="ＭＳ Ｐ明朝" panose="02020600040205080304" pitchFamily="18" charset="-128"/>
              </a:rPr>
              <a:t>機械学習を用いた</a:t>
            </a:r>
            <a:r>
              <a:rPr lang="ja-JP" altLang="en-US" sz="3200" u="sng" dirty="0">
                <a:latin typeface="ＭＳ Ｐ明朝" panose="02020600040205080304" pitchFamily="18" charset="-128"/>
                <a:ea typeface="ＭＳ Ｐ明朝" panose="02020600040205080304" pitchFamily="18" charset="-128"/>
              </a:rPr>
              <a:t>ガラス溶融炉</a:t>
            </a:r>
            <a:r>
              <a:rPr kumimoji="1" lang="ja-JP" altLang="en-US" sz="3200" u="sng" dirty="0">
                <a:latin typeface="ＭＳ Ｐ明朝" panose="02020600040205080304" pitchFamily="18" charset="-128"/>
                <a:ea typeface="ＭＳ Ｐ明朝" panose="02020600040205080304" pitchFamily="18" charset="-128"/>
              </a:rPr>
              <a:t>の最適化</a:t>
            </a:r>
          </a:p>
        </p:txBody>
      </p:sp>
    </p:spTree>
    <p:extLst>
      <p:ext uri="{BB962C8B-B14F-4D97-AF65-F5344CB8AC3E}">
        <p14:creationId xmlns:p14="http://schemas.microsoft.com/office/powerpoint/2010/main" val="164781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7887D9-B99F-4DBE-95CB-6432B81439F7}"/>
              </a:ext>
            </a:extLst>
          </p:cNvPr>
          <p:cNvSpPr>
            <a:spLocks noGrp="1"/>
          </p:cNvSpPr>
          <p:nvPr>
            <p:ph type="title"/>
          </p:nvPr>
        </p:nvSpPr>
        <p:spPr/>
        <p:txBody>
          <a:bodyPr/>
          <a:lstStyle/>
          <a:p>
            <a:r>
              <a:rPr lang="ja-JP" altLang="en-US" dirty="0"/>
              <a:t>シミュレーション＋機械学習による最適形状の探索</a:t>
            </a:r>
            <a:endParaRPr kumimoji="1" lang="ja-JP" altLang="en-US" dirty="0"/>
          </a:p>
        </p:txBody>
      </p:sp>
      <p:sp>
        <p:nvSpPr>
          <p:cNvPr id="3" name="テキスト ボックス 2">
            <a:extLst>
              <a:ext uri="{FF2B5EF4-FFF2-40B4-BE49-F238E27FC236}">
                <a16:creationId xmlns:a16="http://schemas.microsoft.com/office/drawing/2014/main" id="{B0DDE090-F182-4C3A-ACCB-BA9DADF14BE9}"/>
              </a:ext>
            </a:extLst>
          </p:cNvPr>
          <p:cNvSpPr txBox="1"/>
          <p:nvPr/>
        </p:nvSpPr>
        <p:spPr>
          <a:xfrm>
            <a:off x="701487" y="2085335"/>
            <a:ext cx="7976864" cy="1015663"/>
          </a:xfrm>
          <a:prstGeom prst="rect">
            <a:avLst/>
          </a:prstGeom>
          <a:noFill/>
        </p:spPr>
        <p:txBody>
          <a:bodyPr wrap="none" rtlCol="0">
            <a:spAutoFit/>
          </a:bodyPr>
          <a:lstStyle/>
          <a:p>
            <a:r>
              <a:rPr lang="ja-JP" altLang="en-US" sz="2000" u="sng" dirty="0">
                <a:latin typeface="ＭＳ Ｐ明朝" panose="02020600040205080304" pitchFamily="18" charset="-128"/>
                <a:ea typeface="ＭＳ Ｐ明朝" panose="02020600040205080304" pitchFamily="18" charset="-128"/>
              </a:rPr>
              <a:t>データベースの準備</a:t>
            </a:r>
            <a:endParaRPr lang="en-US" altLang="ja-JP" sz="2000" u="sng"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　</a:t>
            </a:r>
            <a:r>
              <a:rPr lang="en-US" altLang="ja-JP" sz="2000" dirty="0">
                <a:latin typeface="ＭＳ Ｐ明朝" panose="02020600040205080304" pitchFamily="18" charset="-128"/>
                <a:ea typeface="ＭＳ Ｐ明朝" panose="02020600040205080304" pitchFamily="18" charset="-128"/>
              </a:rPr>
              <a:t>144</a:t>
            </a:r>
            <a:r>
              <a:rPr lang="ja-JP" altLang="en-US" sz="2000" dirty="0">
                <a:latin typeface="ＭＳ Ｐ明朝" panose="02020600040205080304" pitchFamily="18" charset="-128"/>
                <a:ea typeface="ＭＳ Ｐ明朝" panose="02020600040205080304" pitchFamily="18" charset="-128"/>
              </a:rPr>
              <a:t>件の　「炉の形状」を伝熱・流体シミュレーションで「温度分布」を計算</a:t>
            </a:r>
            <a:endParaRPr lang="en-US" altLang="ja-JP" sz="2000" dirty="0">
              <a:latin typeface="ＭＳ Ｐ明朝" panose="02020600040205080304" pitchFamily="18" charset="-128"/>
              <a:ea typeface="ＭＳ Ｐ明朝" panose="02020600040205080304" pitchFamily="18" charset="-128"/>
            </a:endParaRPr>
          </a:p>
          <a:p>
            <a:endParaRPr lang="en-US" altLang="ja-JP" sz="2000" u="sng" dirty="0">
              <a:latin typeface="ＭＳ Ｐ明朝" panose="02020600040205080304" pitchFamily="18" charset="-128"/>
              <a:ea typeface="ＭＳ Ｐ明朝" panose="02020600040205080304" pitchFamily="18" charset="-128"/>
            </a:endParaRPr>
          </a:p>
        </p:txBody>
      </p:sp>
      <p:grpSp>
        <p:nvGrpSpPr>
          <p:cNvPr id="11" name="グループ化 10">
            <a:extLst>
              <a:ext uri="{FF2B5EF4-FFF2-40B4-BE49-F238E27FC236}">
                <a16:creationId xmlns:a16="http://schemas.microsoft.com/office/drawing/2014/main" id="{8CF10DD7-5F91-4FDC-9CF2-5BF9DF4C47B2}"/>
              </a:ext>
            </a:extLst>
          </p:cNvPr>
          <p:cNvGrpSpPr/>
          <p:nvPr/>
        </p:nvGrpSpPr>
        <p:grpSpPr>
          <a:xfrm>
            <a:off x="4355976" y="4480811"/>
            <a:ext cx="1478680" cy="1352761"/>
            <a:chOff x="4355976" y="4480811"/>
            <a:chExt cx="1478680" cy="1352761"/>
          </a:xfrm>
        </p:grpSpPr>
        <p:pic>
          <p:nvPicPr>
            <p:cNvPr id="1026" name="Picture 2" descr="ãCOMSOL logoãã®ç»åæ¤ç´¢çµæ">
              <a:extLst>
                <a:ext uri="{FF2B5EF4-FFF2-40B4-BE49-F238E27FC236}">
                  <a16:creationId xmlns:a16="http://schemas.microsoft.com/office/drawing/2014/main" id="{121B2D14-F0DF-47D2-9AB7-DA9C7D11D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480811"/>
              <a:ext cx="1478680" cy="820397"/>
            </a:xfrm>
            <a:prstGeom prst="rect">
              <a:avLst/>
            </a:prstGeom>
            <a:noFill/>
            <a:extLst>
              <a:ext uri="{909E8E84-426E-40DD-AFC4-6F175D3DCCD1}">
                <a14:hiddenFill xmlns:a14="http://schemas.microsoft.com/office/drawing/2010/main">
                  <a:solidFill>
                    <a:srgbClr val="FFFFFF"/>
                  </a:solidFill>
                </a14:hiddenFill>
              </a:ext>
            </a:extLst>
          </p:spPr>
        </p:pic>
        <p:sp>
          <p:nvSpPr>
            <p:cNvPr id="18" name="矢印: 右 17">
              <a:extLst>
                <a:ext uri="{FF2B5EF4-FFF2-40B4-BE49-F238E27FC236}">
                  <a16:creationId xmlns:a16="http://schemas.microsoft.com/office/drawing/2014/main" id="{1B7FE98F-8046-4090-AC5C-4FCD2613E90B}"/>
                </a:ext>
              </a:extLst>
            </p:cNvPr>
            <p:cNvSpPr/>
            <p:nvPr/>
          </p:nvSpPr>
          <p:spPr>
            <a:xfrm>
              <a:off x="4688356" y="5013176"/>
              <a:ext cx="978408" cy="820396"/>
            </a:xfrm>
            <a:prstGeom prst="rightArrow">
              <a:avLst>
                <a:gd name="adj1" fmla="val 40690"/>
                <a:gd name="adj2" fmla="val 28328"/>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0C14DC55-23AE-4D34-A16A-5C9BD25533B2}"/>
              </a:ext>
            </a:extLst>
          </p:cNvPr>
          <p:cNvSpPr txBox="1"/>
          <p:nvPr/>
        </p:nvSpPr>
        <p:spPr>
          <a:xfrm>
            <a:off x="4258078" y="6021288"/>
            <a:ext cx="1838965" cy="400110"/>
          </a:xfrm>
          <a:prstGeom prst="rect">
            <a:avLst/>
          </a:prstGeom>
          <a:noFill/>
        </p:spPr>
        <p:txBody>
          <a:bodyPr wrap="none" rtlCol="0">
            <a:spAutoFit/>
          </a:bodyPr>
          <a:lstStyle/>
          <a:p>
            <a:pPr algn="l"/>
            <a:r>
              <a:rPr kumimoji="1" lang="ja-JP" altLang="en-US" sz="2000" dirty="0">
                <a:latin typeface="ＭＳ Ｐ明朝" panose="02020600040205080304" pitchFamily="18" charset="-128"/>
                <a:ea typeface="ＭＳ Ｐ明朝" panose="02020600040205080304" pitchFamily="18" charset="-128"/>
              </a:rPr>
              <a:t>シミュレーション</a:t>
            </a:r>
          </a:p>
        </p:txBody>
      </p:sp>
      <p:sp>
        <p:nvSpPr>
          <p:cNvPr id="20" name="四角形: 角を丸くする 19">
            <a:extLst>
              <a:ext uri="{FF2B5EF4-FFF2-40B4-BE49-F238E27FC236}">
                <a16:creationId xmlns:a16="http://schemas.microsoft.com/office/drawing/2014/main" id="{4AB85196-2616-4D87-BB60-2DDDEC3212D6}"/>
              </a:ext>
            </a:extLst>
          </p:cNvPr>
          <p:cNvSpPr/>
          <p:nvPr/>
        </p:nvSpPr>
        <p:spPr>
          <a:xfrm>
            <a:off x="252000" y="900000"/>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データを集める</a:t>
            </a:r>
          </a:p>
        </p:txBody>
      </p:sp>
      <p:pic>
        <p:nvPicPr>
          <p:cNvPr id="21" name="図 20">
            <a:extLst>
              <a:ext uri="{FF2B5EF4-FFF2-40B4-BE49-F238E27FC236}">
                <a16:creationId xmlns:a16="http://schemas.microsoft.com/office/drawing/2014/main" id="{52A69805-5DE3-4E11-8FB9-1C5B2F4F65BD}"/>
              </a:ext>
            </a:extLst>
          </p:cNvPr>
          <p:cNvPicPr>
            <a:picLocks noChangeAspect="1"/>
          </p:cNvPicPr>
          <p:nvPr/>
        </p:nvPicPr>
        <p:blipFill>
          <a:blip r:embed="rId4"/>
          <a:stretch>
            <a:fillRect/>
          </a:stretch>
        </p:blipFill>
        <p:spPr>
          <a:xfrm>
            <a:off x="3835862" y="800782"/>
            <a:ext cx="729706" cy="1126392"/>
          </a:xfrm>
          <a:prstGeom prst="rect">
            <a:avLst/>
          </a:prstGeom>
        </p:spPr>
      </p:pic>
      <p:pic>
        <p:nvPicPr>
          <p:cNvPr id="9" name="図 8">
            <a:extLst>
              <a:ext uri="{FF2B5EF4-FFF2-40B4-BE49-F238E27FC236}">
                <a16:creationId xmlns:a16="http://schemas.microsoft.com/office/drawing/2014/main" id="{B8E95D54-4409-4D79-8392-5D063631A429}"/>
              </a:ext>
            </a:extLst>
          </p:cNvPr>
          <p:cNvPicPr>
            <a:picLocks noChangeAspect="1"/>
          </p:cNvPicPr>
          <p:nvPr/>
        </p:nvPicPr>
        <p:blipFill>
          <a:blip r:embed="rId5"/>
          <a:stretch>
            <a:fillRect/>
          </a:stretch>
        </p:blipFill>
        <p:spPr>
          <a:xfrm>
            <a:off x="772520" y="3982651"/>
            <a:ext cx="3367432" cy="3701842"/>
          </a:xfrm>
          <a:prstGeom prst="rect">
            <a:avLst/>
          </a:prstGeom>
        </p:spPr>
      </p:pic>
      <p:pic>
        <p:nvPicPr>
          <p:cNvPr id="10" name="図 9">
            <a:extLst>
              <a:ext uri="{FF2B5EF4-FFF2-40B4-BE49-F238E27FC236}">
                <a16:creationId xmlns:a16="http://schemas.microsoft.com/office/drawing/2014/main" id="{DBBCE4DD-F57F-4D47-9240-67D088C7C883}"/>
              </a:ext>
            </a:extLst>
          </p:cNvPr>
          <p:cNvPicPr>
            <a:picLocks noChangeAspect="1"/>
          </p:cNvPicPr>
          <p:nvPr/>
        </p:nvPicPr>
        <p:blipFill>
          <a:blip r:embed="rId6"/>
          <a:stretch>
            <a:fillRect/>
          </a:stretch>
        </p:blipFill>
        <p:spPr>
          <a:xfrm>
            <a:off x="6156176" y="3933056"/>
            <a:ext cx="2247547" cy="3701842"/>
          </a:xfrm>
          <a:prstGeom prst="rect">
            <a:avLst/>
          </a:prstGeom>
        </p:spPr>
      </p:pic>
      <p:sp>
        <p:nvSpPr>
          <p:cNvPr id="22" name="左中かっこ 21">
            <a:extLst>
              <a:ext uri="{FF2B5EF4-FFF2-40B4-BE49-F238E27FC236}">
                <a16:creationId xmlns:a16="http://schemas.microsoft.com/office/drawing/2014/main" id="{6635D0A2-4FE9-43BD-BA5A-28E26061B9ED}"/>
              </a:ext>
            </a:extLst>
          </p:cNvPr>
          <p:cNvSpPr/>
          <p:nvPr/>
        </p:nvSpPr>
        <p:spPr>
          <a:xfrm>
            <a:off x="556496" y="3982651"/>
            <a:ext cx="144991" cy="37018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E4E6961-C300-4F78-A061-20D93611B7E0}"/>
              </a:ext>
            </a:extLst>
          </p:cNvPr>
          <p:cNvSpPr txBox="1"/>
          <p:nvPr/>
        </p:nvSpPr>
        <p:spPr>
          <a:xfrm>
            <a:off x="204518" y="5238708"/>
            <a:ext cx="80021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a:t>144</a:t>
            </a:r>
            <a:r>
              <a:rPr kumimoji="1" lang="ja-JP" altLang="en-US" dirty="0"/>
              <a:t>件</a:t>
            </a:r>
          </a:p>
        </p:txBody>
      </p:sp>
      <p:sp>
        <p:nvSpPr>
          <p:cNvPr id="5" name="正方形/長方形 4">
            <a:extLst>
              <a:ext uri="{FF2B5EF4-FFF2-40B4-BE49-F238E27FC236}">
                <a16:creationId xmlns:a16="http://schemas.microsoft.com/office/drawing/2014/main" id="{F8D7AEC9-4D1A-4136-A11B-F009AE505070}"/>
              </a:ext>
            </a:extLst>
          </p:cNvPr>
          <p:cNvSpPr/>
          <p:nvPr/>
        </p:nvSpPr>
        <p:spPr>
          <a:xfrm>
            <a:off x="899592" y="4005064"/>
            <a:ext cx="288032" cy="144016"/>
          </a:xfrm>
          <a:prstGeom prst="rect">
            <a:avLst/>
          </a:prstGeom>
          <a:solidFill>
            <a:schemeClr val="bg1"/>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0D0CED-BF55-4289-A80C-4CDC47B04288}"/>
              </a:ext>
            </a:extLst>
          </p:cNvPr>
          <p:cNvSpPr txBox="1"/>
          <p:nvPr/>
        </p:nvSpPr>
        <p:spPr>
          <a:xfrm>
            <a:off x="827584" y="3982651"/>
            <a:ext cx="432048" cy="215444"/>
          </a:xfrm>
          <a:prstGeom prst="rect">
            <a:avLst/>
          </a:prstGeom>
          <a:noFill/>
        </p:spPr>
        <p:txBody>
          <a:bodyPr wrap="square" rtlCol="0">
            <a:spAutoFit/>
          </a:bodyPr>
          <a:lstStyle/>
          <a:p>
            <a:r>
              <a:rPr kumimoji="1" lang="en-US" altLang="ja-JP" sz="800" dirty="0" err="1"/>
              <a:t>Xpot</a:t>
            </a:r>
            <a:endParaRPr kumimoji="1" lang="ja-JP" altLang="en-US" sz="800" dirty="0"/>
          </a:p>
        </p:txBody>
      </p:sp>
    </p:spTree>
    <p:extLst>
      <p:ext uri="{BB962C8B-B14F-4D97-AF65-F5344CB8AC3E}">
        <p14:creationId xmlns:p14="http://schemas.microsoft.com/office/powerpoint/2010/main" val="1077095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30EAB322-B239-4851-8D2A-B0B26A8064B6}"/>
              </a:ext>
            </a:extLst>
          </p:cNvPr>
          <p:cNvPicPr>
            <a:picLocks noChangeAspect="1"/>
          </p:cNvPicPr>
          <p:nvPr/>
        </p:nvPicPr>
        <p:blipFill>
          <a:blip r:embed="rId3"/>
          <a:stretch>
            <a:fillRect/>
          </a:stretch>
        </p:blipFill>
        <p:spPr>
          <a:xfrm>
            <a:off x="772520" y="3982651"/>
            <a:ext cx="3367432" cy="3701842"/>
          </a:xfrm>
          <a:prstGeom prst="rect">
            <a:avLst/>
          </a:prstGeom>
        </p:spPr>
      </p:pic>
      <p:pic>
        <p:nvPicPr>
          <p:cNvPr id="33" name="図 32">
            <a:extLst>
              <a:ext uri="{FF2B5EF4-FFF2-40B4-BE49-F238E27FC236}">
                <a16:creationId xmlns:a16="http://schemas.microsoft.com/office/drawing/2014/main" id="{F8797F74-2AFD-4D87-921C-4412FD52B6AA}"/>
              </a:ext>
            </a:extLst>
          </p:cNvPr>
          <p:cNvPicPr>
            <a:picLocks noChangeAspect="1"/>
          </p:cNvPicPr>
          <p:nvPr/>
        </p:nvPicPr>
        <p:blipFill>
          <a:blip r:embed="rId4"/>
          <a:stretch>
            <a:fillRect/>
          </a:stretch>
        </p:blipFill>
        <p:spPr>
          <a:xfrm>
            <a:off x="6156176" y="3933056"/>
            <a:ext cx="2247547" cy="3701842"/>
          </a:xfrm>
          <a:prstGeom prst="rect">
            <a:avLst/>
          </a:prstGeom>
        </p:spPr>
      </p:pic>
      <p:sp>
        <p:nvSpPr>
          <p:cNvPr id="2" name="タイトル 1">
            <a:extLst>
              <a:ext uri="{FF2B5EF4-FFF2-40B4-BE49-F238E27FC236}">
                <a16:creationId xmlns:a16="http://schemas.microsoft.com/office/drawing/2014/main" id="{5646BB53-1934-486D-A101-B6FF0F550740}"/>
              </a:ext>
            </a:extLst>
          </p:cNvPr>
          <p:cNvSpPr>
            <a:spLocks noGrp="1"/>
          </p:cNvSpPr>
          <p:nvPr>
            <p:ph type="title"/>
          </p:nvPr>
        </p:nvSpPr>
        <p:spPr/>
        <p:txBody>
          <a:bodyPr/>
          <a:lstStyle/>
          <a:p>
            <a:r>
              <a:rPr lang="ja-JP" altLang="en-US" dirty="0"/>
              <a:t>シミュレーション＋機械学習による最適形状の探索</a:t>
            </a:r>
            <a:endParaRPr kumimoji="1" lang="ja-JP" altLang="en-US" dirty="0"/>
          </a:p>
        </p:txBody>
      </p:sp>
      <p:sp>
        <p:nvSpPr>
          <p:cNvPr id="4" name="テキスト ボックス 3">
            <a:extLst>
              <a:ext uri="{FF2B5EF4-FFF2-40B4-BE49-F238E27FC236}">
                <a16:creationId xmlns:a16="http://schemas.microsoft.com/office/drawing/2014/main" id="{BBAC2992-4720-42D7-9787-139A3AC97A73}"/>
              </a:ext>
            </a:extLst>
          </p:cNvPr>
          <p:cNvSpPr txBox="1"/>
          <p:nvPr/>
        </p:nvSpPr>
        <p:spPr>
          <a:xfrm>
            <a:off x="440976" y="2000629"/>
            <a:ext cx="8703024" cy="1015663"/>
          </a:xfrm>
          <a:prstGeom prst="rect">
            <a:avLst/>
          </a:prstGeom>
          <a:noFill/>
        </p:spPr>
        <p:txBody>
          <a:bodyPr wrap="none" rtlCol="0">
            <a:spAutoFit/>
          </a:bodyPr>
          <a:lstStyle/>
          <a:p>
            <a:r>
              <a:rPr lang="ja-JP" altLang="en-US" sz="2000" u="sng" dirty="0">
                <a:latin typeface="ＭＳ Ｐ明朝" panose="02020600040205080304" pitchFamily="18" charset="-128"/>
                <a:ea typeface="ＭＳ Ｐ明朝" panose="02020600040205080304" pitchFamily="18" charset="-128"/>
              </a:rPr>
              <a:t>機械学習</a:t>
            </a:r>
            <a:endParaRPr lang="en-US" altLang="ja-JP" sz="2000" u="sng" dirty="0">
              <a:latin typeface="ＭＳ Ｐ明朝" panose="02020600040205080304" pitchFamily="18" charset="-128"/>
              <a:ea typeface="ＭＳ Ｐ明朝" panose="02020600040205080304" pitchFamily="18" charset="-128"/>
            </a:endParaRPr>
          </a:p>
          <a:p>
            <a:r>
              <a:rPr lang="ja-JP" altLang="en-US" sz="2000" dirty="0">
                <a:solidFill>
                  <a:srgbClr val="FF0000"/>
                </a:solidFill>
                <a:latin typeface="ＭＳ Ｐ明朝" panose="02020600040205080304" pitchFamily="18" charset="-128"/>
                <a:ea typeface="ＭＳ Ｐ明朝" panose="02020600040205080304" pitchFamily="18" charset="-128"/>
              </a:rPr>
              <a:t>　　シミュレーション結果を教師データ</a:t>
            </a:r>
            <a:r>
              <a:rPr lang="ja-JP" altLang="en-US" sz="2000" dirty="0">
                <a:latin typeface="ＭＳ Ｐ明朝" panose="02020600040205080304" pitchFamily="18" charset="-128"/>
                <a:ea typeface="ＭＳ Ｐ明朝" panose="02020600040205080304" pitchFamily="18" charset="-128"/>
              </a:rPr>
              <a:t>として、 「形状」と「温度分布」の関係を学習</a:t>
            </a:r>
            <a:endParaRPr lang="en-US" altLang="ja-JP" sz="2000" dirty="0">
              <a:latin typeface="ＭＳ Ｐ明朝" panose="02020600040205080304" pitchFamily="18" charset="-128"/>
              <a:ea typeface="ＭＳ Ｐ明朝" panose="02020600040205080304" pitchFamily="18" charset="-128"/>
            </a:endParaRPr>
          </a:p>
          <a:p>
            <a:endParaRPr lang="en-US" altLang="ja-JP" sz="2000" u="sng" dirty="0">
              <a:latin typeface="ＭＳ Ｐ明朝" panose="02020600040205080304" pitchFamily="18" charset="-128"/>
              <a:ea typeface="ＭＳ Ｐ明朝" panose="02020600040205080304" pitchFamily="18" charset="-128"/>
            </a:endParaRPr>
          </a:p>
        </p:txBody>
      </p:sp>
      <p:grpSp>
        <p:nvGrpSpPr>
          <p:cNvPr id="21" name="グループ化 20">
            <a:extLst>
              <a:ext uri="{FF2B5EF4-FFF2-40B4-BE49-F238E27FC236}">
                <a16:creationId xmlns:a16="http://schemas.microsoft.com/office/drawing/2014/main" id="{2970D0A2-FDA3-4D84-A189-C2B67CB57CAF}"/>
              </a:ext>
            </a:extLst>
          </p:cNvPr>
          <p:cNvGrpSpPr/>
          <p:nvPr/>
        </p:nvGrpSpPr>
        <p:grpSpPr>
          <a:xfrm>
            <a:off x="4555056" y="4265116"/>
            <a:ext cx="1210588" cy="1652991"/>
            <a:chOff x="2129115" y="2364598"/>
            <a:chExt cx="1210588" cy="1652991"/>
          </a:xfrm>
        </p:grpSpPr>
        <p:pic>
          <p:nvPicPr>
            <p:cNvPr id="19" name="Picture 4" descr="ããµã¤ã¯ã« ç¢å°ãã®ç»åæ¤ç´¢çµæ">
              <a:extLst>
                <a:ext uri="{FF2B5EF4-FFF2-40B4-BE49-F238E27FC236}">
                  <a16:creationId xmlns:a16="http://schemas.microsoft.com/office/drawing/2014/main" id="{38BEC964-772D-4D8F-9174-552764059E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5114736">
              <a:off x="2243578" y="2364598"/>
              <a:ext cx="905132" cy="905132"/>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2D537B19-83BD-4A47-86F5-383087654379}"/>
                </a:ext>
              </a:extLst>
            </p:cNvPr>
            <p:cNvSpPr txBox="1"/>
            <p:nvPr/>
          </p:nvSpPr>
          <p:spPr>
            <a:xfrm>
              <a:off x="2129115" y="3309703"/>
              <a:ext cx="1210588" cy="707886"/>
            </a:xfrm>
            <a:prstGeom prst="rect">
              <a:avLst/>
            </a:prstGeom>
            <a:noFill/>
          </p:spPr>
          <p:txBody>
            <a:bodyPr wrap="none" rtlCol="0">
              <a:spAutoFit/>
            </a:bodyPr>
            <a:lstStyle/>
            <a:p>
              <a:pPr algn="ctr"/>
              <a:r>
                <a:rPr kumimoji="1" lang="ja-JP" altLang="en-US" sz="2000" dirty="0">
                  <a:latin typeface="ＭＳ Ｐ明朝" panose="02020600040205080304" pitchFamily="18" charset="-128"/>
                  <a:ea typeface="ＭＳ Ｐ明朝" panose="02020600040205080304" pitchFamily="18" charset="-128"/>
                </a:rPr>
                <a:t>機械学習</a:t>
              </a:r>
              <a:endParaRPr kumimoji="1" lang="en-US" altLang="ja-JP" sz="2000" dirty="0">
                <a:latin typeface="ＭＳ Ｐ明朝" panose="02020600040205080304" pitchFamily="18" charset="-128"/>
                <a:ea typeface="ＭＳ Ｐ明朝" panose="02020600040205080304" pitchFamily="18" charset="-128"/>
              </a:endParaRPr>
            </a:p>
            <a:p>
              <a:pPr algn="ctr"/>
              <a:r>
                <a:rPr kumimoji="1" lang="en-US" altLang="ja-JP" sz="2000" dirty="0">
                  <a:latin typeface="ＭＳ Ｐ明朝" panose="02020600040205080304" pitchFamily="18" charset="-128"/>
                  <a:ea typeface="ＭＳ Ｐ明朝" panose="02020600040205080304" pitchFamily="18" charset="-128"/>
                </a:rPr>
                <a:t>y</a:t>
              </a:r>
              <a:r>
                <a:rPr kumimoji="1" lang="ja-JP" altLang="en-US" sz="2000" dirty="0">
                  <a:latin typeface="ＭＳ Ｐ明朝" panose="02020600040205080304" pitchFamily="18" charset="-128"/>
                  <a:ea typeface="ＭＳ Ｐ明朝" panose="02020600040205080304" pitchFamily="18" charset="-128"/>
                </a:rPr>
                <a:t> </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 </a:t>
              </a:r>
              <a:r>
                <a:rPr kumimoji="1" lang="en-US" altLang="ja-JP" sz="2000" dirty="0">
                  <a:latin typeface="ＭＳ Ｐ明朝" panose="02020600040205080304" pitchFamily="18" charset="-128"/>
                  <a:ea typeface="ＭＳ Ｐ明朝" panose="02020600040205080304" pitchFamily="18" charset="-128"/>
                </a:rPr>
                <a:t>f (x)</a:t>
              </a:r>
              <a:endParaRPr kumimoji="1" lang="ja-JP" altLang="en-US" sz="2000" dirty="0">
                <a:latin typeface="ＭＳ Ｐ明朝" panose="02020600040205080304" pitchFamily="18" charset="-128"/>
                <a:ea typeface="ＭＳ Ｐ明朝" panose="02020600040205080304" pitchFamily="18" charset="-128"/>
              </a:endParaRPr>
            </a:p>
          </p:txBody>
        </p:sp>
      </p:grpSp>
      <p:sp>
        <p:nvSpPr>
          <p:cNvPr id="22" name="四角形: 角を丸くする 21">
            <a:extLst>
              <a:ext uri="{FF2B5EF4-FFF2-40B4-BE49-F238E27FC236}">
                <a16:creationId xmlns:a16="http://schemas.microsoft.com/office/drawing/2014/main" id="{EF02D52D-3E59-4941-A661-F0536B587C79}"/>
              </a:ext>
            </a:extLst>
          </p:cNvPr>
          <p:cNvSpPr/>
          <p:nvPr/>
        </p:nvSpPr>
        <p:spPr>
          <a:xfrm>
            <a:off x="252000" y="900000"/>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予測モデルを作製</a:t>
            </a:r>
          </a:p>
        </p:txBody>
      </p:sp>
      <p:pic>
        <p:nvPicPr>
          <p:cNvPr id="23" name="Picture 4" descr="ããã¼ãã« ãããã¨ããã®ç»åæ¤ç´¢çµæ">
            <a:extLst>
              <a:ext uri="{FF2B5EF4-FFF2-40B4-BE49-F238E27FC236}">
                <a16:creationId xmlns:a16="http://schemas.microsoft.com/office/drawing/2014/main" id="{6676CD04-CE97-49EC-BA1C-98E6DA76AE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904" y="1081571"/>
            <a:ext cx="508973" cy="5472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1F5C0D4D-30DD-49EF-BD1A-6F0B6CFD6033}"/>
              </a:ext>
            </a:extLst>
          </p:cNvPr>
          <p:cNvGrpSpPr/>
          <p:nvPr/>
        </p:nvGrpSpPr>
        <p:grpSpPr>
          <a:xfrm>
            <a:off x="740277" y="5918107"/>
            <a:ext cx="8107197" cy="782414"/>
            <a:chOff x="740277" y="5409879"/>
            <a:chExt cx="8107197" cy="782414"/>
          </a:xfrm>
        </p:grpSpPr>
        <p:sp>
          <p:nvSpPr>
            <p:cNvPr id="7" name="テキスト ボックス 6">
              <a:extLst>
                <a:ext uri="{FF2B5EF4-FFF2-40B4-BE49-F238E27FC236}">
                  <a16:creationId xmlns:a16="http://schemas.microsoft.com/office/drawing/2014/main" id="{C3C36576-5230-4F7B-82B0-23C40262A3AE}"/>
                </a:ext>
              </a:extLst>
            </p:cNvPr>
            <p:cNvSpPr txBox="1"/>
            <p:nvPr/>
          </p:nvSpPr>
          <p:spPr>
            <a:xfrm>
              <a:off x="740277" y="5669073"/>
              <a:ext cx="8107197" cy="52322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ja-JP" altLang="en-US" sz="2800" dirty="0"/>
                <a:t>温度分布 </a:t>
              </a:r>
              <a:r>
                <a:rPr lang="en-US" altLang="ja-JP" sz="2800" dirty="0"/>
                <a:t>= </a:t>
              </a:r>
              <a:r>
                <a:rPr lang="en-US" altLang="ja-JP" sz="2800" dirty="0">
                  <a:solidFill>
                    <a:srgbClr val="FF0000"/>
                  </a:solidFill>
                </a:rPr>
                <a:t>f</a:t>
              </a:r>
              <a:r>
                <a:rPr lang="en-US" altLang="ja-JP" sz="2800" dirty="0"/>
                <a:t> (</a:t>
              </a:r>
              <a:r>
                <a:rPr lang="ja-JP" altLang="en-US" sz="2800" dirty="0"/>
                <a:t>縦、横、高さ、メッシュ・・）</a:t>
              </a:r>
              <a:endParaRPr kumimoji="1" lang="ja-JP" altLang="en-US" sz="2800" dirty="0"/>
            </a:p>
          </p:txBody>
        </p:sp>
        <p:cxnSp>
          <p:nvCxnSpPr>
            <p:cNvPr id="5" name="直線コネクタ 4">
              <a:extLst>
                <a:ext uri="{FF2B5EF4-FFF2-40B4-BE49-F238E27FC236}">
                  <a16:creationId xmlns:a16="http://schemas.microsoft.com/office/drawing/2014/main" id="{77AA2F09-F97D-4EB8-8B94-FBADD8001599}"/>
                </a:ext>
              </a:extLst>
            </p:cNvPr>
            <p:cNvCxnSpPr>
              <a:cxnSpLocks/>
              <a:stCxn id="20" idx="2"/>
              <a:endCxn id="7" idx="0"/>
            </p:cNvCxnSpPr>
            <p:nvPr/>
          </p:nvCxnSpPr>
          <p:spPr>
            <a:xfrm flipH="1">
              <a:off x="4793876" y="5409879"/>
              <a:ext cx="366474" cy="259194"/>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737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3D4804-D144-40E2-B07D-8F26E3595B83}"/>
              </a:ext>
            </a:extLst>
          </p:cNvPr>
          <p:cNvPicPr>
            <a:picLocks noChangeAspect="1"/>
          </p:cNvPicPr>
          <p:nvPr/>
        </p:nvPicPr>
        <p:blipFill>
          <a:blip r:embed="rId3"/>
          <a:stretch>
            <a:fillRect/>
          </a:stretch>
        </p:blipFill>
        <p:spPr>
          <a:xfrm>
            <a:off x="7296230" y="2629991"/>
            <a:ext cx="647700" cy="4543425"/>
          </a:xfrm>
          <a:prstGeom prst="rect">
            <a:avLst/>
          </a:prstGeom>
        </p:spPr>
      </p:pic>
      <p:sp>
        <p:nvSpPr>
          <p:cNvPr id="2" name="タイトル 1">
            <a:extLst>
              <a:ext uri="{FF2B5EF4-FFF2-40B4-BE49-F238E27FC236}">
                <a16:creationId xmlns:a16="http://schemas.microsoft.com/office/drawing/2014/main" id="{5646BB53-1934-486D-A101-B6FF0F550740}"/>
              </a:ext>
            </a:extLst>
          </p:cNvPr>
          <p:cNvSpPr>
            <a:spLocks noGrp="1"/>
          </p:cNvSpPr>
          <p:nvPr>
            <p:ph type="title"/>
          </p:nvPr>
        </p:nvSpPr>
        <p:spPr/>
        <p:txBody>
          <a:bodyPr/>
          <a:lstStyle/>
          <a:p>
            <a:r>
              <a:rPr lang="ja-JP" altLang="en-US" dirty="0"/>
              <a:t>シミュレーション＋機械学習による最適形状の探索</a:t>
            </a:r>
            <a:endParaRPr kumimoji="1" lang="ja-JP" altLang="en-US" dirty="0"/>
          </a:p>
        </p:txBody>
      </p:sp>
      <p:sp>
        <p:nvSpPr>
          <p:cNvPr id="26" name="矢印: 右 25">
            <a:extLst>
              <a:ext uri="{FF2B5EF4-FFF2-40B4-BE49-F238E27FC236}">
                <a16:creationId xmlns:a16="http://schemas.microsoft.com/office/drawing/2014/main" id="{7307C1F8-CDA6-46F8-A9AB-B8C8EC00A6E5}"/>
              </a:ext>
            </a:extLst>
          </p:cNvPr>
          <p:cNvSpPr/>
          <p:nvPr/>
        </p:nvSpPr>
        <p:spPr>
          <a:xfrm>
            <a:off x="4617005" y="5725705"/>
            <a:ext cx="1101753" cy="1015663"/>
          </a:xfrm>
          <a:prstGeom prst="rightArrow">
            <a:avLst/>
          </a:prstGeom>
          <a:gradFill flip="none" rotWithShape="1">
            <a:gsLst>
              <a:gs pos="0">
                <a:schemeClr val="accent4">
                  <a:lumMod val="20000"/>
                  <a:lumOff val="80000"/>
                </a:schemeClr>
              </a:gs>
              <a:gs pos="100000">
                <a:srgbClr val="00B050"/>
              </a:gs>
            </a:gsLst>
            <a:lin ang="0" scaled="1"/>
            <a:tileRect/>
          </a:gradFill>
          <a:ln w="2857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3428108E-F473-4A10-8B61-9FF18C30EC88}"/>
              </a:ext>
            </a:extLst>
          </p:cNvPr>
          <p:cNvSpPr txBox="1"/>
          <p:nvPr/>
        </p:nvSpPr>
        <p:spPr>
          <a:xfrm>
            <a:off x="6463353" y="3284984"/>
            <a:ext cx="2313454" cy="584775"/>
          </a:xfrm>
          <a:prstGeom prst="rect">
            <a:avLst/>
          </a:prstGeom>
          <a:solidFill>
            <a:schemeClr val="bg1">
              <a:alpha val="66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altLang="ja-JP" sz="3200" dirty="0">
                <a:latin typeface="ＭＳ Ｐ明朝" panose="02020600040205080304" pitchFamily="18" charset="-128"/>
                <a:ea typeface="ＭＳ Ｐ明朝" panose="02020600040205080304" pitchFamily="18" charset="-128"/>
              </a:rPr>
              <a:t>10</a:t>
            </a:r>
            <a:r>
              <a:rPr lang="en-US" altLang="ja-JP" sz="3200" baseline="30000" dirty="0">
                <a:latin typeface="ＭＳ Ｐ明朝" panose="02020600040205080304" pitchFamily="18" charset="-128"/>
                <a:ea typeface="ＭＳ Ｐ明朝" panose="02020600040205080304" pitchFamily="18" charset="-128"/>
              </a:rPr>
              <a:t>6</a:t>
            </a:r>
            <a:r>
              <a:rPr kumimoji="1" lang="ja-JP" altLang="en-US" sz="3200" dirty="0">
                <a:latin typeface="ＭＳ Ｐ明朝" panose="02020600040205080304" pitchFamily="18" charset="-128"/>
                <a:ea typeface="ＭＳ Ｐ明朝" panose="02020600040205080304" pitchFamily="18" charset="-128"/>
              </a:rPr>
              <a:t>件を予測</a:t>
            </a:r>
            <a:endParaRPr kumimoji="1" lang="en-US" altLang="ja-JP" sz="3200" dirty="0">
              <a:latin typeface="ＭＳ Ｐ明朝" panose="02020600040205080304" pitchFamily="18" charset="-128"/>
              <a:ea typeface="ＭＳ Ｐ明朝" panose="02020600040205080304" pitchFamily="18" charset="-128"/>
            </a:endParaRPr>
          </a:p>
        </p:txBody>
      </p:sp>
      <p:pic>
        <p:nvPicPr>
          <p:cNvPr id="3" name="図 2">
            <a:extLst>
              <a:ext uri="{FF2B5EF4-FFF2-40B4-BE49-F238E27FC236}">
                <a16:creationId xmlns:a16="http://schemas.microsoft.com/office/drawing/2014/main" id="{8C27748B-214F-434C-B04C-C2DE419B80C4}"/>
              </a:ext>
            </a:extLst>
          </p:cNvPr>
          <p:cNvPicPr>
            <a:picLocks noChangeAspect="1"/>
          </p:cNvPicPr>
          <p:nvPr/>
        </p:nvPicPr>
        <p:blipFill>
          <a:blip r:embed="rId4"/>
          <a:stretch>
            <a:fillRect/>
          </a:stretch>
        </p:blipFill>
        <p:spPr>
          <a:xfrm>
            <a:off x="0" y="4690084"/>
            <a:ext cx="4258016" cy="2211306"/>
          </a:xfrm>
          <a:prstGeom prst="rect">
            <a:avLst/>
          </a:prstGeom>
        </p:spPr>
      </p:pic>
      <p:sp>
        <p:nvSpPr>
          <p:cNvPr id="6" name="テキスト ボックス 5">
            <a:extLst>
              <a:ext uri="{FF2B5EF4-FFF2-40B4-BE49-F238E27FC236}">
                <a16:creationId xmlns:a16="http://schemas.microsoft.com/office/drawing/2014/main" id="{687795AA-4164-4967-8DAE-E404957BF20E}"/>
              </a:ext>
            </a:extLst>
          </p:cNvPr>
          <p:cNvSpPr txBox="1"/>
          <p:nvPr/>
        </p:nvSpPr>
        <p:spPr>
          <a:xfrm>
            <a:off x="6835250" y="4149080"/>
            <a:ext cx="1569660" cy="369332"/>
          </a:xfrm>
          <a:prstGeom prst="rect">
            <a:avLst/>
          </a:prstGeom>
          <a:solidFill>
            <a:schemeClr val="bg1">
              <a:alpha val="53000"/>
            </a:schemeClr>
          </a:solidFill>
        </p:spPr>
        <p:txBody>
          <a:bodyPr wrap="none" rtlCol="0">
            <a:spAutoFit/>
          </a:bodyPr>
          <a:lstStyle/>
          <a:p>
            <a:r>
              <a:rPr kumimoji="1" lang="ja-JP" altLang="en-US" dirty="0"/>
              <a:t>最適解の探索</a:t>
            </a:r>
          </a:p>
        </p:txBody>
      </p:sp>
      <p:sp>
        <p:nvSpPr>
          <p:cNvPr id="24" name="テキスト ボックス 23">
            <a:extLst>
              <a:ext uri="{FF2B5EF4-FFF2-40B4-BE49-F238E27FC236}">
                <a16:creationId xmlns:a16="http://schemas.microsoft.com/office/drawing/2014/main" id="{D1C62764-4A31-4AFF-AD14-7895876E19A3}"/>
              </a:ext>
            </a:extLst>
          </p:cNvPr>
          <p:cNvSpPr txBox="1"/>
          <p:nvPr/>
        </p:nvSpPr>
        <p:spPr>
          <a:xfrm>
            <a:off x="3038214" y="5387151"/>
            <a:ext cx="4630130" cy="338554"/>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ja-JP" altLang="en-US" sz="1600" dirty="0"/>
              <a:t>温度分布 </a:t>
            </a:r>
            <a:r>
              <a:rPr lang="en-US" altLang="ja-JP" sz="1600" dirty="0"/>
              <a:t>= f (</a:t>
            </a:r>
            <a:r>
              <a:rPr lang="ja-JP" altLang="en-US" sz="1600" dirty="0"/>
              <a:t>縦、横、高さ、メッシュ・・）</a:t>
            </a:r>
            <a:endParaRPr kumimoji="1" lang="ja-JP" altLang="en-US" sz="1600" dirty="0"/>
          </a:p>
        </p:txBody>
      </p:sp>
      <p:sp>
        <p:nvSpPr>
          <p:cNvPr id="25" name="四角形: 角を丸くする 24">
            <a:extLst>
              <a:ext uri="{FF2B5EF4-FFF2-40B4-BE49-F238E27FC236}">
                <a16:creationId xmlns:a16="http://schemas.microsoft.com/office/drawing/2014/main" id="{EC90641B-EFF1-4361-AA41-949A29D417BA}"/>
              </a:ext>
            </a:extLst>
          </p:cNvPr>
          <p:cNvSpPr/>
          <p:nvPr/>
        </p:nvSpPr>
        <p:spPr>
          <a:xfrm>
            <a:off x="252000" y="900000"/>
            <a:ext cx="3168353" cy="914400"/>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2400" dirty="0"/>
              <a:t>未知</a:t>
            </a:r>
            <a:r>
              <a:rPr lang="ja-JP" altLang="en-US" sz="2400" dirty="0"/>
              <a:t>データの探索</a:t>
            </a:r>
            <a:endParaRPr kumimoji="1" lang="ja-JP" altLang="en-US" sz="2400" dirty="0"/>
          </a:p>
        </p:txBody>
      </p:sp>
      <p:sp>
        <p:nvSpPr>
          <p:cNvPr id="32" name="テキスト ボックス 31">
            <a:extLst>
              <a:ext uri="{FF2B5EF4-FFF2-40B4-BE49-F238E27FC236}">
                <a16:creationId xmlns:a16="http://schemas.microsoft.com/office/drawing/2014/main" id="{853A2637-565D-433F-965B-F3C72254802D}"/>
              </a:ext>
            </a:extLst>
          </p:cNvPr>
          <p:cNvSpPr txBox="1"/>
          <p:nvPr/>
        </p:nvSpPr>
        <p:spPr>
          <a:xfrm>
            <a:off x="440976" y="2000629"/>
            <a:ext cx="4929555" cy="400110"/>
          </a:xfrm>
          <a:prstGeom prst="rect">
            <a:avLst/>
          </a:prstGeom>
          <a:noFill/>
        </p:spPr>
        <p:txBody>
          <a:bodyPr wrap="none" rtlCol="0">
            <a:spAutoFit/>
          </a:bodyPr>
          <a:lstStyle/>
          <a:p>
            <a:r>
              <a:rPr lang="ja-JP" altLang="en-US" sz="2000" strike="sngStrike" dirty="0">
                <a:ea typeface="ＭＳ Ｐ明朝" panose="02020600040205080304" pitchFamily="18" charset="-128"/>
                <a:cs typeface="Arial" panose="020B0604020202020204" pitchFamily="34" charset="0"/>
              </a:rPr>
              <a:t>炉の形状は</a:t>
            </a:r>
            <a:r>
              <a:rPr lang="en-US" altLang="ja-JP" sz="2000" strike="sngStrike" dirty="0">
                <a:ea typeface="ＭＳ Ｐ明朝" panose="02020600040205080304" pitchFamily="18" charset="-128"/>
                <a:cs typeface="Arial" panose="020B0604020202020204" pitchFamily="34" charset="0"/>
              </a:rPr>
              <a:t>6</a:t>
            </a:r>
            <a:r>
              <a:rPr lang="ja-JP" altLang="en-US" sz="2000" strike="sngStrike" dirty="0">
                <a:ea typeface="ＭＳ Ｐ明朝" panose="02020600040205080304" pitchFamily="18" charset="-128"/>
                <a:cs typeface="Arial" panose="020B0604020202020204" pitchFamily="34" charset="0"/>
              </a:rPr>
              <a:t>変数、各</a:t>
            </a:r>
            <a:r>
              <a:rPr lang="en-US" altLang="ja-JP" sz="2000" strike="sngStrike" dirty="0">
                <a:ea typeface="ＭＳ Ｐ明朝" panose="02020600040205080304" pitchFamily="18" charset="-128"/>
                <a:cs typeface="Arial" panose="020B0604020202020204" pitchFamily="34" charset="0"/>
              </a:rPr>
              <a:t>10</a:t>
            </a:r>
            <a:r>
              <a:rPr lang="ja-JP" altLang="en-US" sz="2000" strike="sngStrike" dirty="0">
                <a:ea typeface="ＭＳ Ｐ明朝" panose="02020600040205080304" pitchFamily="18" charset="-128"/>
                <a:cs typeface="Arial" panose="020B0604020202020204" pitchFamily="34" charset="0"/>
              </a:rPr>
              <a:t>水準　→　</a:t>
            </a:r>
            <a:r>
              <a:rPr lang="en-US" altLang="ja-JP" sz="2000" strike="sngStrike" dirty="0">
                <a:ea typeface="ＭＳ Ｐ明朝" panose="02020600040205080304" pitchFamily="18" charset="-128"/>
                <a:cs typeface="Arial" panose="020B0604020202020204" pitchFamily="34" charset="0"/>
              </a:rPr>
              <a:t>10</a:t>
            </a:r>
            <a:r>
              <a:rPr lang="en-US" altLang="ja-JP" sz="2000" strike="sngStrike" baseline="30000" dirty="0">
                <a:ea typeface="ＭＳ Ｐ明朝" panose="02020600040205080304" pitchFamily="18" charset="-128"/>
                <a:cs typeface="Arial" panose="020B0604020202020204" pitchFamily="34" charset="0"/>
              </a:rPr>
              <a:t>6</a:t>
            </a:r>
            <a:r>
              <a:rPr lang="ja-JP" altLang="en-US" sz="2000" strike="sngStrike" baseline="30000" dirty="0">
                <a:ea typeface="ＭＳ Ｐ明朝" panose="02020600040205080304" pitchFamily="18" charset="-128"/>
                <a:cs typeface="Arial" panose="020B0604020202020204" pitchFamily="34" charset="0"/>
              </a:rPr>
              <a:t>　</a:t>
            </a:r>
            <a:r>
              <a:rPr lang="ja-JP" altLang="en-US" sz="2000" strike="sngStrike" dirty="0"/>
              <a:t>通り</a:t>
            </a:r>
            <a:endParaRPr lang="en-US" altLang="ja-JP" sz="2000" u="sng" strike="sngStrike" dirty="0">
              <a:latin typeface="ＭＳ Ｐ明朝" panose="02020600040205080304" pitchFamily="18" charset="-128"/>
              <a:ea typeface="ＭＳ Ｐ明朝" panose="02020600040205080304" pitchFamily="18" charset="-128"/>
            </a:endParaRPr>
          </a:p>
        </p:txBody>
      </p:sp>
      <p:pic>
        <p:nvPicPr>
          <p:cNvPr id="2050" name="Picture 2" descr="ç»åã®ãã¬ãã¥ã¼">
            <a:extLst>
              <a:ext uri="{FF2B5EF4-FFF2-40B4-BE49-F238E27FC236}">
                <a16:creationId xmlns:a16="http://schemas.microsoft.com/office/drawing/2014/main" id="{10B37572-6906-4327-AA18-F1BCC7EEFC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193" y="2708920"/>
            <a:ext cx="2010278" cy="150770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4B3FE42-CEDA-4CB1-B431-512633CC2882}"/>
              </a:ext>
            </a:extLst>
          </p:cNvPr>
          <p:cNvSpPr txBox="1"/>
          <p:nvPr/>
        </p:nvSpPr>
        <p:spPr>
          <a:xfrm>
            <a:off x="2377471" y="3191233"/>
            <a:ext cx="3570208" cy="646331"/>
          </a:xfrm>
          <a:prstGeom prst="rect">
            <a:avLst/>
          </a:prstGeom>
          <a:noFill/>
        </p:spPr>
        <p:txBody>
          <a:bodyPr wrap="none" rtlCol="0">
            <a:spAutoFit/>
          </a:bodyPr>
          <a:lstStyle/>
          <a:p>
            <a:r>
              <a:rPr kumimoji="1" lang="ja-JP" altLang="en-US" dirty="0"/>
              <a:t>重要な</a:t>
            </a:r>
            <a:r>
              <a:rPr lang="ja-JP" altLang="en-US" dirty="0"/>
              <a:t>変数は</a:t>
            </a:r>
            <a:r>
              <a:rPr kumimoji="1" lang="en-US" altLang="ja-JP" dirty="0"/>
              <a:t>15</a:t>
            </a:r>
            <a:r>
              <a:rPr kumimoji="1" lang="ja-JP" altLang="en-US" dirty="0"/>
              <a:t>水準</a:t>
            </a:r>
            <a:r>
              <a:rPr lang="ja-JP" altLang="en-US" dirty="0"/>
              <a:t>、他は</a:t>
            </a:r>
            <a:r>
              <a:rPr lang="en-US" altLang="ja-JP" dirty="0"/>
              <a:t>5</a:t>
            </a:r>
            <a:r>
              <a:rPr lang="ja-JP" altLang="en-US" dirty="0"/>
              <a:t>水準</a:t>
            </a:r>
            <a:endParaRPr lang="en-US" altLang="ja-JP" dirty="0"/>
          </a:p>
          <a:p>
            <a:r>
              <a:rPr kumimoji="1" lang="ja-JP" altLang="en-US" dirty="0"/>
              <a:t>で</a:t>
            </a:r>
            <a:r>
              <a:rPr kumimoji="1" lang="en-US" altLang="ja-JP" dirty="0">
                <a:solidFill>
                  <a:schemeClr val="accent3">
                    <a:lumMod val="75000"/>
                  </a:schemeClr>
                </a:solidFill>
              </a:rPr>
              <a:t>10</a:t>
            </a:r>
            <a:r>
              <a:rPr kumimoji="1" lang="en-US" altLang="ja-JP" baseline="30000" dirty="0">
                <a:solidFill>
                  <a:schemeClr val="accent3">
                    <a:lumMod val="75000"/>
                  </a:schemeClr>
                </a:solidFill>
              </a:rPr>
              <a:t>6</a:t>
            </a:r>
            <a:r>
              <a:rPr kumimoji="1" lang="ja-JP" altLang="en-US" dirty="0">
                <a:solidFill>
                  <a:schemeClr val="accent3">
                    <a:lumMod val="75000"/>
                  </a:schemeClr>
                </a:solidFill>
              </a:rPr>
              <a:t>通りの形状</a:t>
            </a:r>
          </a:p>
        </p:txBody>
      </p:sp>
      <p:sp>
        <p:nvSpPr>
          <p:cNvPr id="33" name="テキスト ボックス 32">
            <a:extLst>
              <a:ext uri="{FF2B5EF4-FFF2-40B4-BE49-F238E27FC236}">
                <a16:creationId xmlns:a16="http://schemas.microsoft.com/office/drawing/2014/main" id="{22BD8D2F-9D9B-4540-8B55-DF13ED03118E}"/>
              </a:ext>
            </a:extLst>
          </p:cNvPr>
          <p:cNvSpPr txBox="1"/>
          <p:nvPr/>
        </p:nvSpPr>
        <p:spPr>
          <a:xfrm>
            <a:off x="45305" y="6240929"/>
            <a:ext cx="3172663" cy="58477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altLang="ja-JP" sz="3200" dirty="0">
                <a:latin typeface="ＭＳ Ｐ明朝" panose="02020600040205080304" pitchFamily="18" charset="-128"/>
                <a:ea typeface="ＭＳ Ｐ明朝" panose="02020600040205080304" pitchFamily="18" charset="-128"/>
              </a:rPr>
              <a:t>10</a:t>
            </a:r>
            <a:r>
              <a:rPr lang="en-US" altLang="ja-JP" sz="3200" baseline="30000" dirty="0">
                <a:latin typeface="ＭＳ Ｐ明朝" panose="02020600040205080304" pitchFamily="18" charset="-128"/>
                <a:ea typeface="ＭＳ Ｐ明朝" panose="02020600040205080304" pitchFamily="18" charset="-128"/>
              </a:rPr>
              <a:t>6</a:t>
            </a:r>
            <a:r>
              <a:rPr kumimoji="1" lang="ja-JP" altLang="en-US" sz="3200" dirty="0">
                <a:latin typeface="ＭＳ Ｐ明朝" panose="02020600040205080304" pitchFamily="18" charset="-128"/>
                <a:ea typeface="ＭＳ Ｐ明朝" panose="02020600040205080304" pitchFamily="18" charset="-128"/>
              </a:rPr>
              <a:t>件</a:t>
            </a:r>
            <a:r>
              <a:rPr lang="ja-JP" altLang="en-US" sz="3200" dirty="0">
                <a:latin typeface="ＭＳ Ｐ明朝" panose="02020600040205080304" pitchFamily="18" charset="-128"/>
                <a:ea typeface="ＭＳ Ｐ明朝" panose="02020600040205080304" pitchFamily="18" charset="-128"/>
              </a:rPr>
              <a:t>の候補形状</a:t>
            </a:r>
            <a:endParaRPr kumimoji="1" lang="en-US" altLang="ja-JP" sz="3200" dirty="0">
              <a:latin typeface="ＭＳ Ｐ明朝" panose="02020600040205080304" pitchFamily="18" charset="-128"/>
              <a:ea typeface="ＭＳ Ｐ明朝" panose="02020600040205080304" pitchFamily="18" charset="-128"/>
            </a:endParaRPr>
          </a:p>
        </p:txBody>
      </p:sp>
      <p:pic>
        <p:nvPicPr>
          <p:cNvPr id="15" name="Picture 4" descr="ããã¼ãã« ãããã¨ããã®ç»åæ¤ç´¢çµæ">
            <a:extLst>
              <a:ext uri="{FF2B5EF4-FFF2-40B4-BE49-F238E27FC236}">
                <a16:creationId xmlns:a16="http://schemas.microsoft.com/office/drawing/2014/main" id="{0223688F-F6A6-4A5E-8D27-10B27A259A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904" y="1081571"/>
            <a:ext cx="508973" cy="547229"/>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B7B1330F-0059-405A-8F90-9FCE0713C5CA}"/>
              </a:ext>
            </a:extLst>
          </p:cNvPr>
          <p:cNvSpPr/>
          <p:nvPr/>
        </p:nvSpPr>
        <p:spPr>
          <a:xfrm>
            <a:off x="30209" y="771225"/>
            <a:ext cx="9006287" cy="2509116"/>
          </a:xfrm>
          <a:prstGeom prst="roundRect">
            <a:avLst/>
          </a:prstGeom>
          <a:ln w="3810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3200" dirty="0"/>
              <a:t>1000000</a:t>
            </a:r>
            <a:r>
              <a:rPr kumimoji="1" lang="ja-JP" altLang="en-US" sz="3200" dirty="0"/>
              <a:t>通りの組み合わせ</a:t>
            </a:r>
            <a:endParaRPr kumimoji="1" lang="en-US" altLang="ja-JP" sz="3200" dirty="0"/>
          </a:p>
          <a:p>
            <a:pPr algn="ctr"/>
            <a:endParaRPr kumimoji="1" lang="en-US" altLang="ja-JP" sz="3200" dirty="0"/>
          </a:p>
          <a:p>
            <a:pPr algn="ctr"/>
            <a:r>
              <a:rPr kumimoji="1" lang="ja-JP" altLang="en-US" sz="3200" dirty="0"/>
              <a:t>シミュレーションでの全探索は不可能</a:t>
            </a:r>
            <a:endParaRPr lang="en-US" altLang="ja-JP" sz="3200" dirty="0"/>
          </a:p>
          <a:p>
            <a:pPr algn="ctr"/>
            <a:r>
              <a:rPr kumimoji="1" lang="ja-JP" altLang="en-US" sz="3200" dirty="0"/>
              <a:t>機械学習を用いた全探索は可能</a:t>
            </a:r>
          </a:p>
        </p:txBody>
      </p:sp>
      <p:sp>
        <p:nvSpPr>
          <p:cNvPr id="16" name="テキスト ボックス 15">
            <a:extLst>
              <a:ext uri="{FF2B5EF4-FFF2-40B4-BE49-F238E27FC236}">
                <a16:creationId xmlns:a16="http://schemas.microsoft.com/office/drawing/2014/main" id="{B4B82286-A66D-441C-B555-A32AA0F40D7F}"/>
              </a:ext>
            </a:extLst>
          </p:cNvPr>
          <p:cNvSpPr txBox="1"/>
          <p:nvPr/>
        </p:nvSpPr>
        <p:spPr>
          <a:xfrm>
            <a:off x="84235" y="5561658"/>
            <a:ext cx="2364750" cy="58477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l"/>
            <a:r>
              <a:rPr kumimoji="1" lang="ja-JP" altLang="en-US" sz="3200" dirty="0">
                <a:latin typeface="ＭＳ Ｐ明朝" panose="02020600040205080304" pitchFamily="18" charset="-128"/>
                <a:ea typeface="ＭＳ Ｐ明朝" panose="02020600040205080304" pitchFamily="18" charset="-128"/>
              </a:rPr>
              <a:t>　　　　　　　　</a:t>
            </a:r>
            <a:endParaRPr kumimoji="1" lang="en-US" altLang="ja-JP" sz="3200"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8795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763FD-0CBD-4C32-A7C6-FB19CB58DC03}"/>
              </a:ext>
            </a:extLst>
          </p:cNvPr>
          <p:cNvSpPr>
            <a:spLocks noGrp="1"/>
          </p:cNvSpPr>
          <p:nvPr>
            <p:ph type="title"/>
          </p:nvPr>
        </p:nvSpPr>
        <p:spPr/>
        <p:txBody>
          <a:bodyPr/>
          <a:lstStyle/>
          <a:p>
            <a:r>
              <a:rPr kumimoji="1" lang="ja-JP" altLang="en-US" dirty="0"/>
              <a:t>材料設計における課題</a:t>
            </a:r>
          </a:p>
        </p:txBody>
      </p:sp>
      <p:sp>
        <p:nvSpPr>
          <p:cNvPr id="4" name="テキスト ボックス 3">
            <a:extLst>
              <a:ext uri="{FF2B5EF4-FFF2-40B4-BE49-F238E27FC236}">
                <a16:creationId xmlns:a16="http://schemas.microsoft.com/office/drawing/2014/main" id="{E0E70088-048F-452C-BB34-7E920ED0505C}"/>
              </a:ext>
            </a:extLst>
          </p:cNvPr>
          <p:cNvSpPr txBox="1"/>
          <p:nvPr/>
        </p:nvSpPr>
        <p:spPr>
          <a:xfrm>
            <a:off x="180528" y="953725"/>
            <a:ext cx="9144000" cy="3600986"/>
          </a:xfrm>
          <a:prstGeom prst="rect">
            <a:avLst/>
          </a:prstGeom>
          <a:noFill/>
        </p:spPr>
        <p:txBody>
          <a:bodyPr wrap="square" rtlCol="0">
            <a:spAutoFit/>
          </a:bodyPr>
          <a:lstStyle/>
          <a:p>
            <a:pPr algn="l"/>
            <a:r>
              <a:rPr lang="ja-JP" altLang="en-US" sz="3200" dirty="0">
                <a:latin typeface="ＭＳ Ｐ明朝" panose="02020600040205080304" pitchFamily="18" charset="-128"/>
                <a:ea typeface="ＭＳ Ｐ明朝" panose="02020600040205080304" pitchFamily="18" charset="-128"/>
              </a:rPr>
              <a:t>組み合わせ数は爆発的に増加する</a:t>
            </a:r>
            <a:endParaRPr lang="en-US" altLang="ja-JP" sz="3200" dirty="0">
              <a:latin typeface="ＭＳ Ｐ明朝" panose="02020600040205080304" pitchFamily="18" charset="-128"/>
              <a:ea typeface="ＭＳ Ｐ明朝" panose="02020600040205080304" pitchFamily="18" charset="-128"/>
            </a:endParaRPr>
          </a:p>
          <a:p>
            <a:pPr algn="l"/>
            <a:endParaRPr lang="en-US" altLang="ja-JP" sz="3200" dirty="0">
              <a:latin typeface="ＭＳ Ｐ明朝" panose="02020600040205080304" pitchFamily="18" charset="-128"/>
              <a:ea typeface="ＭＳ Ｐ明朝" panose="02020600040205080304" pitchFamily="18" charset="-128"/>
            </a:endParaRPr>
          </a:p>
          <a:p>
            <a:pPr algn="l"/>
            <a:r>
              <a:rPr lang="ja-JP" altLang="en-US" sz="3200" dirty="0">
                <a:latin typeface="ＭＳ Ｐ明朝" panose="02020600040205080304" pitchFamily="18" charset="-128"/>
                <a:ea typeface="ＭＳ Ｐ明朝" panose="02020600040205080304" pitchFamily="18" charset="-128"/>
              </a:rPr>
              <a:t>　ガラス組成</a:t>
            </a:r>
            <a:r>
              <a:rPr lang="en-US" altLang="ja-JP" sz="3200" dirty="0">
                <a:latin typeface="ＭＳ Ｐ明朝" panose="02020600040205080304" pitchFamily="18" charset="-128"/>
                <a:ea typeface="ＭＳ Ｐ明朝" panose="02020600040205080304" pitchFamily="18" charset="-128"/>
              </a:rPr>
              <a:t>	:10</a:t>
            </a:r>
            <a:r>
              <a:rPr lang="ja-JP" altLang="en-US" sz="3200" dirty="0">
                <a:latin typeface="ＭＳ Ｐ明朝" panose="02020600040205080304" pitchFamily="18" charset="-128"/>
                <a:ea typeface="ＭＳ Ｐ明朝" panose="02020600040205080304" pitchFamily="18" charset="-128"/>
              </a:rPr>
              <a:t>成分</a:t>
            </a:r>
            <a:endParaRPr lang="en-US" altLang="ja-JP" sz="3200" dirty="0">
              <a:latin typeface="ＭＳ Ｐ明朝" panose="02020600040205080304" pitchFamily="18" charset="-128"/>
              <a:ea typeface="ＭＳ Ｐ明朝" panose="02020600040205080304" pitchFamily="18" charset="-128"/>
            </a:endParaRPr>
          </a:p>
          <a:p>
            <a:pPr algn="l"/>
            <a:r>
              <a:rPr lang="ja-JP" altLang="en-US" sz="3200" dirty="0">
                <a:latin typeface="ＭＳ Ｐ明朝" panose="02020600040205080304" pitchFamily="18" charset="-128"/>
                <a:ea typeface="ＭＳ Ｐ明朝" panose="02020600040205080304" pitchFamily="18" charset="-128"/>
              </a:rPr>
              <a:t>　組成比</a:t>
            </a:r>
            <a:r>
              <a:rPr lang="en-US" altLang="ja-JP" sz="3200" dirty="0">
                <a:latin typeface="ＭＳ Ｐ明朝" panose="02020600040205080304" pitchFamily="18" charset="-128"/>
                <a:ea typeface="ＭＳ Ｐ明朝" panose="02020600040205080304" pitchFamily="18" charset="-128"/>
              </a:rPr>
              <a:t>		</a:t>
            </a:r>
            <a:r>
              <a:rPr lang="ja-JP" altLang="en-US" sz="3200" dirty="0">
                <a:latin typeface="ＭＳ Ｐ明朝" panose="02020600040205080304" pitchFamily="18" charset="-128"/>
                <a:ea typeface="ＭＳ Ｐ明朝" panose="02020600040205080304" pitchFamily="18" charset="-128"/>
              </a:rPr>
              <a:t>：</a:t>
            </a:r>
            <a:r>
              <a:rPr lang="en-US" altLang="ja-JP" sz="3200" dirty="0">
                <a:latin typeface="ＭＳ Ｐ明朝" panose="02020600040205080304" pitchFamily="18" charset="-128"/>
                <a:ea typeface="ＭＳ Ｐ明朝" panose="02020600040205080304" pitchFamily="18" charset="-128"/>
              </a:rPr>
              <a:t>3%</a:t>
            </a:r>
            <a:r>
              <a:rPr lang="ja-JP" altLang="en-US" sz="3200" dirty="0">
                <a:latin typeface="ＭＳ Ｐ明朝" panose="02020600040205080304" pitchFamily="18" charset="-128"/>
                <a:ea typeface="ＭＳ Ｐ明朝" panose="02020600040205080304" pitchFamily="18" charset="-128"/>
              </a:rPr>
              <a:t>刻みで探索</a:t>
            </a:r>
            <a:endParaRPr lang="en-US" altLang="ja-JP" sz="3200" dirty="0">
              <a:latin typeface="ＭＳ Ｐ明朝" panose="02020600040205080304" pitchFamily="18" charset="-128"/>
              <a:ea typeface="ＭＳ Ｐ明朝" panose="02020600040205080304" pitchFamily="18" charset="-128"/>
            </a:endParaRPr>
          </a:p>
          <a:p>
            <a:pPr algn="l"/>
            <a:r>
              <a:rPr kumimoji="1" lang="ja-JP" altLang="en-US" sz="3200" dirty="0">
                <a:latin typeface="ＭＳ Ｐ明朝" panose="02020600040205080304" pitchFamily="18" charset="-128"/>
                <a:ea typeface="ＭＳ Ｐ明朝" panose="02020600040205080304" pitchFamily="18" charset="-128"/>
              </a:rPr>
              <a:t>　　→　 </a:t>
            </a:r>
            <a:r>
              <a:rPr lang="en-US" altLang="ja-JP" sz="3200" dirty="0">
                <a:latin typeface="ＭＳ Ｐ明朝" panose="02020600040205080304" pitchFamily="18" charset="-128"/>
                <a:ea typeface="ＭＳ Ｐ明朝" panose="02020600040205080304" pitchFamily="18" charset="-128"/>
              </a:rPr>
              <a:t>33</a:t>
            </a:r>
            <a:r>
              <a:rPr lang="en-US" altLang="ja-JP" sz="3200" baseline="30000" dirty="0">
                <a:latin typeface="ＭＳ Ｐ明朝" panose="02020600040205080304" pitchFamily="18" charset="-128"/>
                <a:ea typeface="ＭＳ Ｐ明朝" panose="02020600040205080304" pitchFamily="18" charset="-128"/>
              </a:rPr>
              <a:t>10</a:t>
            </a:r>
            <a:r>
              <a:rPr kumimoji="1" lang="en-US" altLang="ja-JP" sz="3200" dirty="0">
                <a:latin typeface="ＭＳ Ｐ明朝" panose="02020600040205080304" pitchFamily="18" charset="-128"/>
                <a:ea typeface="ＭＳ Ｐ明朝" panose="02020600040205080304" pitchFamily="18" charset="-128"/>
              </a:rPr>
              <a:t> </a:t>
            </a:r>
            <a:r>
              <a:rPr lang="ja-JP" altLang="en-US" sz="3200" dirty="0">
                <a:latin typeface="ＭＳ Ｐ明朝" panose="02020600040205080304" pitchFamily="18" charset="-128"/>
                <a:ea typeface="ＭＳ Ｐ明朝" panose="02020600040205080304" pitchFamily="18" charset="-128"/>
              </a:rPr>
              <a:t>≒</a:t>
            </a:r>
            <a:r>
              <a:rPr kumimoji="1" lang="en-US" altLang="ja-JP" sz="3200" dirty="0">
                <a:latin typeface="ＭＳ Ｐ明朝" panose="02020600040205080304" pitchFamily="18" charset="-128"/>
                <a:ea typeface="ＭＳ Ｐ明朝" panose="02020600040205080304" pitchFamily="18" charset="-128"/>
              </a:rPr>
              <a:t> </a:t>
            </a:r>
            <a:r>
              <a:rPr lang="en-US" altLang="ja-JP" sz="3200" dirty="0">
                <a:latin typeface="ＭＳ Ｐ明朝" panose="02020600040205080304" pitchFamily="18" charset="-128"/>
                <a:ea typeface="ＭＳ Ｐ明朝" panose="02020600040205080304" pitchFamily="18" charset="-128"/>
              </a:rPr>
              <a:t>1</a:t>
            </a:r>
            <a:r>
              <a:rPr kumimoji="1" lang="en-US" altLang="ja-JP" sz="3200" dirty="0">
                <a:latin typeface="ＭＳ Ｐ明朝" panose="02020600040205080304" pitchFamily="18" charset="-128"/>
                <a:ea typeface="ＭＳ Ｐ明朝" panose="02020600040205080304" pitchFamily="18" charset="-128"/>
              </a:rPr>
              <a:t>000000000000000 </a:t>
            </a:r>
            <a:r>
              <a:rPr kumimoji="1" lang="ja-JP" altLang="en-US" sz="3200" dirty="0">
                <a:latin typeface="ＭＳ Ｐ明朝" panose="02020600040205080304" pitchFamily="18" charset="-128"/>
                <a:ea typeface="ＭＳ Ｐ明朝" panose="02020600040205080304" pitchFamily="18" charset="-128"/>
              </a:rPr>
              <a:t>通り</a:t>
            </a:r>
            <a:endParaRPr kumimoji="1" lang="en-US" altLang="ja-JP" sz="3200" dirty="0">
              <a:latin typeface="ＭＳ Ｐ明朝" panose="02020600040205080304" pitchFamily="18" charset="-128"/>
              <a:ea typeface="ＭＳ Ｐ明朝" panose="02020600040205080304" pitchFamily="18" charset="-128"/>
            </a:endParaRPr>
          </a:p>
          <a:p>
            <a:pPr algn="l"/>
            <a:endParaRPr lang="en-US" altLang="ja-JP" sz="3200" dirty="0">
              <a:latin typeface="ＭＳ Ｐ明朝" panose="02020600040205080304" pitchFamily="18" charset="-128"/>
              <a:ea typeface="ＭＳ Ｐ明朝" panose="02020600040205080304" pitchFamily="18" charset="-128"/>
            </a:endParaRPr>
          </a:p>
          <a:p>
            <a:pPr algn="ctr"/>
            <a:r>
              <a:rPr kumimoji="1" lang="ja-JP" altLang="en-US" sz="3600" dirty="0">
                <a:latin typeface="ＭＳ Ｐ明朝" panose="02020600040205080304" pitchFamily="18" charset="-128"/>
                <a:ea typeface="ＭＳ Ｐ明朝" panose="02020600040205080304" pitchFamily="18" charset="-128"/>
              </a:rPr>
              <a:t>　</a:t>
            </a:r>
            <a:r>
              <a:rPr lang="ja-JP" altLang="en-US" sz="3600" dirty="0">
                <a:latin typeface="ＭＳ Ｐ明朝" panose="02020600040205080304" pitchFamily="18" charset="-128"/>
                <a:ea typeface="ＭＳ Ｐ明朝" panose="02020600040205080304" pitchFamily="18" charset="-128"/>
              </a:rPr>
              <a:t>機械学習でも</a:t>
            </a:r>
            <a:r>
              <a:rPr kumimoji="1" lang="ja-JP" altLang="en-US" sz="3600" u="sng" dirty="0">
                <a:solidFill>
                  <a:srgbClr val="00B050"/>
                </a:solidFill>
                <a:latin typeface="ＭＳ Ｐ明朝" panose="02020600040205080304" pitchFamily="18" charset="-128"/>
                <a:ea typeface="ＭＳ Ｐ明朝" panose="02020600040205080304" pitchFamily="18" charset="-128"/>
              </a:rPr>
              <a:t>全探索は不可能</a:t>
            </a:r>
            <a:endParaRPr kumimoji="1" lang="en-US" altLang="ja-JP" sz="3600" u="sng" dirty="0">
              <a:solidFill>
                <a:srgbClr val="00B050"/>
              </a:solidFill>
              <a:latin typeface="ＭＳ Ｐ明朝" panose="02020600040205080304" pitchFamily="18" charset="-128"/>
              <a:ea typeface="ＭＳ Ｐ明朝" panose="02020600040205080304" pitchFamily="18" charset="-128"/>
            </a:endParaRPr>
          </a:p>
        </p:txBody>
      </p:sp>
      <p:sp>
        <p:nvSpPr>
          <p:cNvPr id="15" name="テキスト ボックス 14">
            <a:extLst>
              <a:ext uri="{FF2B5EF4-FFF2-40B4-BE49-F238E27FC236}">
                <a16:creationId xmlns:a16="http://schemas.microsoft.com/office/drawing/2014/main" id="{39B2B7A7-70D1-4E7D-8DCB-06DE3C496B77}"/>
              </a:ext>
            </a:extLst>
          </p:cNvPr>
          <p:cNvSpPr txBox="1"/>
          <p:nvPr/>
        </p:nvSpPr>
        <p:spPr>
          <a:xfrm>
            <a:off x="345575" y="5445224"/>
            <a:ext cx="8555547" cy="584775"/>
          </a:xfrm>
          <a:prstGeom prst="rect">
            <a:avLst/>
          </a:prstGeom>
          <a:noFill/>
        </p:spPr>
        <p:txBody>
          <a:bodyPr wrap="none" rtlCol="0">
            <a:spAutoFit/>
          </a:bodyPr>
          <a:lstStyle/>
          <a:p>
            <a:pPr algn="l"/>
            <a:r>
              <a:rPr kumimoji="1" lang="ja-JP" altLang="en-US" sz="3200" u="sng" dirty="0">
                <a:latin typeface="ＭＳ Ｐ明朝" panose="02020600040205080304" pitchFamily="18" charset="-128"/>
                <a:ea typeface="ＭＳ Ｐ明朝" panose="02020600040205080304" pitchFamily="18" charset="-128"/>
              </a:rPr>
              <a:t>遺伝的アルゴリズムを用いたガラス組成の最適化</a:t>
            </a:r>
          </a:p>
        </p:txBody>
      </p:sp>
    </p:spTree>
    <p:extLst>
      <p:ext uri="{BB962C8B-B14F-4D97-AF65-F5344CB8AC3E}">
        <p14:creationId xmlns:p14="http://schemas.microsoft.com/office/powerpoint/2010/main" val="3750475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図 14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2480695"/>
            <a:ext cx="900000" cy="907086"/>
          </a:xfrm>
          <a:prstGeom prst="rect">
            <a:avLst/>
          </a:prstGeom>
        </p:spPr>
      </p:pic>
      <p:pic>
        <p:nvPicPr>
          <p:cNvPr id="1404" name="図 14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072" y="2484238"/>
            <a:ext cx="900000" cy="900000"/>
          </a:xfrm>
          <a:prstGeom prst="rect">
            <a:avLst/>
          </a:prstGeom>
        </p:spPr>
      </p:pic>
      <p:pic>
        <p:nvPicPr>
          <p:cNvPr id="1405" name="図 14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280" y="2484238"/>
            <a:ext cx="900000" cy="900000"/>
          </a:xfrm>
          <a:prstGeom prst="rect">
            <a:avLst/>
          </a:prstGeom>
        </p:spPr>
      </p:pic>
      <p:pic>
        <p:nvPicPr>
          <p:cNvPr id="1402" name="図 14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8384" y="1016832"/>
            <a:ext cx="900000" cy="900000"/>
          </a:xfrm>
          <a:prstGeom prst="rect">
            <a:avLst/>
          </a:prstGeom>
        </p:spPr>
      </p:pic>
      <p:pic>
        <p:nvPicPr>
          <p:cNvPr id="1399" name="図 13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5656" y="980728"/>
            <a:ext cx="900000" cy="900000"/>
          </a:xfrm>
          <a:prstGeom prst="rect">
            <a:avLst/>
          </a:prstGeom>
        </p:spPr>
      </p:pic>
      <p:sp>
        <p:nvSpPr>
          <p:cNvPr id="2" name="タイトル 1"/>
          <p:cNvSpPr>
            <a:spLocks noGrp="1"/>
          </p:cNvSpPr>
          <p:nvPr>
            <p:ph type="title"/>
          </p:nvPr>
        </p:nvSpPr>
        <p:spPr/>
        <p:txBody>
          <a:bodyPr/>
          <a:lstStyle/>
          <a:p>
            <a:r>
              <a:rPr kumimoji="1" lang="ja-JP" altLang="en-US" dirty="0"/>
              <a:t>遺伝的アルゴリズムの概要</a:t>
            </a:r>
          </a:p>
        </p:txBody>
      </p:sp>
      <p:sp>
        <p:nvSpPr>
          <p:cNvPr id="393" name="テキスト ボックス 392"/>
          <p:cNvSpPr txBox="1"/>
          <p:nvPr/>
        </p:nvSpPr>
        <p:spPr>
          <a:xfrm>
            <a:off x="107504" y="1370649"/>
            <a:ext cx="1107996" cy="369332"/>
          </a:xfrm>
          <a:prstGeom prst="rect">
            <a:avLst/>
          </a:prstGeom>
          <a:noFill/>
        </p:spPr>
        <p:txBody>
          <a:bodyPr wrap="none" rtlCol="0">
            <a:spAutoFit/>
          </a:bodyPr>
          <a:lstStyle/>
          <a:p>
            <a:r>
              <a:rPr lang="ja-JP" altLang="en-US" dirty="0"/>
              <a:t>第一世代</a:t>
            </a:r>
            <a:endParaRPr kumimoji="1" lang="ja-JP" altLang="en-US" dirty="0"/>
          </a:p>
        </p:txBody>
      </p:sp>
      <p:sp>
        <p:nvSpPr>
          <p:cNvPr id="1066" name="左中かっこ 1065"/>
          <p:cNvSpPr/>
          <p:nvPr/>
        </p:nvSpPr>
        <p:spPr>
          <a:xfrm rot="16200000">
            <a:off x="2617748" y="1165159"/>
            <a:ext cx="458630" cy="193896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7" name="左中かっこ 1066"/>
          <p:cNvSpPr/>
          <p:nvPr/>
        </p:nvSpPr>
        <p:spPr>
          <a:xfrm rot="16200000">
            <a:off x="6416701" y="1189227"/>
            <a:ext cx="458630" cy="1890827"/>
          </a:xfrm>
          <a:prstGeom prst="leftBrace">
            <a:avLst>
              <a:gd name="adj1" fmla="val 1664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4" name="左中かっこ 1153"/>
          <p:cNvSpPr/>
          <p:nvPr/>
        </p:nvSpPr>
        <p:spPr>
          <a:xfrm rot="16200000">
            <a:off x="4545261" y="1220066"/>
            <a:ext cx="458630" cy="18291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395536" y="1916832"/>
            <a:ext cx="800219" cy="461665"/>
          </a:xfrm>
          <a:prstGeom prst="rect">
            <a:avLst/>
          </a:prstGeom>
          <a:noFill/>
        </p:spPr>
        <p:txBody>
          <a:bodyPr wrap="none" rtlCol="0">
            <a:spAutoFit/>
          </a:bodyPr>
          <a:lstStyle/>
          <a:p>
            <a:r>
              <a:rPr lang="ja-JP" altLang="en-US" sz="2400" dirty="0">
                <a:solidFill>
                  <a:srgbClr val="0070C0"/>
                </a:solidFill>
                <a:latin typeface="HGP創英角ﾎﾟｯﾌﾟ体" panose="040B0A00000000000000" pitchFamily="50" charset="-128"/>
                <a:ea typeface="HGP創英角ﾎﾟｯﾌﾟ体" panose="040B0A00000000000000" pitchFamily="50" charset="-128"/>
              </a:rPr>
              <a:t>交叉</a:t>
            </a:r>
            <a:endParaRPr kumimoji="1" lang="ja-JP" altLang="en-US" sz="2400" dirty="0">
              <a:solidFill>
                <a:srgbClr val="0070C0"/>
              </a:solidFill>
              <a:latin typeface="HGP創英角ﾎﾟｯﾌﾟ体" panose="040B0A00000000000000" pitchFamily="50" charset="-128"/>
              <a:ea typeface="HGP創英角ﾎﾟｯﾌﾟ体" panose="040B0A00000000000000" pitchFamily="50" charset="-128"/>
            </a:endParaRPr>
          </a:p>
        </p:txBody>
      </p:sp>
      <p:pic>
        <p:nvPicPr>
          <p:cNvPr id="1400" name="図 13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166" y="980728"/>
            <a:ext cx="900000" cy="900000"/>
          </a:xfrm>
          <a:prstGeom prst="rect">
            <a:avLst/>
          </a:prstGeom>
        </p:spPr>
      </p:pic>
      <p:pic>
        <p:nvPicPr>
          <p:cNvPr id="1401" name="図 14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4676" y="980728"/>
            <a:ext cx="900000" cy="900000"/>
          </a:xfrm>
          <a:prstGeom prst="rect">
            <a:avLst/>
          </a:prstGeom>
        </p:spPr>
      </p:pic>
      <p:sp>
        <p:nvSpPr>
          <p:cNvPr id="36" name="テキスト ボックス 35"/>
          <p:cNvSpPr txBox="1"/>
          <p:nvPr/>
        </p:nvSpPr>
        <p:spPr>
          <a:xfrm>
            <a:off x="7092280" y="2348880"/>
            <a:ext cx="2087431" cy="461665"/>
          </a:xfrm>
          <a:prstGeom prst="rect">
            <a:avLst/>
          </a:prstGeom>
          <a:noFill/>
        </p:spPr>
        <p:txBody>
          <a:bodyPr wrap="none" rtlCol="0">
            <a:spAutoFit/>
          </a:bodyPr>
          <a:lstStyle/>
          <a:p>
            <a:r>
              <a:rPr lang="ja-JP" altLang="en-US" sz="2400" dirty="0">
                <a:solidFill>
                  <a:srgbClr val="00B050"/>
                </a:solidFill>
                <a:latin typeface="HGP創英角ﾎﾟｯﾌﾟ体" panose="040B0A00000000000000" pitchFamily="50" charset="-128"/>
                <a:ea typeface="HGP創英角ﾎﾟｯﾌﾟ体" panose="040B0A00000000000000" pitchFamily="50" charset="-128"/>
              </a:rPr>
              <a:t> 優秀さを評価</a:t>
            </a:r>
            <a:endParaRPr lang="en-US" altLang="ja-JP" sz="2400" dirty="0">
              <a:solidFill>
                <a:srgbClr val="00B050"/>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38836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fade">
                                      <p:cBhvr>
                                        <p:cTn id="7" dur="500"/>
                                        <p:tgtEl>
                                          <p:spTgt spid="10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7"/>
                                        </p:tgtEl>
                                        <p:attrNameLst>
                                          <p:attrName>style.visibility</p:attrName>
                                        </p:attrNameLst>
                                      </p:cBhvr>
                                      <p:to>
                                        <p:strVal val="visible"/>
                                      </p:to>
                                    </p:set>
                                    <p:animEffect transition="in" filter="fade">
                                      <p:cBhvr>
                                        <p:cTn id="10" dur="500"/>
                                        <p:tgtEl>
                                          <p:spTgt spid="10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4"/>
                                        </p:tgtEl>
                                        <p:attrNameLst>
                                          <p:attrName>style.visibility</p:attrName>
                                        </p:attrNameLst>
                                      </p:cBhvr>
                                      <p:to>
                                        <p:strVal val="visible"/>
                                      </p:to>
                                    </p:set>
                                    <p:animEffect transition="in" filter="fade">
                                      <p:cBhvr>
                                        <p:cTn id="13" dur="500"/>
                                        <p:tgtEl>
                                          <p:spTgt spid="11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403"/>
                                        </p:tgtEl>
                                        <p:attrNameLst>
                                          <p:attrName>style.visibility</p:attrName>
                                        </p:attrNameLst>
                                      </p:cBhvr>
                                      <p:to>
                                        <p:strVal val="visible"/>
                                      </p:to>
                                    </p:set>
                                    <p:animEffect transition="in" filter="fade">
                                      <p:cBhvr>
                                        <p:cTn id="19" dur="500"/>
                                        <p:tgtEl>
                                          <p:spTgt spid="1403"/>
                                        </p:tgtEl>
                                      </p:cBhvr>
                                    </p:animEffect>
                                  </p:childTnLst>
                                </p:cTn>
                              </p:par>
                              <p:par>
                                <p:cTn id="20" presetID="10" presetClass="entr" presetSubtype="0" fill="hold" nodeType="withEffect">
                                  <p:stCondLst>
                                    <p:cond delay="0"/>
                                  </p:stCondLst>
                                  <p:childTnLst>
                                    <p:set>
                                      <p:cBhvr>
                                        <p:cTn id="21" dur="1" fill="hold">
                                          <p:stCondLst>
                                            <p:cond delay="0"/>
                                          </p:stCondLst>
                                        </p:cTn>
                                        <p:tgtEl>
                                          <p:spTgt spid="1404"/>
                                        </p:tgtEl>
                                        <p:attrNameLst>
                                          <p:attrName>style.visibility</p:attrName>
                                        </p:attrNameLst>
                                      </p:cBhvr>
                                      <p:to>
                                        <p:strVal val="visible"/>
                                      </p:to>
                                    </p:set>
                                    <p:animEffect transition="in" filter="fade">
                                      <p:cBhvr>
                                        <p:cTn id="22" dur="500"/>
                                        <p:tgtEl>
                                          <p:spTgt spid="1404"/>
                                        </p:tgtEl>
                                      </p:cBhvr>
                                    </p:animEffect>
                                  </p:childTnLst>
                                </p:cTn>
                              </p:par>
                              <p:par>
                                <p:cTn id="23" presetID="10" presetClass="entr" presetSubtype="0" fill="hold" nodeType="withEffect">
                                  <p:stCondLst>
                                    <p:cond delay="0"/>
                                  </p:stCondLst>
                                  <p:childTnLst>
                                    <p:set>
                                      <p:cBhvr>
                                        <p:cTn id="24" dur="1" fill="hold">
                                          <p:stCondLst>
                                            <p:cond delay="0"/>
                                          </p:stCondLst>
                                        </p:cTn>
                                        <p:tgtEl>
                                          <p:spTgt spid="1405"/>
                                        </p:tgtEl>
                                        <p:attrNameLst>
                                          <p:attrName>style.visibility</p:attrName>
                                        </p:attrNameLst>
                                      </p:cBhvr>
                                      <p:to>
                                        <p:strVal val="visible"/>
                                      </p:to>
                                    </p:set>
                                    <p:animEffect transition="in" filter="fade">
                                      <p:cBhvr>
                                        <p:cTn id="25" dur="500"/>
                                        <p:tgtEl>
                                          <p:spTgt spid="14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6" grpId="0" animBg="1"/>
      <p:bldP spid="1067" grpId="0" animBg="1"/>
      <p:bldP spid="1154" grpId="0" animBg="1"/>
      <p:bldP spid="3"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rgbClr val="FF0000"/>
                </a:solidFill>
              </a:rPr>
              <a:t>超視覚</a:t>
            </a:r>
            <a:r>
              <a:rPr lang="ja-JP" altLang="en-US" dirty="0"/>
              <a:t>を実現したディープラーニング</a:t>
            </a:r>
            <a:endParaRPr kumimoji="1" lang="ja-JP" altLang="en-US" dirty="0"/>
          </a:p>
        </p:txBody>
      </p:sp>
      <p:sp>
        <p:nvSpPr>
          <p:cNvPr id="7" name="AutoShape 2" descr="ããã­ã°ã©ãã¼ ããªã¼ ç´ æãã®ç»åæ¤ç´¢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テキスト ボックス 2">
            <a:extLst>
              <a:ext uri="{FF2B5EF4-FFF2-40B4-BE49-F238E27FC236}">
                <a16:creationId xmlns:a16="http://schemas.microsoft.com/office/drawing/2014/main" id="{FC287AA4-1C44-46BE-B979-02A28FA416AE}"/>
              </a:ext>
            </a:extLst>
          </p:cNvPr>
          <p:cNvSpPr txBox="1"/>
          <p:nvPr/>
        </p:nvSpPr>
        <p:spPr>
          <a:xfrm>
            <a:off x="460375" y="908720"/>
            <a:ext cx="4185761" cy="461665"/>
          </a:xfrm>
          <a:prstGeom prst="rect">
            <a:avLst/>
          </a:prstGeom>
          <a:noFill/>
        </p:spPr>
        <p:txBody>
          <a:bodyPr wrap="none" rtlCol="0">
            <a:spAutoFit/>
          </a:bodyPr>
          <a:lstStyle/>
          <a:p>
            <a:r>
              <a:rPr lang="ja-JP" altLang="en-US" sz="2400" dirty="0"/>
              <a:t>従来手法を格段に上回る性能</a:t>
            </a:r>
            <a:endParaRPr lang="en-US" altLang="ja-JP" sz="2400" dirty="0"/>
          </a:p>
        </p:txBody>
      </p:sp>
      <p:pic>
        <p:nvPicPr>
          <p:cNvPr id="5" name="図 4">
            <a:extLst>
              <a:ext uri="{FF2B5EF4-FFF2-40B4-BE49-F238E27FC236}">
                <a16:creationId xmlns:a16="http://schemas.microsoft.com/office/drawing/2014/main" id="{F479473C-7D21-4B16-9DAD-1D4F927E24A1}"/>
              </a:ext>
            </a:extLst>
          </p:cNvPr>
          <p:cNvPicPr>
            <a:picLocks noChangeAspect="1"/>
          </p:cNvPicPr>
          <p:nvPr/>
        </p:nvPicPr>
        <p:blipFill>
          <a:blip r:embed="rId3"/>
          <a:stretch>
            <a:fillRect/>
          </a:stretch>
        </p:blipFill>
        <p:spPr>
          <a:xfrm>
            <a:off x="705050" y="1484784"/>
            <a:ext cx="7311222" cy="2477691"/>
          </a:xfrm>
          <a:prstGeom prst="rect">
            <a:avLst/>
          </a:prstGeom>
        </p:spPr>
      </p:pic>
      <p:sp>
        <p:nvSpPr>
          <p:cNvPr id="4" name="テキスト ボックス 3">
            <a:extLst>
              <a:ext uri="{FF2B5EF4-FFF2-40B4-BE49-F238E27FC236}">
                <a16:creationId xmlns:a16="http://schemas.microsoft.com/office/drawing/2014/main" id="{BAB59646-0009-488F-8902-7807F209F377}"/>
              </a:ext>
            </a:extLst>
          </p:cNvPr>
          <p:cNvSpPr txBox="1"/>
          <p:nvPr/>
        </p:nvSpPr>
        <p:spPr>
          <a:xfrm>
            <a:off x="2249890" y="5951021"/>
            <a:ext cx="4644220" cy="646331"/>
          </a:xfrm>
          <a:prstGeom prst="rect">
            <a:avLst/>
          </a:prstGeom>
          <a:noFill/>
        </p:spPr>
        <p:txBody>
          <a:bodyPr wrap="none" rtlCol="0">
            <a:spAutoFit/>
          </a:bodyPr>
          <a:lstStyle/>
          <a:p>
            <a:r>
              <a:rPr lang="ja-JP" altLang="en-US" sz="3600" dirty="0">
                <a:solidFill>
                  <a:srgbClr val="00B050"/>
                </a:solidFill>
                <a:latin typeface="HGP創英角ｺﾞｼｯｸUB" panose="020B0900000000000000" pitchFamily="50" charset="-128"/>
                <a:ea typeface="HGP創英角ｺﾞｼｯｸUB" panose="020B0900000000000000" pitchFamily="50" charset="-128"/>
              </a:rPr>
              <a:t>人間を上回る認識精度</a:t>
            </a:r>
            <a:endParaRPr kumimoji="1" lang="ja-JP" altLang="en-US" sz="3600" dirty="0">
              <a:solidFill>
                <a:srgbClr val="00B050"/>
              </a:solidFill>
              <a:latin typeface="HGP創英角ｺﾞｼｯｸUB" panose="020B0900000000000000" pitchFamily="50" charset="-128"/>
              <a:ea typeface="HGP創英角ｺﾞｼｯｸUB" panose="020B0900000000000000" pitchFamily="50" charset="-128"/>
            </a:endParaRPr>
          </a:p>
        </p:txBody>
      </p:sp>
      <p:sp>
        <p:nvSpPr>
          <p:cNvPr id="27" name="テキスト ボックス 26">
            <a:extLst>
              <a:ext uri="{FF2B5EF4-FFF2-40B4-BE49-F238E27FC236}">
                <a16:creationId xmlns:a16="http://schemas.microsoft.com/office/drawing/2014/main" id="{87AA1B17-C22D-48A7-8DB5-49652F35BF59}"/>
              </a:ext>
            </a:extLst>
          </p:cNvPr>
          <p:cNvSpPr txBox="1"/>
          <p:nvPr/>
        </p:nvSpPr>
        <p:spPr>
          <a:xfrm>
            <a:off x="860828" y="4808227"/>
            <a:ext cx="1880677" cy="369332"/>
          </a:xfrm>
          <a:prstGeom prst="rect">
            <a:avLst/>
          </a:prstGeom>
          <a:noFill/>
        </p:spPr>
        <p:txBody>
          <a:bodyPr wrap="square" rtlCol="0">
            <a:spAutoFit/>
          </a:bodyPr>
          <a:lstStyle/>
          <a:p>
            <a:r>
              <a:rPr kumimoji="1" lang="ja-JP" altLang="en-US" b="1" dirty="0">
                <a:solidFill>
                  <a:srgbClr val="0070C0"/>
                </a:solidFill>
              </a:rPr>
              <a:t>従来手法：</a:t>
            </a:r>
            <a:r>
              <a:rPr kumimoji="1" lang="en-US" altLang="ja-JP" b="1" dirty="0">
                <a:solidFill>
                  <a:srgbClr val="0070C0"/>
                </a:solidFill>
              </a:rPr>
              <a:t>75% </a:t>
            </a:r>
            <a:endParaRPr kumimoji="1" lang="ja-JP" altLang="en-US" b="1" dirty="0">
              <a:solidFill>
                <a:srgbClr val="0070C0"/>
              </a:solidFill>
            </a:endParaRPr>
          </a:p>
        </p:txBody>
      </p:sp>
      <p:sp>
        <p:nvSpPr>
          <p:cNvPr id="28" name="テキスト ボックス 27">
            <a:extLst>
              <a:ext uri="{FF2B5EF4-FFF2-40B4-BE49-F238E27FC236}">
                <a16:creationId xmlns:a16="http://schemas.microsoft.com/office/drawing/2014/main" id="{9144FF67-EA0D-4DF0-8F97-12EA6884773A}"/>
              </a:ext>
            </a:extLst>
          </p:cNvPr>
          <p:cNvSpPr txBox="1"/>
          <p:nvPr/>
        </p:nvSpPr>
        <p:spPr>
          <a:xfrm>
            <a:off x="2741509" y="4808227"/>
            <a:ext cx="2738250" cy="369332"/>
          </a:xfrm>
          <a:prstGeom prst="rect">
            <a:avLst/>
          </a:prstGeom>
          <a:noFill/>
        </p:spPr>
        <p:txBody>
          <a:bodyPr wrap="none" rtlCol="0">
            <a:spAutoFit/>
          </a:bodyPr>
          <a:lstStyle/>
          <a:p>
            <a:r>
              <a:rPr lang="ja-JP" altLang="en-US" b="1" dirty="0">
                <a:solidFill>
                  <a:schemeClr val="accent3">
                    <a:lumMod val="75000"/>
                  </a:schemeClr>
                </a:solidFill>
              </a:rPr>
              <a:t>ディープラーニング</a:t>
            </a:r>
            <a:r>
              <a:rPr lang="en-US" altLang="ja-JP" b="1" dirty="0">
                <a:solidFill>
                  <a:schemeClr val="accent3">
                    <a:lumMod val="75000"/>
                  </a:schemeClr>
                </a:solidFill>
              </a:rPr>
              <a:t>83</a:t>
            </a:r>
            <a:r>
              <a:rPr kumimoji="1" lang="en-US" altLang="ja-JP" b="1" dirty="0">
                <a:solidFill>
                  <a:schemeClr val="accent3">
                    <a:lumMod val="75000"/>
                  </a:schemeClr>
                </a:solidFill>
              </a:rPr>
              <a:t>%</a:t>
            </a:r>
            <a:endParaRPr kumimoji="1" lang="ja-JP" altLang="en-US" b="1" dirty="0">
              <a:solidFill>
                <a:schemeClr val="accent3">
                  <a:lumMod val="75000"/>
                </a:schemeClr>
              </a:solidFill>
            </a:endParaRPr>
          </a:p>
        </p:txBody>
      </p:sp>
      <p:sp>
        <p:nvSpPr>
          <p:cNvPr id="29" name="テキスト ボックス 28">
            <a:extLst>
              <a:ext uri="{FF2B5EF4-FFF2-40B4-BE49-F238E27FC236}">
                <a16:creationId xmlns:a16="http://schemas.microsoft.com/office/drawing/2014/main" id="{12028EA4-2DFB-46A8-8CC1-4F414B07B142}"/>
              </a:ext>
            </a:extLst>
          </p:cNvPr>
          <p:cNvSpPr txBox="1"/>
          <p:nvPr/>
        </p:nvSpPr>
        <p:spPr>
          <a:xfrm>
            <a:off x="7020272" y="4808227"/>
            <a:ext cx="1624163" cy="369332"/>
          </a:xfrm>
          <a:prstGeom prst="rect">
            <a:avLst/>
          </a:prstGeom>
          <a:noFill/>
        </p:spPr>
        <p:txBody>
          <a:bodyPr wrap="none" rtlCol="0">
            <a:spAutoFit/>
          </a:bodyPr>
          <a:lstStyle/>
          <a:p>
            <a:r>
              <a:rPr lang="en-US" altLang="ja-JP" b="1" dirty="0">
                <a:solidFill>
                  <a:schemeClr val="accent3">
                    <a:lumMod val="75000"/>
                  </a:schemeClr>
                </a:solidFill>
              </a:rPr>
              <a:t>2017</a:t>
            </a:r>
            <a:r>
              <a:rPr lang="ja-JP" altLang="en-US" b="1" dirty="0">
                <a:solidFill>
                  <a:schemeClr val="accent3">
                    <a:lumMod val="75000"/>
                  </a:schemeClr>
                </a:solidFill>
              </a:rPr>
              <a:t>年：</a:t>
            </a:r>
            <a:r>
              <a:rPr lang="en-US" altLang="ja-JP" b="1" dirty="0">
                <a:solidFill>
                  <a:schemeClr val="accent3">
                    <a:lumMod val="75000"/>
                  </a:schemeClr>
                </a:solidFill>
              </a:rPr>
              <a:t>98</a:t>
            </a:r>
            <a:r>
              <a:rPr kumimoji="1" lang="en-US" altLang="ja-JP" b="1" dirty="0">
                <a:solidFill>
                  <a:schemeClr val="accent3">
                    <a:lumMod val="75000"/>
                  </a:schemeClr>
                </a:solidFill>
              </a:rPr>
              <a:t>%</a:t>
            </a:r>
            <a:endParaRPr kumimoji="1" lang="ja-JP" altLang="en-US" b="1" dirty="0">
              <a:solidFill>
                <a:schemeClr val="accent3">
                  <a:lumMod val="75000"/>
                </a:schemeClr>
              </a:solidFill>
            </a:endParaRPr>
          </a:p>
        </p:txBody>
      </p:sp>
      <p:cxnSp>
        <p:nvCxnSpPr>
          <p:cNvPr id="31" name="直線矢印コネクタ 30">
            <a:extLst>
              <a:ext uri="{FF2B5EF4-FFF2-40B4-BE49-F238E27FC236}">
                <a16:creationId xmlns:a16="http://schemas.microsoft.com/office/drawing/2014/main" id="{4053EFC5-6A03-446B-AEED-2055D94331DB}"/>
              </a:ext>
            </a:extLst>
          </p:cNvPr>
          <p:cNvCxnSpPr/>
          <p:nvPr/>
        </p:nvCxnSpPr>
        <p:spPr>
          <a:xfrm flipV="1">
            <a:off x="2915816" y="3789040"/>
            <a:ext cx="0" cy="832137"/>
          </a:xfrm>
          <a:prstGeom prst="straightConnector1">
            <a:avLst/>
          </a:prstGeom>
          <a:ln w="38100">
            <a:solidFill>
              <a:schemeClr val="accent3">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98BF414-F47C-49BB-8E65-3C1C33F6F9A0}"/>
              </a:ext>
            </a:extLst>
          </p:cNvPr>
          <p:cNvSpPr txBox="1"/>
          <p:nvPr/>
        </p:nvSpPr>
        <p:spPr>
          <a:xfrm>
            <a:off x="5444200" y="4169447"/>
            <a:ext cx="1576072" cy="369332"/>
          </a:xfrm>
          <a:prstGeom prst="rect">
            <a:avLst/>
          </a:prstGeom>
          <a:noFill/>
        </p:spPr>
        <p:txBody>
          <a:bodyPr wrap="none" rtlCol="0">
            <a:spAutoFit/>
          </a:bodyPr>
          <a:lstStyle/>
          <a:p>
            <a:r>
              <a:rPr lang="ja-JP" altLang="en-US" b="1" dirty="0"/>
              <a:t>熟練者：</a:t>
            </a:r>
            <a:r>
              <a:rPr lang="en-US" altLang="ja-JP" b="1" dirty="0"/>
              <a:t>95%</a:t>
            </a:r>
            <a:endParaRPr kumimoji="1" lang="ja-JP" altLang="en-US" b="1" dirty="0"/>
          </a:p>
        </p:txBody>
      </p:sp>
      <p:pic>
        <p:nvPicPr>
          <p:cNvPr id="8" name="図 7">
            <a:extLst>
              <a:ext uri="{FF2B5EF4-FFF2-40B4-BE49-F238E27FC236}">
                <a16:creationId xmlns:a16="http://schemas.microsoft.com/office/drawing/2014/main" id="{8A8FB7CD-87A7-449D-8A5C-1F3B4F46EEA1}"/>
              </a:ext>
            </a:extLst>
          </p:cNvPr>
          <p:cNvPicPr>
            <a:picLocks noChangeAspect="1"/>
          </p:cNvPicPr>
          <p:nvPr/>
        </p:nvPicPr>
        <p:blipFill>
          <a:blip r:embed="rId4"/>
          <a:stretch>
            <a:fillRect/>
          </a:stretch>
        </p:blipFill>
        <p:spPr>
          <a:xfrm>
            <a:off x="7008273" y="2944"/>
            <a:ext cx="2127141" cy="2057255"/>
          </a:xfrm>
          <a:prstGeom prst="rect">
            <a:avLst/>
          </a:prstGeom>
        </p:spPr>
      </p:pic>
    </p:spTree>
    <p:extLst>
      <p:ext uri="{BB962C8B-B14F-4D97-AF65-F5344CB8AC3E}">
        <p14:creationId xmlns:p14="http://schemas.microsoft.com/office/powerpoint/2010/main" val="1666599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グループ化 40"/>
          <p:cNvGrpSpPr/>
          <p:nvPr/>
        </p:nvGrpSpPr>
        <p:grpSpPr>
          <a:xfrm>
            <a:off x="7020272" y="4769515"/>
            <a:ext cx="1997663" cy="914909"/>
            <a:chOff x="6876256" y="4653136"/>
            <a:chExt cx="1997663" cy="914909"/>
          </a:xfrm>
        </p:grpSpPr>
        <p:sp>
          <p:nvSpPr>
            <p:cNvPr id="35" name="テキスト ボックス 34"/>
            <p:cNvSpPr txBox="1"/>
            <p:nvPr/>
          </p:nvSpPr>
          <p:spPr>
            <a:xfrm>
              <a:off x="6876256" y="4653136"/>
              <a:ext cx="1997663" cy="461665"/>
            </a:xfrm>
            <a:prstGeom prst="rect">
              <a:avLst/>
            </a:prstGeom>
            <a:noFill/>
          </p:spPr>
          <p:txBody>
            <a:bodyPr wrap="none" rtlCol="0">
              <a:spAutoFit/>
            </a:bodyPr>
            <a:lstStyle/>
            <a:p>
              <a:r>
                <a:rPr lang="ja-JP" altLang="en-US" sz="2400" dirty="0"/>
                <a:t>目標特性：</a:t>
              </a:r>
              <a:r>
                <a:rPr lang="en-US" altLang="ja-JP" sz="2400" dirty="0"/>
                <a:t>1.7</a:t>
              </a:r>
              <a:endParaRPr kumimoji="1" lang="ja-JP" altLang="en-US" sz="2400" dirty="0"/>
            </a:p>
          </p:txBody>
        </p:sp>
        <p:sp>
          <p:nvSpPr>
            <p:cNvPr id="403" name="テキスト ボックス 402"/>
            <p:cNvSpPr txBox="1"/>
            <p:nvPr/>
          </p:nvSpPr>
          <p:spPr>
            <a:xfrm>
              <a:off x="7491809" y="5106380"/>
              <a:ext cx="1382110" cy="461665"/>
            </a:xfrm>
            <a:prstGeom prst="rect">
              <a:avLst/>
            </a:prstGeom>
            <a:solidFill>
              <a:schemeClr val="bg1"/>
            </a:solidFill>
          </p:spPr>
          <p:txBody>
            <a:bodyPr wrap="none" rtlCol="0">
              <a:spAutoFit/>
            </a:bodyPr>
            <a:lstStyle/>
            <a:p>
              <a:r>
                <a:rPr lang="ja-JP" altLang="en-US" sz="2400" dirty="0"/>
                <a:t>誤差：</a:t>
              </a:r>
              <a:r>
                <a:rPr lang="en-US" altLang="ja-JP" sz="2400" dirty="0"/>
                <a:t>0.5</a:t>
              </a:r>
              <a:endParaRPr kumimoji="1" lang="ja-JP" altLang="en-US" sz="2400" dirty="0"/>
            </a:p>
          </p:txBody>
        </p:sp>
      </p:grpSp>
      <p:grpSp>
        <p:nvGrpSpPr>
          <p:cNvPr id="44" name="グループ化 43"/>
          <p:cNvGrpSpPr/>
          <p:nvPr/>
        </p:nvGrpSpPr>
        <p:grpSpPr>
          <a:xfrm>
            <a:off x="7020272" y="4769515"/>
            <a:ext cx="1997663" cy="914909"/>
            <a:chOff x="10073257" y="4401108"/>
            <a:chExt cx="1997663" cy="914909"/>
          </a:xfrm>
        </p:grpSpPr>
        <p:sp>
          <p:nvSpPr>
            <p:cNvPr id="409" name="テキスト ボックス 408"/>
            <p:cNvSpPr txBox="1"/>
            <p:nvPr/>
          </p:nvSpPr>
          <p:spPr>
            <a:xfrm>
              <a:off x="10073257" y="4401108"/>
              <a:ext cx="1997663" cy="461665"/>
            </a:xfrm>
            <a:prstGeom prst="rect">
              <a:avLst/>
            </a:prstGeom>
            <a:noFill/>
          </p:spPr>
          <p:txBody>
            <a:bodyPr wrap="none" rtlCol="0">
              <a:spAutoFit/>
            </a:bodyPr>
            <a:lstStyle/>
            <a:p>
              <a:r>
                <a:rPr lang="ja-JP" altLang="en-US" sz="2400" dirty="0"/>
                <a:t>目標特性：</a:t>
              </a:r>
              <a:r>
                <a:rPr lang="en-US" altLang="ja-JP" sz="2400" dirty="0"/>
                <a:t>1.7</a:t>
              </a:r>
              <a:endParaRPr kumimoji="1" lang="ja-JP" altLang="en-US" sz="2400" dirty="0"/>
            </a:p>
          </p:txBody>
        </p:sp>
        <p:sp>
          <p:nvSpPr>
            <p:cNvPr id="410" name="テキスト ボックス 409"/>
            <p:cNvSpPr txBox="1"/>
            <p:nvPr/>
          </p:nvSpPr>
          <p:spPr>
            <a:xfrm>
              <a:off x="10688810" y="4854352"/>
              <a:ext cx="1382110" cy="461665"/>
            </a:xfrm>
            <a:prstGeom prst="rect">
              <a:avLst/>
            </a:prstGeom>
            <a:solidFill>
              <a:schemeClr val="bg1"/>
            </a:solidFill>
          </p:spPr>
          <p:txBody>
            <a:bodyPr wrap="none" rtlCol="0">
              <a:spAutoFit/>
            </a:bodyPr>
            <a:lstStyle/>
            <a:p>
              <a:r>
                <a:rPr lang="ja-JP" altLang="en-US" sz="2400" dirty="0"/>
                <a:t>誤差：</a:t>
              </a:r>
              <a:r>
                <a:rPr lang="en-US" altLang="ja-JP" sz="2400" dirty="0"/>
                <a:t>1.2</a:t>
              </a:r>
              <a:endParaRPr kumimoji="1" lang="ja-JP" altLang="en-US" sz="2400" dirty="0"/>
            </a:p>
          </p:txBody>
        </p:sp>
      </p:grpSp>
      <p:grpSp>
        <p:nvGrpSpPr>
          <p:cNvPr id="45" name="グループ化 44"/>
          <p:cNvGrpSpPr/>
          <p:nvPr/>
        </p:nvGrpSpPr>
        <p:grpSpPr>
          <a:xfrm>
            <a:off x="7020272" y="4769515"/>
            <a:ext cx="1997663" cy="914909"/>
            <a:chOff x="10227480" y="6106515"/>
            <a:chExt cx="1997663" cy="914909"/>
          </a:xfrm>
        </p:grpSpPr>
        <p:sp>
          <p:nvSpPr>
            <p:cNvPr id="412" name="テキスト ボックス 411"/>
            <p:cNvSpPr txBox="1"/>
            <p:nvPr/>
          </p:nvSpPr>
          <p:spPr>
            <a:xfrm>
              <a:off x="10227480" y="6106515"/>
              <a:ext cx="1997663" cy="461665"/>
            </a:xfrm>
            <a:prstGeom prst="rect">
              <a:avLst/>
            </a:prstGeom>
            <a:noFill/>
          </p:spPr>
          <p:txBody>
            <a:bodyPr wrap="none" rtlCol="0">
              <a:spAutoFit/>
            </a:bodyPr>
            <a:lstStyle/>
            <a:p>
              <a:r>
                <a:rPr lang="ja-JP" altLang="en-US" sz="2400" dirty="0"/>
                <a:t>目標特性：</a:t>
              </a:r>
              <a:r>
                <a:rPr lang="en-US" altLang="ja-JP" sz="2400" dirty="0"/>
                <a:t>1.7</a:t>
              </a:r>
              <a:endParaRPr kumimoji="1" lang="ja-JP" altLang="en-US" sz="2400" dirty="0"/>
            </a:p>
          </p:txBody>
        </p:sp>
        <p:sp>
          <p:nvSpPr>
            <p:cNvPr id="413" name="テキスト ボックス 412"/>
            <p:cNvSpPr txBox="1"/>
            <p:nvPr/>
          </p:nvSpPr>
          <p:spPr>
            <a:xfrm>
              <a:off x="10843033" y="6559759"/>
              <a:ext cx="1382110" cy="461665"/>
            </a:xfrm>
            <a:prstGeom prst="rect">
              <a:avLst/>
            </a:prstGeom>
            <a:solidFill>
              <a:schemeClr val="bg1"/>
            </a:solidFill>
          </p:spPr>
          <p:txBody>
            <a:bodyPr wrap="none" rtlCol="0">
              <a:spAutoFit/>
            </a:bodyPr>
            <a:lstStyle/>
            <a:p>
              <a:r>
                <a:rPr lang="ja-JP" altLang="en-US" sz="2400" dirty="0"/>
                <a:t>誤差：</a:t>
              </a:r>
              <a:r>
                <a:rPr lang="en-US" altLang="ja-JP" sz="2400" dirty="0"/>
                <a:t>0.2</a:t>
              </a:r>
              <a:endParaRPr kumimoji="1" lang="ja-JP" altLang="en-US" sz="2400" dirty="0"/>
            </a:p>
          </p:txBody>
        </p:sp>
      </p:grpSp>
      <p:grpSp>
        <p:nvGrpSpPr>
          <p:cNvPr id="43" name="グループ化 42"/>
          <p:cNvGrpSpPr/>
          <p:nvPr/>
        </p:nvGrpSpPr>
        <p:grpSpPr>
          <a:xfrm>
            <a:off x="1835696" y="1196752"/>
            <a:ext cx="6696744" cy="4786933"/>
            <a:chOff x="-7510056" y="-330677"/>
            <a:chExt cx="6696744" cy="4786933"/>
          </a:xfrm>
        </p:grpSpPr>
        <p:sp>
          <p:nvSpPr>
            <p:cNvPr id="341" name="円/楕円 3"/>
            <p:cNvSpPr/>
            <p:nvPr/>
          </p:nvSpPr>
          <p:spPr>
            <a:xfrm>
              <a:off x="-6861984" y="-330677"/>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2" name="円/楕円 4"/>
            <p:cNvSpPr/>
            <p:nvPr/>
          </p:nvSpPr>
          <p:spPr>
            <a:xfrm>
              <a:off x="-6861984" y="101371"/>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3" name="円/楕円 5"/>
            <p:cNvSpPr/>
            <p:nvPr/>
          </p:nvSpPr>
          <p:spPr>
            <a:xfrm>
              <a:off x="-6861984" y="533419"/>
              <a:ext cx="360040" cy="360040"/>
            </a:xfrm>
            <a:prstGeom prst="ellipse">
              <a:avLst/>
            </a:prstGeom>
            <a:solidFill>
              <a:schemeClr val="bg1"/>
            </a:solidFill>
            <a:ln w="28575">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4" name="円/楕円 6"/>
            <p:cNvSpPr/>
            <p:nvPr/>
          </p:nvSpPr>
          <p:spPr>
            <a:xfrm>
              <a:off x="-6861984" y="965467"/>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5" name="円/楕円 7"/>
            <p:cNvSpPr/>
            <p:nvPr/>
          </p:nvSpPr>
          <p:spPr>
            <a:xfrm>
              <a:off x="-6861984" y="1397515"/>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6" name="円/楕円 8"/>
            <p:cNvSpPr/>
            <p:nvPr/>
          </p:nvSpPr>
          <p:spPr>
            <a:xfrm>
              <a:off x="-6861984" y="1829563"/>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47" name="円/楕円 9"/>
            <p:cNvSpPr/>
            <p:nvPr/>
          </p:nvSpPr>
          <p:spPr>
            <a:xfrm>
              <a:off x="-6861984" y="2261611"/>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348" name="直線コネクタ 347"/>
            <p:cNvCxnSpPr/>
            <p:nvPr/>
          </p:nvCxnSpPr>
          <p:spPr>
            <a:xfrm>
              <a:off x="-6681964" y="2612359"/>
              <a:ext cx="0" cy="710788"/>
            </a:xfrm>
            <a:prstGeom prst="line">
              <a:avLst/>
            </a:prstGeom>
            <a:ln>
              <a:solidFill>
                <a:srgbClr val="00B050"/>
              </a:solidFill>
            </a:ln>
          </p:spPr>
          <p:style>
            <a:lnRef idx="2">
              <a:schemeClr val="accent4"/>
            </a:lnRef>
            <a:fillRef idx="1">
              <a:schemeClr val="lt1"/>
            </a:fillRef>
            <a:effectRef idx="0">
              <a:schemeClr val="accent4"/>
            </a:effectRef>
            <a:fontRef idx="minor">
              <a:schemeClr val="dk1"/>
            </a:fontRef>
          </p:style>
        </p:cxnSp>
        <p:sp>
          <p:nvSpPr>
            <p:cNvPr id="349" name="円/楕円 11"/>
            <p:cNvSpPr/>
            <p:nvPr/>
          </p:nvSpPr>
          <p:spPr>
            <a:xfrm>
              <a:off x="-4044380" y="-142964"/>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50" name="円/楕円 12"/>
            <p:cNvSpPr/>
            <p:nvPr/>
          </p:nvSpPr>
          <p:spPr>
            <a:xfrm>
              <a:off x="-4044380" y="3736176"/>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51" name="テキスト ボックス 350"/>
            <p:cNvSpPr txBox="1"/>
            <p:nvPr/>
          </p:nvSpPr>
          <p:spPr>
            <a:xfrm>
              <a:off x="-7510056" y="-289156"/>
              <a:ext cx="498855" cy="276999"/>
            </a:xfrm>
            <a:prstGeom prst="rect">
              <a:avLst/>
            </a:prstGeom>
            <a:noFill/>
          </p:spPr>
          <p:txBody>
            <a:bodyPr wrap="none" rtlCol="0">
              <a:spAutoFit/>
            </a:bodyPr>
            <a:lstStyle/>
            <a:p>
              <a:r>
                <a:rPr kumimoji="1" lang="en-US" altLang="ja-JP" sz="1200" dirty="0"/>
                <a:t>SiO</a:t>
              </a:r>
              <a:r>
                <a:rPr kumimoji="1" lang="en-US" altLang="ja-JP" sz="1200" baseline="-25000" dirty="0"/>
                <a:t>2</a:t>
              </a:r>
              <a:endParaRPr kumimoji="1" lang="ja-JP" altLang="en-US" sz="1200" baseline="-25000" dirty="0"/>
            </a:p>
          </p:txBody>
        </p:sp>
        <p:sp>
          <p:nvSpPr>
            <p:cNvPr id="352" name="テキスト ボックス 351"/>
            <p:cNvSpPr txBox="1"/>
            <p:nvPr/>
          </p:nvSpPr>
          <p:spPr>
            <a:xfrm>
              <a:off x="-7510056" y="142892"/>
              <a:ext cx="522900" cy="276999"/>
            </a:xfrm>
            <a:prstGeom prst="rect">
              <a:avLst/>
            </a:prstGeom>
            <a:noFill/>
          </p:spPr>
          <p:txBody>
            <a:bodyPr wrap="none" rtlCol="0">
              <a:spAutoFit/>
            </a:bodyPr>
            <a:lstStyle/>
            <a:p>
              <a:r>
                <a:rPr kumimoji="1" lang="en-US" altLang="ja-JP" sz="1200" dirty="0"/>
                <a:t>B</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353" name="テキスト ボックス 352"/>
            <p:cNvSpPr txBox="1"/>
            <p:nvPr/>
          </p:nvSpPr>
          <p:spPr>
            <a:xfrm>
              <a:off x="-7510056" y="574940"/>
              <a:ext cx="556563" cy="276999"/>
            </a:xfrm>
            <a:prstGeom prst="rect">
              <a:avLst/>
            </a:prstGeom>
            <a:noFill/>
          </p:spPr>
          <p:txBody>
            <a:bodyPr wrap="none" rtlCol="0">
              <a:spAutoFit/>
            </a:bodyPr>
            <a:lstStyle/>
            <a:p>
              <a:r>
                <a:rPr kumimoji="1" lang="en-US" altLang="ja-JP" sz="1200" dirty="0"/>
                <a:t>Al</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354" name="テキスト ボックス 353"/>
            <p:cNvSpPr txBox="1"/>
            <p:nvPr/>
          </p:nvSpPr>
          <p:spPr>
            <a:xfrm>
              <a:off x="-7510056" y="1006988"/>
              <a:ext cx="465192" cy="276999"/>
            </a:xfrm>
            <a:prstGeom prst="rect">
              <a:avLst/>
            </a:prstGeom>
            <a:noFill/>
          </p:spPr>
          <p:txBody>
            <a:bodyPr wrap="none" rtlCol="0">
              <a:spAutoFit/>
            </a:bodyPr>
            <a:lstStyle/>
            <a:p>
              <a:r>
                <a:rPr lang="en-US" altLang="ja-JP" sz="1200" dirty="0"/>
                <a:t>K</a:t>
              </a:r>
              <a:r>
                <a:rPr lang="en-US" altLang="ja-JP" sz="1200" baseline="-25000" dirty="0"/>
                <a:t>2</a:t>
              </a:r>
              <a:r>
                <a:rPr lang="en-US" altLang="ja-JP" sz="1200" dirty="0"/>
                <a:t>O</a:t>
              </a:r>
              <a:endParaRPr kumimoji="1" lang="ja-JP" altLang="en-US" sz="1200" dirty="0"/>
            </a:p>
          </p:txBody>
        </p:sp>
        <p:sp>
          <p:nvSpPr>
            <p:cNvPr id="355" name="テキスト ボックス 354"/>
            <p:cNvSpPr txBox="1"/>
            <p:nvPr/>
          </p:nvSpPr>
          <p:spPr>
            <a:xfrm>
              <a:off x="-7510056" y="1439036"/>
              <a:ext cx="518091" cy="276999"/>
            </a:xfrm>
            <a:prstGeom prst="rect">
              <a:avLst/>
            </a:prstGeom>
            <a:noFill/>
          </p:spPr>
          <p:txBody>
            <a:bodyPr wrap="none" rtlCol="0">
              <a:spAutoFit/>
            </a:bodyPr>
            <a:lstStyle/>
            <a:p>
              <a:r>
                <a:rPr kumimoji="1" lang="en-US" altLang="ja-JP" sz="1200" dirty="0" err="1"/>
                <a:t>MgO</a:t>
              </a:r>
              <a:endParaRPr kumimoji="1" lang="ja-JP" altLang="en-US" sz="1200" dirty="0"/>
            </a:p>
          </p:txBody>
        </p:sp>
        <p:sp>
          <p:nvSpPr>
            <p:cNvPr id="356" name="テキスト ボックス 355"/>
            <p:cNvSpPr txBox="1"/>
            <p:nvPr/>
          </p:nvSpPr>
          <p:spPr>
            <a:xfrm>
              <a:off x="-7510056" y="1871084"/>
              <a:ext cx="500458" cy="276999"/>
            </a:xfrm>
            <a:prstGeom prst="rect">
              <a:avLst/>
            </a:prstGeom>
            <a:noFill/>
          </p:spPr>
          <p:txBody>
            <a:bodyPr wrap="none" rtlCol="0">
              <a:spAutoFit/>
            </a:bodyPr>
            <a:lstStyle/>
            <a:p>
              <a:r>
                <a:rPr kumimoji="1" lang="en-US" altLang="ja-JP" sz="1200" dirty="0" err="1"/>
                <a:t>CaO</a:t>
              </a:r>
              <a:endParaRPr kumimoji="1" lang="ja-JP" altLang="en-US" sz="1200" dirty="0"/>
            </a:p>
          </p:txBody>
        </p:sp>
        <p:sp>
          <p:nvSpPr>
            <p:cNvPr id="357" name="テキスト ボックス 356"/>
            <p:cNvSpPr txBox="1"/>
            <p:nvPr/>
          </p:nvSpPr>
          <p:spPr>
            <a:xfrm>
              <a:off x="-7510056" y="2303132"/>
              <a:ext cx="492443" cy="276999"/>
            </a:xfrm>
            <a:prstGeom prst="rect">
              <a:avLst/>
            </a:prstGeom>
            <a:noFill/>
          </p:spPr>
          <p:txBody>
            <a:bodyPr wrap="none" rtlCol="0">
              <a:spAutoFit/>
            </a:bodyPr>
            <a:lstStyle/>
            <a:p>
              <a:r>
                <a:rPr kumimoji="1" lang="en-US" altLang="ja-JP" sz="1200" dirty="0" err="1"/>
                <a:t>BaO</a:t>
              </a:r>
              <a:endParaRPr kumimoji="1" lang="ja-JP" altLang="en-US" sz="1200" dirty="0"/>
            </a:p>
          </p:txBody>
        </p:sp>
        <p:sp>
          <p:nvSpPr>
            <p:cNvPr id="358" name="円/楕円 20"/>
            <p:cNvSpPr/>
            <p:nvPr/>
          </p:nvSpPr>
          <p:spPr>
            <a:xfrm>
              <a:off x="-6861984" y="3232120"/>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59" name="円/楕円 21"/>
            <p:cNvSpPr/>
            <p:nvPr/>
          </p:nvSpPr>
          <p:spPr>
            <a:xfrm>
              <a:off x="-6861984" y="3664168"/>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60" name="円/楕円 22"/>
            <p:cNvSpPr/>
            <p:nvPr/>
          </p:nvSpPr>
          <p:spPr>
            <a:xfrm>
              <a:off x="-6861984" y="4096216"/>
              <a:ext cx="360040" cy="360040"/>
            </a:xfrm>
            <a:prstGeom prst="ellipse">
              <a:avLst/>
            </a:prstGeom>
            <a:solidFill>
              <a:schemeClr val="bg1"/>
            </a:solid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361" name="テキスト ボックス 360"/>
            <p:cNvSpPr txBox="1"/>
            <p:nvPr/>
          </p:nvSpPr>
          <p:spPr>
            <a:xfrm>
              <a:off x="-7510056" y="3273641"/>
              <a:ext cx="381836" cy="276999"/>
            </a:xfrm>
            <a:prstGeom prst="rect">
              <a:avLst/>
            </a:prstGeom>
            <a:noFill/>
          </p:spPr>
          <p:txBody>
            <a:bodyPr wrap="none" rtlCol="0">
              <a:spAutoFit/>
            </a:bodyPr>
            <a:lstStyle/>
            <a:p>
              <a:r>
                <a:rPr kumimoji="1" lang="en-US" altLang="ja-JP" sz="1200" dirty="0"/>
                <a:t>KF</a:t>
              </a:r>
              <a:endParaRPr kumimoji="1" lang="ja-JP" altLang="en-US" sz="1200" dirty="0"/>
            </a:p>
          </p:txBody>
        </p:sp>
        <p:sp>
          <p:nvSpPr>
            <p:cNvPr id="362" name="テキスト ボックス 361"/>
            <p:cNvSpPr txBox="1"/>
            <p:nvPr/>
          </p:nvSpPr>
          <p:spPr>
            <a:xfrm>
              <a:off x="-7510056" y="3705689"/>
              <a:ext cx="474810" cy="276999"/>
            </a:xfrm>
            <a:prstGeom prst="rect">
              <a:avLst/>
            </a:prstGeom>
            <a:noFill/>
          </p:spPr>
          <p:txBody>
            <a:bodyPr wrap="none" rtlCol="0">
              <a:spAutoFit/>
            </a:bodyPr>
            <a:lstStyle/>
            <a:p>
              <a:r>
                <a:rPr kumimoji="1" lang="en-US" altLang="ja-JP" sz="1200" dirty="0" err="1"/>
                <a:t>NaF</a:t>
              </a:r>
              <a:endParaRPr kumimoji="1" lang="ja-JP" altLang="en-US" sz="1200" dirty="0"/>
            </a:p>
          </p:txBody>
        </p:sp>
        <p:sp>
          <p:nvSpPr>
            <p:cNvPr id="363" name="テキスト ボックス 362"/>
            <p:cNvSpPr txBox="1"/>
            <p:nvPr/>
          </p:nvSpPr>
          <p:spPr>
            <a:xfrm>
              <a:off x="-7510056" y="4137737"/>
              <a:ext cx="550151" cy="276999"/>
            </a:xfrm>
            <a:prstGeom prst="rect">
              <a:avLst/>
            </a:prstGeom>
            <a:noFill/>
          </p:spPr>
          <p:txBody>
            <a:bodyPr wrap="none" rtlCol="0">
              <a:spAutoFit/>
            </a:bodyPr>
            <a:lstStyle/>
            <a:p>
              <a:r>
                <a:rPr kumimoji="1" lang="en-US" altLang="ja-JP" sz="1200" dirty="0"/>
                <a:t>MgF</a:t>
              </a:r>
              <a:r>
                <a:rPr kumimoji="1" lang="en-US" altLang="ja-JP" sz="1200" baseline="-25000" dirty="0"/>
                <a:t>2</a:t>
              </a:r>
              <a:endParaRPr kumimoji="1" lang="ja-JP" altLang="en-US" sz="1200" baseline="-25000" dirty="0"/>
            </a:p>
          </p:txBody>
        </p:sp>
        <p:cxnSp>
          <p:nvCxnSpPr>
            <p:cNvPr id="364" name="直線コネクタ 363"/>
            <p:cNvCxnSpPr>
              <a:stCxn id="341" idx="6"/>
              <a:endCxn id="349" idx="2"/>
            </p:cNvCxnSpPr>
            <p:nvPr/>
          </p:nvCxnSpPr>
          <p:spPr>
            <a:xfrm>
              <a:off x="-6501944" y="-150657"/>
              <a:ext cx="2457564" cy="2190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65" name="直線コネクタ 364"/>
            <p:cNvCxnSpPr>
              <a:stCxn id="341" idx="6"/>
              <a:endCxn id="350" idx="2"/>
            </p:cNvCxnSpPr>
            <p:nvPr/>
          </p:nvCxnSpPr>
          <p:spPr>
            <a:xfrm>
              <a:off x="-6501944" y="-150657"/>
              <a:ext cx="2457564" cy="409821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66" name="直線コネクタ 365"/>
            <p:cNvCxnSpPr>
              <a:stCxn id="344" idx="6"/>
              <a:endCxn id="349" idx="2"/>
            </p:cNvCxnSpPr>
            <p:nvPr/>
          </p:nvCxnSpPr>
          <p:spPr>
            <a:xfrm flipV="1">
              <a:off x="-6501944" y="68414"/>
              <a:ext cx="2457564" cy="10770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67" name="直線コネクタ 366"/>
            <p:cNvCxnSpPr>
              <a:stCxn id="344" idx="6"/>
              <a:endCxn id="350" idx="2"/>
            </p:cNvCxnSpPr>
            <p:nvPr/>
          </p:nvCxnSpPr>
          <p:spPr>
            <a:xfrm>
              <a:off x="-6501944" y="1145487"/>
              <a:ext cx="2457564" cy="280206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68" name="直線コネクタ 367"/>
            <p:cNvCxnSpPr>
              <a:stCxn id="346" idx="6"/>
              <a:endCxn id="349" idx="2"/>
            </p:cNvCxnSpPr>
            <p:nvPr/>
          </p:nvCxnSpPr>
          <p:spPr>
            <a:xfrm flipV="1">
              <a:off x="-6501944" y="68414"/>
              <a:ext cx="2457564" cy="1941169"/>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69" name="直線コネクタ 368"/>
            <p:cNvCxnSpPr>
              <a:stCxn id="346" idx="6"/>
              <a:endCxn id="350" idx="2"/>
            </p:cNvCxnSpPr>
            <p:nvPr/>
          </p:nvCxnSpPr>
          <p:spPr>
            <a:xfrm>
              <a:off x="-6501944" y="2009583"/>
              <a:ext cx="2457564" cy="19379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70" name="直線コネクタ 369"/>
            <p:cNvCxnSpPr>
              <a:stCxn id="360" idx="6"/>
              <a:endCxn id="349" idx="2"/>
            </p:cNvCxnSpPr>
            <p:nvPr/>
          </p:nvCxnSpPr>
          <p:spPr>
            <a:xfrm flipV="1">
              <a:off x="-6501944" y="68414"/>
              <a:ext cx="2457564" cy="42078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71" name="直線コネクタ 370"/>
            <p:cNvCxnSpPr>
              <a:stCxn id="360" idx="6"/>
              <a:endCxn id="350" idx="2"/>
            </p:cNvCxnSpPr>
            <p:nvPr/>
          </p:nvCxnSpPr>
          <p:spPr>
            <a:xfrm flipV="1">
              <a:off x="-6501944" y="3947554"/>
              <a:ext cx="2457564" cy="328682"/>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372" name="円/楕円 70"/>
            <p:cNvSpPr/>
            <p:nvPr/>
          </p:nvSpPr>
          <p:spPr>
            <a:xfrm>
              <a:off x="-4044380" y="433100"/>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73" name="円/楕円 71"/>
            <p:cNvSpPr/>
            <p:nvPr/>
          </p:nvSpPr>
          <p:spPr>
            <a:xfrm>
              <a:off x="-4044380" y="999872"/>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74" name="円/楕円 72"/>
            <p:cNvSpPr/>
            <p:nvPr/>
          </p:nvSpPr>
          <p:spPr>
            <a:xfrm>
              <a:off x="-4044380" y="2593340"/>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75" name="円/楕円 73"/>
            <p:cNvSpPr/>
            <p:nvPr/>
          </p:nvSpPr>
          <p:spPr>
            <a:xfrm>
              <a:off x="-4044380" y="3169404"/>
              <a:ext cx="422756" cy="422756"/>
            </a:xfrm>
            <a:prstGeom prst="ellipse">
              <a:avLst/>
            </a:prstGeom>
            <a:solidFill>
              <a:schemeClr val="bg1"/>
            </a:solid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cxnSp>
          <p:nvCxnSpPr>
            <p:cNvPr id="376" name="直線コネクタ 375"/>
            <p:cNvCxnSpPr/>
            <p:nvPr/>
          </p:nvCxnSpPr>
          <p:spPr>
            <a:xfrm>
              <a:off x="-3833002" y="1422628"/>
              <a:ext cx="0" cy="1170712"/>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7" name="円/楕円 78"/>
            <p:cNvSpPr/>
            <p:nvPr/>
          </p:nvSpPr>
          <p:spPr>
            <a:xfrm>
              <a:off x="-2109456" y="1469523"/>
              <a:ext cx="1296144" cy="1296144"/>
            </a:xfrm>
            <a:prstGeom prst="ellipse">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2400" dirty="0"/>
            </a:p>
          </p:txBody>
        </p:sp>
        <p:grpSp>
          <p:nvGrpSpPr>
            <p:cNvPr id="378" name="グループ化 66"/>
            <p:cNvGrpSpPr/>
            <p:nvPr/>
          </p:nvGrpSpPr>
          <p:grpSpPr>
            <a:xfrm>
              <a:off x="-3621624" y="68414"/>
              <a:ext cx="1512168" cy="3879140"/>
              <a:chOff x="4355976" y="1417422"/>
              <a:chExt cx="1512168" cy="3879140"/>
            </a:xfrm>
          </p:grpSpPr>
          <p:cxnSp>
            <p:nvCxnSpPr>
              <p:cNvPr id="396" name="直線コネクタ 395"/>
              <p:cNvCxnSpPr>
                <a:stCxn id="349" idx="6"/>
                <a:endCxn id="377" idx="2"/>
              </p:cNvCxnSpPr>
              <p:nvPr/>
            </p:nvCxnSpPr>
            <p:spPr>
              <a:xfrm>
                <a:off x="4355976" y="1417422"/>
                <a:ext cx="1512168" cy="2049181"/>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97" name="直線コネクタ 396"/>
              <p:cNvCxnSpPr>
                <a:stCxn id="372" idx="6"/>
                <a:endCxn id="377" idx="2"/>
              </p:cNvCxnSpPr>
              <p:nvPr/>
            </p:nvCxnSpPr>
            <p:spPr>
              <a:xfrm>
                <a:off x="4355976" y="1993486"/>
                <a:ext cx="1512168" cy="147311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98" name="直線コネクタ 397"/>
              <p:cNvCxnSpPr>
                <a:stCxn id="373" idx="6"/>
                <a:endCxn id="377" idx="2"/>
              </p:cNvCxnSpPr>
              <p:nvPr/>
            </p:nvCxnSpPr>
            <p:spPr>
              <a:xfrm>
                <a:off x="4355976" y="2560258"/>
                <a:ext cx="1512168" cy="906345"/>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99" name="直線コネクタ 398"/>
              <p:cNvCxnSpPr>
                <a:stCxn id="374" idx="6"/>
                <a:endCxn id="377" idx="2"/>
              </p:cNvCxnSpPr>
              <p:nvPr/>
            </p:nvCxnSpPr>
            <p:spPr>
              <a:xfrm flipV="1">
                <a:off x="4355976" y="3466603"/>
                <a:ext cx="1512168" cy="687123"/>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400" name="直線コネクタ 399"/>
              <p:cNvCxnSpPr>
                <a:stCxn id="375" idx="6"/>
                <a:endCxn id="377" idx="2"/>
              </p:cNvCxnSpPr>
              <p:nvPr/>
            </p:nvCxnSpPr>
            <p:spPr>
              <a:xfrm flipV="1">
                <a:off x="4355976" y="3466603"/>
                <a:ext cx="1512168" cy="126318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401" name="直線コネクタ 400"/>
              <p:cNvCxnSpPr>
                <a:stCxn id="350" idx="6"/>
                <a:endCxn id="377" idx="2"/>
              </p:cNvCxnSpPr>
              <p:nvPr/>
            </p:nvCxnSpPr>
            <p:spPr>
              <a:xfrm flipV="1">
                <a:off x="4355976" y="3466603"/>
                <a:ext cx="1512168" cy="1829959"/>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grpSp>
        <p:cxnSp>
          <p:nvCxnSpPr>
            <p:cNvPr id="379" name="直線コネクタ 378"/>
            <p:cNvCxnSpPr>
              <a:stCxn id="342" idx="6"/>
              <a:endCxn id="372" idx="2"/>
            </p:cNvCxnSpPr>
            <p:nvPr/>
          </p:nvCxnSpPr>
          <p:spPr>
            <a:xfrm>
              <a:off x="-6501944" y="281391"/>
              <a:ext cx="2457564" cy="36308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0" name="直線コネクタ 379"/>
            <p:cNvCxnSpPr>
              <a:stCxn id="341" idx="6"/>
              <a:endCxn id="374" idx="2"/>
            </p:cNvCxnSpPr>
            <p:nvPr/>
          </p:nvCxnSpPr>
          <p:spPr>
            <a:xfrm>
              <a:off x="-6501944" y="-150657"/>
              <a:ext cx="2457564" cy="295537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1" name="直線コネクタ 380"/>
            <p:cNvCxnSpPr>
              <a:endCxn id="373" idx="2"/>
            </p:cNvCxnSpPr>
            <p:nvPr/>
          </p:nvCxnSpPr>
          <p:spPr>
            <a:xfrm>
              <a:off x="-6501944" y="711840"/>
              <a:ext cx="2457564" cy="49941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2" name="直線コネクタ 381"/>
            <p:cNvCxnSpPr>
              <a:stCxn id="344" idx="6"/>
              <a:endCxn id="373" idx="2"/>
            </p:cNvCxnSpPr>
            <p:nvPr/>
          </p:nvCxnSpPr>
          <p:spPr>
            <a:xfrm>
              <a:off x="-6501944" y="1145487"/>
              <a:ext cx="2457564" cy="6576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3" name="直線コネクタ 382"/>
            <p:cNvCxnSpPr>
              <a:stCxn id="345" idx="6"/>
              <a:endCxn id="373" idx="2"/>
            </p:cNvCxnSpPr>
            <p:nvPr/>
          </p:nvCxnSpPr>
          <p:spPr>
            <a:xfrm flipV="1">
              <a:off x="-6501944" y="1211250"/>
              <a:ext cx="2457564" cy="36628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4" name="直線コネクタ 383"/>
            <p:cNvCxnSpPr>
              <a:stCxn id="346" idx="6"/>
            </p:cNvCxnSpPr>
            <p:nvPr/>
          </p:nvCxnSpPr>
          <p:spPr>
            <a:xfrm>
              <a:off x="-6501944" y="2009583"/>
              <a:ext cx="2376264" cy="129454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5" name="直線コネクタ 384"/>
            <p:cNvCxnSpPr>
              <a:stCxn id="347" idx="6"/>
              <a:endCxn id="372" idx="2"/>
            </p:cNvCxnSpPr>
            <p:nvPr/>
          </p:nvCxnSpPr>
          <p:spPr>
            <a:xfrm flipV="1">
              <a:off x="-6501944" y="644478"/>
              <a:ext cx="2457564" cy="179715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6" name="直線コネクタ 385"/>
            <p:cNvCxnSpPr>
              <a:stCxn id="358" idx="6"/>
              <a:endCxn id="373" idx="2"/>
            </p:cNvCxnSpPr>
            <p:nvPr/>
          </p:nvCxnSpPr>
          <p:spPr>
            <a:xfrm flipV="1">
              <a:off x="-6501944" y="1211250"/>
              <a:ext cx="2457564" cy="220089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7" name="直線コネクタ 386"/>
            <p:cNvCxnSpPr>
              <a:stCxn id="359" idx="6"/>
              <a:endCxn id="373" idx="2"/>
            </p:cNvCxnSpPr>
            <p:nvPr/>
          </p:nvCxnSpPr>
          <p:spPr>
            <a:xfrm flipV="1">
              <a:off x="-6501944" y="1211250"/>
              <a:ext cx="2457564" cy="2632938"/>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8" name="直線コネクタ 387"/>
            <p:cNvCxnSpPr>
              <a:stCxn id="360" idx="6"/>
              <a:endCxn id="373" idx="2"/>
            </p:cNvCxnSpPr>
            <p:nvPr/>
          </p:nvCxnSpPr>
          <p:spPr>
            <a:xfrm flipV="1">
              <a:off x="-6501944" y="1211250"/>
              <a:ext cx="2457564" cy="306498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9" name="直線コネクタ 388"/>
            <p:cNvCxnSpPr>
              <a:stCxn id="359" idx="6"/>
              <a:endCxn id="375" idx="2"/>
            </p:cNvCxnSpPr>
            <p:nvPr/>
          </p:nvCxnSpPr>
          <p:spPr>
            <a:xfrm flipV="1">
              <a:off x="-6501944" y="3380782"/>
              <a:ext cx="2457564" cy="46340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0" name="直線コネクタ 389"/>
            <p:cNvCxnSpPr>
              <a:stCxn id="358" idx="6"/>
              <a:endCxn id="374" idx="2"/>
            </p:cNvCxnSpPr>
            <p:nvPr/>
          </p:nvCxnSpPr>
          <p:spPr>
            <a:xfrm flipV="1">
              <a:off x="-6501944" y="2804718"/>
              <a:ext cx="2457564" cy="6074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1" name="直線コネクタ 390"/>
            <p:cNvCxnSpPr>
              <a:endCxn id="375" idx="2"/>
            </p:cNvCxnSpPr>
            <p:nvPr/>
          </p:nvCxnSpPr>
          <p:spPr>
            <a:xfrm>
              <a:off x="-6429936" y="2440032"/>
              <a:ext cx="2385556" cy="94075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2" name="直線コネクタ 391"/>
            <p:cNvCxnSpPr>
              <a:stCxn id="344" idx="6"/>
              <a:endCxn id="374" idx="2"/>
            </p:cNvCxnSpPr>
            <p:nvPr/>
          </p:nvCxnSpPr>
          <p:spPr>
            <a:xfrm>
              <a:off x="-6501944" y="1145487"/>
              <a:ext cx="2457564" cy="165923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3" name="直線コネクタ 392"/>
            <p:cNvCxnSpPr>
              <a:stCxn id="341" idx="6"/>
              <a:endCxn id="372" idx="2"/>
            </p:cNvCxnSpPr>
            <p:nvPr/>
          </p:nvCxnSpPr>
          <p:spPr>
            <a:xfrm>
              <a:off x="-6501944" y="-150657"/>
              <a:ext cx="2457564" cy="79513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4" name="直線コネクタ 393"/>
            <p:cNvCxnSpPr>
              <a:stCxn id="358" idx="6"/>
              <a:endCxn id="350" idx="2"/>
            </p:cNvCxnSpPr>
            <p:nvPr/>
          </p:nvCxnSpPr>
          <p:spPr>
            <a:xfrm>
              <a:off x="-6501944" y="3412140"/>
              <a:ext cx="2457564" cy="53541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5" name="直線コネクタ 394"/>
            <p:cNvCxnSpPr>
              <a:stCxn id="345" idx="6"/>
              <a:endCxn id="350" idx="2"/>
            </p:cNvCxnSpPr>
            <p:nvPr/>
          </p:nvCxnSpPr>
          <p:spPr>
            <a:xfrm>
              <a:off x="-6501944" y="1577535"/>
              <a:ext cx="2457564" cy="2370019"/>
            </a:xfrm>
            <a:prstGeom prst="line">
              <a:avLst/>
            </a:prstGeom>
            <a:ln>
              <a:prstDash val="sysDot"/>
            </a:ln>
          </p:spPr>
          <p:style>
            <a:lnRef idx="3">
              <a:schemeClr val="dk1"/>
            </a:lnRef>
            <a:fillRef idx="0">
              <a:schemeClr val="dk1"/>
            </a:fillRef>
            <a:effectRef idx="2">
              <a:schemeClr val="dk1"/>
            </a:effectRef>
            <a:fontRef idx="minor">
              <a:schemeClr val="tx1"/>
            </a:fontRef>
          </p:style>
        </p:cxnSp>
      </p:grpSp>
      <p:grpSp>
        <p:nvGrpSpPr>
          <p:cNvPr id="216" name="グループ化 215"/>
          <p:cNvGrpSpPr/>
          <p:nvPr/>
        </p:nvGrpSpPr>
        <p:grpSpPr>
          <a:xfrm>
            <a:off x="1835696" y="1196752"/>
            <a:ext cx="6696744" cy="4786933"/>
            <a:chOff x="1979712" y="1018331"/>
            <a:chExt cx="6696744" cy="4786933"/>
          </a:xfrm>
        </p:grpSpPr>
        <p:sp>
          <p:nvSpPr>
            <p:cNvPr id="217" name="円/楕円 3"/>
            <p:cNvSpPr/>
            <p:nvPr/>
          </p:nvSpPr>
          <p:spPr>
            <a:xfrm>
              <a:off x="2627784" y="1018331"/>
              <a:ext cx="360040" cy="360040"/>
            </a:xfrm>
            <a:prstGeom prst="ellipse">
              <a:avLst/>
            </a:prstGeom>
            <a:solidFill>
              <a:srgbClr val="00B050">
                <a:alpha val="80000"/>
              </a:srgbClr>
            </a:solidFill>
            <a:ln>
              <a:solidFill>
                <a:schemeClr val="accent4">
                  <a:alpha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18" name="円/楕円 4"/>
            <p:cNvSpPr/>
            <p:nvPr/>
          </p:nvSpPr>
          <p:spPr>
            <a:xfrm>
              <a:off x="2627784" y="1450379"/>
              <a:ext cx="360040" cy="360040"/>
            </a:xfrm>
            <a:prstGeom prst="ellipse">
              <a:avLst/>
            </a:prstGeom>
            <a:solidFill>
              <a:srgbClr val="00B050">
                <a:alpha val="16000"/>
              </a:srgbClr>
            </a:solidFill>
            <a:ln>
              <a:solidFill>
                <a:schemeClr val="accent4">
                  <a:alpha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19" name="円/楕円 5"/>
            <p:cNvSpPr/>
            <p:nvPr/>
          </p:nvSpPr>
          <p:spPr>
            <a:xfrm>
              <a:off x="2627784" y="1882427"/>
              <a:ext cx="360040" cy="360040"/>
            </a:xfrm>
            <a:prstGeom prst="ellipse">
              <a:avLst/>
            </a:prstGeom>
            <a:solidFill>
              <a:srgbClr val="00B050">
                <a:alpha val="10000"/>
              </a:srgbClr>
            </a:solidFill>
            <a:ln>
              <a:solidFill>
                <a:schemeClr val="accent4">
                  <a:alpha val="1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20" name="円/楕円 6"/>
            <p:cNvSpPr/>
            <p:nvPr/>
          </p:nvSpPr>
          <p:spPr>
            <a:xfrm>
              <a:off x="2627784" y="2314475"/>
              <a:ext cx="360040" cy="360040"/>
            </a:xfrm>
            <a:prstGeom prst="ellipse">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21" name="円/楕円 7"/>
            <p:cNvSpPr/>
            <p:nvPr/>
          </p:nvSpPr>
          <p:spPr>
            <a:xfrm>
              <a:off x="2627784" y="2746523"/>
              <a:ext cx="360040" cy="360040"/>
            </a:xfrm>
            <a:prstGeom prst="ellipse">
              <a:avLst/>
            </a:prstGeom>
            <a:solidFill>
              <a:srgbClr val="00B050">
                <a:alpha val="50000"/>
              </a:srgbClr>
            </a:solidFill>
            <a:ln>
              <a:solidFill>
                <a:schemeClr val="accent4">
                  <a:alpha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22" name="円/楕円 8"/>
            <p:cNvSpPr/>
            <p:nvPr/>
          </p:nvSpPr>
          <p:spPr>
            <a:xfrm>
              <a:off x="2627784" y="3178571"/>
              <a:ext cx="360040" cy="360040"/>
            </a:xfrm>
            <a:prstGeom prst="ellipse">
              <a:avLst/>
            </a:prstGeom>
            <a:solidFill>
              <a:srgbClr val="00B050">
                <a:alpha val="25000"/>
              </a:srgbClr>
            </a:solidFill>
            <a:ln>
              <a:solidFill>
                <a:schemeClr val="accent4">
                  <a:alpha val="2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23" name="円/楕円 9"/>
            <p:cNvSpPr/>
            <p:nvPr/>
          </p:nvSpPr>
          <p:spPr>
            <a:xfrm>
              <a:off x="2627784" y="3610619"/>
              <a:ext cx="360040" cy="360040"/>
            </a:xfrm>
            <a:prstGeom prst="ellipse">
              <a:avLst/>
            </a:prstGeom>
            <a:solidFill>
              <a:srgbClr val="00B050">
                <a:alpha val="60000"/>
              </a:srgbClr>
            </a:solidFill>
            <a:ln>
              <a:solidFill>
                <a:schemeClr val="accent4">
                  <a:alpha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224" name="直線コネクタ 223"/>
            <p:cNvCxnSpPr/>
            <p:nvPr/>
          </p:nvCxnSpPr>
          <p:spPr>
            <a:xfrm>
              <a:off x="2807804" y="3961367"/>
              <a:ext cx="0" cy="710788"/>
            </a:xfrm>
            <a:prstGeom prst="line">
              <a:avLst/>
            </a:prstGeom>
            <a:ln/>
          </p:spPr>
          <p:style>
            <a:lnRef idx="2">
              <a:schemeClr val="accent4"/>
            </a:lnRef>
            <a:fillRef idx="1">
              <a:schemeClr val="lt1"/>
            </a:fillRef>
            <a:effectRef idx="0">
              <a:schemeClr val="accent4"/>
            </a:effectRef>
            <a:fontRef idx="minor">
              <a:schemeClr val="dk1"/>
            </a:fontRef>
          </p:style>
        </p:cxnSp>
        <p:sp>
          <p:nvSpPr>
            <p:cNvPr id="225" name="円/楕円 11"/>
            <p:cNvSpPr/>
            <p:nvPr/>
          </p:nvSpPr>
          <p:spPr>
            <a:xfrm>
              <a:off x="5445388" y="1206044"/>
              <a:ext cx="422756" cy="422756"/>
            </a:xfrm>
            <a:prstGeom prst="ellipse">
              <a:avLst/>
            </a:prstGeom>
            <a:solidFill>
              <a:srgbClr val="00B0F0">
                <a:alpha val="11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26" name="円/楕円 12"/>
            <p:cNvSpPr/>
            <p:nvPr/>
          </p:nvSpPr>
          <p:spPr>
            <a:xfrm>
              <a:off x="5445388" y="5085184"/>
              <a:ext cx="422756" cy="4227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27" name="テキスト ボックス 226"/>
            <p:cNvSpPr txBox="1"/>
            <p:nvPr/>
          </p:nvSpPr>
          <p:spPr>
            <a:xfrm>
              <a:off x="1979712" y="1059852"/>
              <a:ext cx="498855" cy="276999"/>
            </a:xfrm>
            <a:prstGeom prst="rect">
              <a:avLst/>
            </a:prstGeom>
            <a:noFill/>
          </p:spPr>
          <p:txBody>
            <a:bodyPr wrap="none" rtlCol="0">
              <a:spAutoFit/>
            </a:bodyPr>
            <a:lstStyle/>
            <a:p>
              <a:r>
                <a:rPr kumimoji="1" lang="en-US" altLang="ja-JP" sz="1200" dirty="0"/>
                <a:t>SiO</a:t>
              </a:r>
              <a:r>
                <a:rPr kumimoji="1" lang="en-US" altLang="ja-JP" sz="1200" baseline="-25000" dirty="0"/>
                <a:t>2</a:t>
              </a:r>
              <a:endParaRPr kumimoji="1" lang="ja-JP" altLang="en-US" sz="1200" baseline="-25000" dirty="0"/>
            </a:p>
          </p:txBody>
        </p:sp>
        <p:sp>
          <p:nvSpPr>
            <p:cNvPr id="228" name="テキスト ボックス 227"/>
            <p:cNvSpPr txBox="1"/>
            <p:nvPr/>
          </p:nvSpPr>
          <p:spPr>
            <a:xfrm>
              <a:off x="1979712" y="1491900"/>
              <a:ext cx="522900" cy="276999"/>
            </a:xfrm>
            <a:prstGeom prst="rect">
              <a:avLst/>
            </a:prstGeom>
            <a:noFill/>
          </p:spPr>
          <p:txBody>
            <a:bodyPr wrap="none" rtlCol="0">
              <a:spAutoFit/>
            </a:bodyPr>
            <a:lstStyle/>
            <a:p>
              <a:r>
                <a:rPr kumimoji="1" lang="en-US" altLang="ja-JP" sz="1200" dirty="0"/>
                <a:t>B</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229" name="テキスト ボックス 228"/>
            <p:cNvSpPr txBox="1"/>
            <p:nvPr/>
          </p:nvSpPr>
          <p:spPr>
            <a:xfrm>
              <a:off x="1979712" y="1923948"/>
              <a:ext cx="556563" cy="276999"/>
            </a:xfrm>
            <a:prstGeom prst="rect">
              <a:avLst/>
            </a:prstGeom>
            <a:noFill/>
          </p:spPr>
          <p:txBody>
            <a:bodyPr wrap="none" rtlCol="0">
              <a:spAutoFit/>
            </a:bodyPr>
            <a:lstStyle/>
            <a:p>
              <a:r>
                <a:rPr kumimoji="1" lang="en-US" altLang="ja-JP" sz="1200" dirty="0"/>
                <a:t>Al</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230" name="テキスト ボックス 229"/>
            <p:cNvSpPr txBox="1"/>
            <p:nvPr/>
          </p:nvSpPr>
          <p:spPr>
            <a:xfrm>
              <a:off x="1979712" y="2355996"/>
              <a:ext cx="465192" cy="276999"/>
            </a:xfrm>
            <a:prstGeom prst="rect">
              <a:avLst/>
            </a:prstGeom>
            <a:noFill/>
          </p:spPr>
          <p:txBody>
            <a:bodyPr wrap="none" rtlCol="0">
              <a:spAutoFit/>
            </a:bodyPr>
            <a:lstStyle/>
            <a:p>
              <a:r>
                <a:rPr lang="en-US" altLang="ja-JP" sz="1200" dirty="0"/>
                <a:t>K</a:t>
              </a:r>
              <a:r>
                <a:rPr lang="en-US" altLang="ja-JP" sz="1200" baseline="-25000" dirty="0"/>
                <a:t>2</a:t>
              </a:r>
              <a:r>
                <a:rPr lang="en-US" altLang="ja-JP" sz="1200" dirty="0"/>
                <a:t>O</a:t>
              </a:r>
              <a:endParaRPr kumimoji="1" lang="ja-JP" altLang="en-US" sz="1200" dirty="0"/>
            </a:p>
          </p:txBody>
        </p:sp>
        <p:sp>
          <p:nvSpPr>
            <p:cNvPr id="231" name="テキスト ボックス 230"/>
            <p:cNvSpPr txBox="1"/>
            <p:nvPr/>
          </p:nvSpPr>
          <p:spPr>
            <a:xfrm>
              <a:off x="1979712" y="2788044"/>
              <a:ext cx="518091" cy="276999"/>
            </a:xfrm>
            <a:prstGeom prst="rect">
              <a:avLst/>
            </a:prstGeom>
            <a:noFill/>
          </p:spPr>
          <p:txBody>
            <a:bodyPr wrap="none" rtlCol="0">
              <a:spAutoFit/>
            </a:bodyPr>
            <a:lstStyle/>
            <a:p>
              <a:r>
                <a:rPr kumimoji="1" lang="en-US" altLang="ja-JP" sz="1200" dirty="0" err="1"/>
                <a:t>MgO</a:t>
              </a:r>
              <a:endParaRPr kumimoji="1" lang="ja-JP" altLang="en-US" sz="1200" dirty="0"/>
            </a:p>
          </p:txBody>
        </p:sp>
        <p:sp>
          <p:nvSpPr>
            <p:cNvPr id="232" name="テキスト ボックス 231"/>
            <p:cNvSpPr txBox="1"/>
            <p:nvPr/>
          </p:nvSpPr>
          <p:spPr>
            <a:xfrm>
              <a:off x="1979712" y="3220092"/>
              <a:ext cx="500458" cy="276999"/>
            </a:xfrm>
            <a:prstGeom prst="rect">
              <a:avLst/>
            </a:prstGeom>
            <a:noFill/>
          </p:spPr>
          <p:txBody>
            <a:bodyPr wrap="none" rtlCol="0">
              <a:spAutoFit/>
            </a:bodyPr>
            <a:lstStyle/>
            <a:p>
              <a:r>
                <a:rPr kumimoji="1" lang="en-US" altLang="ja-JP" sz="1200" dirty="0" err="1"/>
                <a:t>CaO</a:t>
              </a:r>
              <a:endParaRPr kumimoji="1" lang="ja-JP" altLang="en-US" sz="1200" dirty="0"/>
            </a:p>
          </p:txBody>
        </p:sp>
        <p:sp>
          <p:nvSpPr>
            <p:cNvPr id="233" name="テキスト ボックス 232"/>
            <p:cNvSpPr txBox="1"/>
            <p:nvPr/>
          </p:nvSpPr>
          <p:spPr>
            <a:xfrm>
              <a:off x="1979712" y="3652140"/>
              <a:ext cx="492443" cy="276999"/>
            </a:xfrm>
            <a:prstGeom prst="rect">
              <a:avLst/>
            </a:prstGeom>
            <a:noFill/>
          </p:spPr>
          <p:txBody>
            <a:bodyPr wrap="none" rtlCol="0">
              <a:spAutoFit/>
            </a:bodyPr>
            <a:lstStyle/>
            <a:p>
              <a:r>
                <a:rPr kumimoji="1" lang="en-US" altLang="ja-JP" sz="1200" dirty="0" err="1"/>
                <a:t>BaO</a:t>
              </a:r>
              <a:endParaRPr kumimoji="1" lang="ja-JP" altLang="en-US" sz="1200" dirty="0"/>
            </a:p>
          </p:txBody>
        </p:sp>
        <p:sp>
          <p:nvSpPr>
            <p:cNvPr id="234" name="円/楕円 20"/>
            <p:cNvSpPr/>
            <p:nvPr/>
          </p:nvSpPr>
          <p:spPr>
            <a:xfrm>
              <a:off x="2627784" y="4581128"/>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35" name="円/楕円 21"/>
            <p:cNvSpPr/>
            <p:nvPr/>
          </p:nvSpPr>
          <p:spPr>
            <a:xfrm>
              <a:off x="2627784" y="5013176"/>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36" name="円/楕円 22"/>
            <p:cNvSpPr/>
            <p:nvPr/>
          </p:nvSpPr>
          <p:spPr>
            <a:xfrm>
              <a:off x="2627784" y="5445224"/>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37" name="テキスト ボックス 236"/>
            <p:cNvSpPr txBox="1"/>
            <p:nvPr/>
          </p:nvSpPr>
          <p:spPr>
            <a:xfrm>
              <a:off x="1979712" y="4622649"/>
              <a:ext cx="381836" cy="276999"/>
            </a:xfrm>
            <a:prstGeom prst="rect">
              <a:avLst/>
            </a:prstGeom>
            <a:noFill/>
          </p:spPr>
          <p:txBody>
            <a:bodyPr wrap="none" rtlCol="0">
              <a:spAutoFit/>
            </a:bodyPr>
            <a:lstStyle/>
            <a:p>
              <a:r>
                <a:rPr kumimoji="1" lang="en-US" altLang="ja-JP" sz="1200" dirty="0"/>
                <a:t>KF</a:t>
              </a:r>
              <a:endParaRPr kumimoji="1" lang="ja-JP" altLang="en-US" sz="1200" dirty="0"/>
            </a:p>
          </p:txBody>
        </p:sp>
        <p:sp>
          <p:nvSpPr>
            <p:cNvPr id="238" name="テキスト ボックス 237"/>
            <p:cNvSpPr txBox="1"/>
            <p:nvPr/>
          </p:nvSpPr>
          <p:spPr>
            <a:xfrm>
              <a:off x="1979712" y="5054697"/>
              <a:ext cx="474810" cy="276999"/>
            </a:xfrm>
            <a:prstGeom prst="rect">
              <a:avLst/>
            </a:prstGeom>
            <a:noFill/>
          </p:spPr>
          <p:txBody>
            <a:bodyPr wrap="none" rtlCol="0">
              <a:spAutoFit/>
            </a:bodyPr>
            <a:lstStyle/>
            <a:p>
              <a:r>
                <a:rPr kumimoji="1" lang="en-US" altLang="ja-JP" sz="1200" dirty="0" err="1"/>
                <a:t>NaF</a:t>
              </a:r>
              <a:endParaRPr kumimoji="1" lang="ja-JP" altLang="en-US" sz="1200" dirty="0"/>
            </a:p>
          </p:txBody>
        </p:sp>
        <p:sp>
          <p:nvSpPr>
            <p:cNvPr id="239" name="テキスト ボックス 238"/>
            <p:cNvSpPr txBox="1"/>
            <p:nvPr/>
          </p:nvSpPr>
          <p:spPr>
            <a:xfrm>
              <a:off x="1979712" y="5486745"/>
              <a:ext cx="550151" cy="276999"/>
            </a:xfrm>
            <a:prstGeom prst="rect">
              <a:avLst/>
            </a:prstGeom>
            <a:noFill/>
          </p:spPr>
          <p:txBody>
            <a:bodyPr wrap="none" rtlCol="0">
              <a:spAutoFit/>
            </a:bodyPr>
            <a:lstStyle/>
            <a:p>
              <a:r>
                <a:rPr kumimoji="1" lang="en-US" altLang="ja-JP" sz="1200" dirty="0"/>
                <a:t>MgF</a:t>
              </a:r>
              <a:r>
                <a:rPr kumimoji="1" lang="en-US" altLang="ja-JP" sz="1200" baseline="-25000" dirty="0"/>
                <a:t>2</a:t>
              </a:r>
              <a:endParaRPr kumimoji="1" lang="ja-JP" altLang="en-US" sz="1200" baseline="-25000" dirty="0"/>
            </a:p>
          </p:txBody>
        </p:sp>
        <p:cxnSp>
          <p:nvCxnSpPr>
            <p:cNvPr id="240" name="直線コネクタ 239"/>
            <p:cNvCxnSpPr>
              <a:stCxn id="217" idx="6"/>
              <a:endCxn id="225" idx="2"/>
            </p:cNvCxnSpPr>
            <p:nvPr/>
          </p:nvCxnSpPr>
          <p:spPr>
            <a:xfrm>
              <a:off x="2987824" y="1198351"/>
              <a:ext cx="2457564" cy="2190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1" name="直線コネクタ 240"/>
            <p:cNvCxnSpPr>
              <a:stCxn id="217" idx="6"/>
              <a:endCxn id="226" idx="2"/>
            </p:cNvCxnSpPr>
            <p:nvPr/>
          </p:nvCxnSpPr>
          <p:spPr>
            <a:xfrm>
              <a:off x="2987824" y="1198351"/>
              <a:ext cx="2457564" cy="409821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2" name="直線コネクタ 241"/>
            <p:cNvCxnSpPr>
              <a:stCxn id="220" idx="6"/>
              <a:endCxn id="225" idx="2"/>
            </p:cNvCxnSpPr>
            <p:nvPr/>
          </p:nvCxnSpPr>
          <p:spPr>
            <a:xfrm flipV="1">
              <a:off x="2987824" y="1417422"/>
              <a:ext cx="2457564" cy="10770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3" name="直線コネクタ 242"/>
            <p:cNvCxnSpPr>
              <a:stCxn id="220" idx="6"/>
              <a:endCxn id="226" idx="2"/>
            </p:cNvCxnSpPr>
            <p:nvPr/>
          </p:nvCxnSpPr>
          <p:spPr>
            <a:xfrm>
              <a:off x="2987824" y="2494495"/>
              <a:ext cx="2457564" cy="280206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4" name="直線コネクタ 243"/>
            <p:cNvCxnSpPr>
              <a:stCxn id="222" idx="6"/>
              <a:endCxn id="225" idx="2"/>
            </p:cNvCxnSpPr>
            <p:nvPr/>
          </p:nvCxnSpPr>
          <p:spPr>
            <a:xfrm flipV="1">
              <a:off x="2987824" y="1417422"/>
              <a:ext cx="2457564" cy="1941169"/>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5" name="直線コネクタ 244"/>
            <p:cNvCxnSpPr>
              <a:stCxn id="222" idx="6"/>
              <a:endCxn id="226" idx="2"/>
            </p:cNvCxnSpPr>
            <p:nvPr/>
          </p:nvCxnSpPr>
          <p:spPr>
            <a:xfrm>
              <a:off x="2987824" y="3358591"/>
              <a:ext cx="2457564" cy="19379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6" name="直線コネクタ 245"/>
            <p:cNvCxnSpPr>
              <a:stCxn id="236" idx="6"/>
              <a:endCxn id="225" idx="2"/>
            </p:cNvCxnSpPr>
            <p:nvPr/>
          </p:nvCxnSpPr>
          <p:spPr>
            <a:xfrm flipV="1">
              <a:off x="2987824" y="1417422"/>
              <a:ext cx="2457564" cy="42078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47" name="直線コネクタ 246"/>
            <p:cNvCxnSpPr>
              <a:stCxn id="236" idx="6"/>
              <a:endCxn id="226" idx="2"/>
            </p:cNvCxnSpPr>
            <p:nvPr/>
          </p:nvCxnSpPr>
          <p:spPr>
            <a:xfrm flipV="1">
              <a:off x="2987824" y="5296562"/>
              <a:ext cx="2457564" cy="328682"/>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248" name="円/楕円 70"/>
            <p:cNvSpPr/>
            <p:nvPr/>
          </p:nvSpPr>
          <p:spPr>
            <a:xfrm>
              <a:off x="5445388" y="1782108"/>
              <a:ext cx="422756" cy="4227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49" name="円/楕円 71"/>
            <p:cNvSpPr/>
            <p:nvPr/>
          </p:nvSpPr>
          <p:spPr>
            <a:xfrm>
              <a:off x="5445388" y="2348880"/>
              <a:ext cx="422756" cy="422756"/>
            </a:xfrm>
            <a:prstGeom prst="ellipse">
              <a:avLst/>
            </a:prstGeom>
            <a:solidFill>
              <a:srgbClr val="00B0F0">
                <a:alpha val="71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50" name="円/楕円 72"/>
            <p:cNvSpPr/>
            <p:nvPr/>
          </p:nvSpPr>
          <p:spPr>
            <a:xfrm>
              <a:off x="5445388" y="3942348"/>
              <a:ext cx="422756" cy="4227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51" name="円/楕円 73"/>
            <p:cNvSpPr/>
            <p:nvPr/>
          </p:nvSpPr>
          <p:spPr>
            <a:xfrm>
              <a:off x="5445388" y="4518412"/>
              <a:ext cx="422756" cy="422756"/>
            </a:xfrm>
            <a:prstGeom prst="ellipse">
              <a:avLst/>
            </a:prstGeom>
            <a:solidFill>
              <a:srgbClr val="00B0F0">
                <a:alpha val="60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cxnSp>
          <p:nvCxnSpPr>
            <p:cNvPr id="252" name="直線コネクタ 251"/>
            <p:cNvCxnSpPr/>
            <p:nvPr/>
          </p:nvCxnSpPr>
          <p:spPr>
            <a:xfrm>
              <a:off x="5656766" y="2771636"/>
              <a:ext cx="0" cy="1170712"/>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53" name="円/楕円 78"/>
            <p:cNvSpPr/>
            <p:nvPr/>
          </p:nvSpPr>
          <p:spPr>
            <a:xfrm>
              <a:off x="7380312" y="2818531"/>
              <a:ext cx="1296144" cy="1296144"/>
            </a:xfrm>
            <a:prstGeom prst="ellipse">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2400" dirty="0"/>
                <a:t>1.2</a:t>
              </a:r>
              <a:endParaRPr kumimoji="1" lang="ja-JP" altLang="en-US" sz="2400" dirty="0"/>
            </a:p>
          </p:txBody>
        </p:sp>
        <p:grpSp>
          <p:nvGrpSpPr>
            <p:cNvPr id="254" name="グループ化 66"/>
            <p:cNvGrpSpPr/>
            <p:nvPr/>
          </p:nvGrpSpPr>
          <p:grpSpPr>
            <a:xfrm>
              <a:off x="5868144" y="1417422"/>
              <a:ext cx="1512168" cy="3879140"/>
              <a:chOff x="4355976" y="1417422"/>
              <a:chExt cx="1512168" cy="3879140"/>
            </a:xfrm>
          </p:grpSpPr>
          <p:cxnSp>
            <p:nvCxnSpPr>
              <p:cNvPr id="272" name="直線コネクタ 271"/>
              <p:cNvCxnSpPr>
                <a:stCxn id="225" idx="6"/>
                <a:endCxn id="253" idx="2"/>
              </p:cNvCxnSpPr>
              <p:nvPr/>
            </p:nvCxnSpPr>
            <p:spPr>
              <a:xfrm>
                <a:off x="4355976" y="1417422"/>
                <a:ext cx="1512168" cy="2049181"/>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273" name="直線コネクタ 272"/>
              <p:cNvCxnSpPr>
                <a:stCxn id="248" idx="6"/>
                <a:endCxn id="253" idx="2"/>
              </p:cNvCxnSpPr>
              <p:nvPr/>
            </p:nvCxnSpPr>
            <p:spPr>
              <a:xfrm>
                <a:off x="4355976" y="1993486"/>
                <a:ext cx="1512168" cy="147311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274" name="直線コネクタ 273"/>
              <p:cNvCxnSpPr>
                <a:stCxn id="249" idx="6"/>
                <a:endCxn id="253" idx="2"/>
              </p:cNvCxnSpPr>
              <p:nvPr/>
            </p:nvCxnSpPr>
            <p:spPr>
              <a:xfrm>
                <a:off x="4355976" y="2560258"/>
                <a:ext cx="1512168" cy="906345"/>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275" name="直線コネクタ 274"/>
              <p:cNvCxnSpPr>
                <a:stCxn id="250" idx="6"/>
                <a:endCxn id="253" idx="2"/>
              </p:cNvCxnSpPr>
              <p:nvPr/>
            </p:nvCxnSpPr>
            <p:spPr>
              <a:xfrm flipV="1">
                <a:off x="4355976" y="3466603"/>
                <a:ext cx="1512168" cy="687123"/>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276" name="直線コネクタ 275"/>
              <p:cNvCxnSpPr>
                <a:stCxn id="251" idx="6"/>
                <a:endCxn id="253" idx="2"/>
              </p:cNvCxnSpPr>
              <p:nvPr/>
            </p:nvCxnSpPr>
            <p:spPr>
              <a:xfrm flipV="1">
                <a:off x="4355976" y="3466603"/>
                <a:ext cx="1512168" cy="126318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277" name="直線コネクタ 276"/>
              <p:cNvCxnSpPr>
                <a:stCxn id="226" idx="6"/>
                <a:endCxn id="253" idx="2"/>
              </p:cNvCxnSpPr>
              <p:nvPr/>
            </p:nvCxnSpPr>
            <p:spPr>
              <a:xfrm flipV="1">
                <a:off x="4355976" y="3466603"/>
                <a:ext cx="1512168" cy="1829959"/>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grpSp>
        <p:cxnSp>
          <p:nvCxnSpPr>
            <p:cNvPr id="255" name="直線コネクタ 254"/>
            <p:cNvCxnSpPr>
              <a:stCxn id="218" idx="6"/>
              <a:endCxn id="248" idx="2"/>
            </p:cNvCxnSpPr>
            <p:nvPr/>
          </p:nvCxnSpPr>
          <p:spPr>
            <a:xfrm>
              <a:off x="2987824" y="1630399"/>
              <a:ext cx="2457564" cy="36308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56" name="直線コネクタ 255"/>
            <p:cNvCxnSpPr>
              <a:stCxn id="217" idx="6"/>
              <a:endCxn id="250" idx="2"/>
            </p:cNvCxnSpPr>
            <p:nvPr/>
          </p:nvCxnSpPr>
          <p:spPr>
            <a:xfrm>
              <a:off x="2987824" y="1198351"/>
              <a:ext cx="2457564" cy="295537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57" name="直線コネクタ 256"/>
            <p:cNvCxnSpPr>
              <a:endCxn id="249" idx="2"/>
            </p:cNvCxnSpPr>
            <p:nvPr/>
          </p:nvCxnSpPr>
          <p:spPr>
            <a:xfrm>
              <a:off x="2987824" y="2060848"/>
              <a:ext cx="2457564" cy="49941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58" name="直線コネクタ 257"/>
            <p:cNvCxnSpPr>
              <a:stCxn id="220" idx="6"/>
              <a:endCxn id="249" idx="2"/>
            </p:cNvCxnSpPr>
            <p:nvPr/>
          </p:nvCxnSpPr>
          <p:spPr>
            <a:xfrm>
              <a:off x="2987824" y="2494495"/>
              <a:ext cx="2457564" cy="6576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59" name="直線コネクタ 258"/>
            <p:cNvCxnSpPr>
              <a:stCxn id="221" idx="6"/>
              <a:endCxn id="249" idx="2"/>
            </p:cNvCxnSpPr>
            <p:nvPr/>
          </p:nvCxnSpPr>
          <p:spPr>
            <a:xfrm flipV="1">
              <a:off x="2987824" y="2560258"/>
              <a:ext cx="2457564" cy="36628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0" name="直線コネクタ 259"/>
            <p:cNvCxnSpPr>
              <a:stCxn id="222" idx="6"/>
            </p:cNvCxnSpPr>
            <p:nvPr/>
          </p:nvCxnSpPr>
          <p:spPr>
            <a:xfrm>
              <a:off x="2987824" y="3358591"/>
              <a:ext cx="2376264" cy="129454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1" name="直線コネクタ 260"/>
            <p:cNvCxnSpPr>
              <a:stCxn id="223" idx="6"/>
              <a:endCxn id="248" idx="2"/>
            </p:cNvCxnSpPr>
            <p:nvPr/>
          </p:nvCxnSpPr>
          <p:spPr>
            <a:xfrm flipV="1">
              <a:off x="2987824" y="1993486"/>
              <a:ext cx="2457564" cy="179715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2" name="直線コネクタ 261"/>
            <p:cNvCxnSpPr>
              <a:stCxn id="234" idx="6"/>
              <a:endCxn id="249" idx="2"/>
            </p:cNvCxnSpPr>
            <p:nvPr/>
          </p:nvCxnSpPr>
          <p:spPr>
            <a:xfrm flipV="1">
              <a:off x="2987824" y="2560258"/>
              <a:ext cx="2457564" cy="220089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3" name="直線コネクタ 262"/>
            <p:cNvCxnSpPr>
              <a:stCxn id="235" idx="6"/>
              <a:endCxn id="249" idx="2"/>
            </p:cNvCxnSpPr>
            <p:nvPr/>
          </p:nvCxnSpPr>
          <p:spPr>
            <a:xfrm flipV="1">
              <a:off x="2987824" y="2560258"/>
              <a:ext cx="2457564" cy="2632938"/>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4" name="直線コネクタ 263"/>
            <p:cNvCxnSpPr>
              <a:stCxn id="236" idx="6"/>
              <a:endCxn id="249" idx="2"/>
            </p:cNvCxnSpPr>
            <p:nvPr/>
          </p:nvCxnSpPr>
          <p:spPr>
            <a:xfrm flipV="1">
              <a:off x="2987824" y="2560258"/>
              <a:ext cx="2457564" cy="306498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5" name="直線コネクタ 264"/>
            <p:cNvCxnSpPr>
              <a:stCxn id="235" idx="6"/>
              <a:endCxn id="251" idx="2"/>
            </p:cNvCxnSpPr>
            <p:nvPr/>
          </p:nvCxnSpPr>
          <p:spPr>
            <a:xfrm flipV="1">
              <a:off x="2987824" y="4729790"/>
              <a:ext cx="2457564" cy="46340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6" name="直線コネクタ 265"/>
            <p:cNvCxnSpPr>
              <a:stCxn id="234" idx="6"/>
              <a:endCxn id="250" idx="2"/>
            </p:cNvCxnSpPr>
            <p:nvPr/>
          </p:nvCxnSpPr>
          <p:spPr>
            <a:xfrm flipV="1">
              <a:off x="2987824" y="4153726"/>
              <a:ext cx="2457564" cy="6074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7" name="直線コネクタ 266"/>
            <p:cNvCxnSpPr>
              <a:endCxn id="251" idx="2"/>
            </p:cNvCxnSpPr>
            <p:nvPr/>
          </p:nvCxnSpPr>
          <p:spPr>
            <a:xfrm>
              <a:off x="3059832" y="3789040"/>
              <a:ext cx="2385556" cy="94075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8" name="直線コネクタ 267"/>
            <p:cNvCxnSpPr>
              <a:stCxn id="220" idx="6"/>
              <a:endCxn id="250" idx="2"/>
            </p:cNvCxnSpPr>
            <p:nvPr/>
          </p:nvCxnSpPr>
          <p:spPr>
            <a:xfrm>
              <a:off x="2987824" y="2494495"/>
              <a:ext cx="2457564" cy="165923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69" name="直線コネクタ 268"/>
            <p:cNvCxnSpPr>
              <a:stCxn id="217" idx="6"/>
              <a:endCxn id="248" idx="2"/>
            </p:cNvCxnSpPr>
            <p:nvPr/>
          </p:nvCxnSpPr>
          <p:spPr>
            <a:xfrm>
              <a:off x="2987824" y="1198351"/>
              <a:ext cx="2457564" cy="79513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70" name="直線コネクタ 269"/>
            <p:cNvCxnSpPr>
              <a:stCxn id="234" idx="6"/>
              <a:endCxn id="226" idx="2"/>
            </p:cNvCxnSpPr>
            <p:nvPr/>
          </p:nvCxnSpPr>
          <p:spPr>
            <a:xfrm>
              <a:off x="2987824" y="4761148"/>
              <a:ext cx="2457564" cy="53541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71" name="直線コネクタ 270"/>
            <p:cNvCxnSpPr>
              <a:stCxn id="221" idx="6"/>
              <a:endCxn id="226" idx="2"/>
            </p:cNvCxnSpPr>
            <p:nvPr/>
          </p:nvCxnSpPr>
          <p:spPr>
            <a:xfrm>
              <a:off x="2987824" y="2926543"/>
              <a:ext cx="2457564" cy="2370019"/>
            </a:xfrm>
            <a:prstGeom prst="line">
              <a:avLst/>
            </a:prstGeom>
            <a:ln>
              <a:prstDash val="sysDot"/>
            </a:ln>
          </p:spPr>
          <p:style>
            <a:lnRef idx="3">
              <a:schemeClr val="dk1"/>
            </a:lnRef>
            <a:fillRef idx="0">
              <a:schemeClr val="dk1"/>
            </a:fillRef>
            <a:effectRef idx="2">
              <a:schemeClr val="dk1"/>
            </a:effectRef>
            <a:fontRef idx="minor">
              <a:schemeClr val="tx1"/>
            </a:fontRef>
          </p:style>
        </p:cxnSp>
      </p:grpSp>
      <p:grpSp>
        <p:nvGrpSpPr>
          <p:cNvPr id="42" name="グループ化 41"/>
          <p:cNvGrpSpPr/>
          <p:nvPr/>
        </p:nvGrpSpPr>
        <p:grpSpPr>
          <a:xfrm>
            <a:off x="1835696" y="1196752"/>
            <a:ext cx="6696744" cy="4786933"/>
            <a:chOff x="1979712" y="1018331"/>
            <a:chExt cx="6696744" cy="4786933"/>
          </a:xfrm>
        </p:grpSpPr>
        <p:sp>
          <p:nvSpPr>
            <p:cNvPr id="71" name="円/楕円 70"/>
            <p:cNvSpPr/>
            <p:nvPr/>
          </p:nvSpPr>
          <p:spPr>
            <a:xfrm>
              <a:off x="5445388" y="1782108"/>
              <a:ext cx="422756" cy="422756"/>
            </a:xfrm>
            <a:prstGeom prst="ellipse">
              <a:avLst/>
            </a:prstGeom>
            <a:solidFill>
              <a:srgbClr val="00B0F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4" name="円/楕円 3"/>
            <p:cNvSpPr/>
            <p:nvPr/>
          </p:nvSpPr>
          <p:spPr>
            <a:xfrm>
              <a:off x="2627784" y="1018331"/>
              <a:ext cx="360040" cy="360040"/>
            </a:xfrm>
            <a:prstGeom prst="ellipse">
              <a:avLst/>
            </a:prstGeom>
            <a:solidFill>
              <a:schemeClr val="accent4">
                <a:lumMod val="20000"/>
                <a:lumOff val="80000"/>
                <a:alpha val="80000"/>
              </a:schemeClr>
            </a:solidFill>
            <a:ln>
              <a:solidFill>
                <a:schemeClr val="accent4">
                  <a:alpha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5" name="円/楕円 4"/>
            <p:cNvSpPr/>
            <p:nvPr/>
          </p:nvSpPr>
          <p:spPr>
            <a:xfrm>
              <a:off x="2627784" y="1450379"/>
              <a:ext cx="360040" cy="360040"/>
            </a:xfrm>
            <a:prstGeom prst="ellipse">
              <a:avLst/>
            </a:prstGeom>
            <a:solidFill>
              <a:srgbClr val="00B050">
                <a:alpha val="16000"/>
              </a:srgbClr>
            </a:solidFill>
            <a:ln>
              <a:solidFill>
                <a:schemeClr val="accent4">
                  <a:alpha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6" name="円/楕円 5"/>
            <p:cNvSpPr/>
            <p:nvPr/>
          </p:nvSpPr>
          <p:spPr>
            <a:xfrm>
              <a:off x="2627784" y="1882427"/>
              <a:ext cx="360040" cy="360040"/>
            </a:xfrm>
            <a:prstGeom prst="ellipse">
              <a:avLst/>
            </a:prstGeom>
            <a:solidFill>
              <a:srgbClr val="00B050">
                <a:alpha val="10000"/>
              </a:srgbClr>
            </a:solidFill>
            <a:ln>
              <a:solidFill>
                <a:schemeClr val="accent4">
                  <a:alpha val="1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7" name="円/楕円 6"/>
            <p:cNvSpPr/>
            <p:nvPr/>
          </p:nvSpPr>
          <p:spPr>
            <a:xfrm>
              <a:off x="2627784" y="2314475"/>
              <a:ext cx="360040" cy="360040"/>
            </a:xfrm>
            <a:prstGeom prst="ellipse">
              <a:avLst/>
            </a:prstGeom>
            <a:solidFill>
              <a:schemeClr val="accent4">
                <a:lumMod val="5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8" name="円/楕円 7"/>
            <p:cNvSpPr/>
            <p:nvPr/>
          </p:nvSpPr>
          <p:spPr>
            <a:xfrm>
              <a:off x="2627784" y="2746523"/>
              <a:ext cx="360040" cy="360040"/>
            </a:xfrm>
            <a:prstGeom prst="ellipse">
              <a:avLst/>
            </a:prstGeom>
            <a:solidFill>
              <a:srgbClr val="00B050">
                <a:alpha val="50000"/>
              </a:srgbClr>
            </a:solidFill>
            <a:ln>
              <a:solidFill>
                <a:schemeClr val="accent4">
                  <a:alpha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9" name="円/楕円 8"/>
            <p:cNvSpPr/>
            <p:nvPr/>
          </p:nvSpPr>
          <p:spPr>
            <a:xfrm>
              <a:off x="2627784" y="3178571"/>
              <a:ext cx="360040" cy="360040"/>
            </a:xfrm>
            <a:prstGeom prst="ellipse">
              <a:avLst/>
            </a:prstGeom>
            <a:solidFill>
              <a:srgbClr val="00B050">
                <a:alpha val="25000"/>
              </a:srgbClr>
            </a:solidFill>
            <a:ln>
              <a:solidFill>
                <a:schemeClr val="accent4">
                  <a:alpha val="2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0" name="円/楕円 9"/>
            <p:cNvSpPr/>
            <p:nvPr/>
          </p:nvSpPr>
          <p:spPr>
            <a:xfrm>
              <a:off x="2627784" y="3610619"/>
              <a:ext cx="360040" cy="360040"/>
            </a:xfrm>
            <a:prstGeom prst="ellipse">
              <a:avLst/>
            </a:prstGeom>
            <a:solidFill>
              <a:schemeClr val="accent4">
                <a:lumMod val="20000"/>
                <a:lumOff val="80000"/>
                <a:alpha val="60000"/>
              </a:schemeClr>
            </a:solidFill>
            <a:ln>
              <a:solidFill>
                <a:schemeClr val="accent4">
                  <a:alpha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11" name="直線コネクタ 10"/>
            <p:cNvCxnSpPr/>
            <p:nvPr/>
          </p:nvCxnSpPr>
          <p:spPr>
            <a:xfrm>
              <a:off x="2807804" y="3961367"/>
              <a:ext cx="0" cy="710788"/>
            </a:xfrm>
            <a:prstGeom prst="line">
              <a:avLst/>
            </a:prstGeom>
            <a:ln/>
          </p:spPr>
          <p:style>
            <a:lnRef idx="2">
              <a:schemeClr val="accent4"/>
            </a:lnRef>
            <a:fillRef idx="1">
              <a:schemeClr val="lt1"/>
            </a:fillRef>
            <a:effectRef idx="0">
              <a:schemeClr val="accent4"/>
            </a:effectRef>
            <a:fontRef idx="minor">
              <a:schemeClr val="dk1"/>
            </a:fontRef>
          </p:style>
        </p:cxnSp>
        <p:sp>
          <p:nvSpPr>
            <p:cNvPr id="12" name="円/楕円 11"/>
            <p:cNvSpPr/>
            <p:nvPr/>
          </p:nvSpPr>
          <p:spPr>
            <a:xfrm>
              <a:off x="5445388" y="1206044"/>
              <a:ext cx="422756" cy="422756"/>
            </a:xfrm>
            <a:prstGeom prst="ellipse">
              <a:avLst/>
            </a:prstGeom>
            <a:solidFill>
              <a:srgbClr val="00B0F0">
                <a:alpha val="11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3" name="円/楕円 12"/>
            <p:cNvSpPr/>
            <p:nvPr/>
          </p:nvSpPr>
          <p:spPr>
            <a:xfrm>
              <a:off x="5445388" y="5085184"/>
              <a:ext cx="422756" cy="422756"/>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4" name="テキスト ボックス 13"/>
            <p:cNvSpPr txBox="1"/>
            <p:nvPr/>
          </p:nvSpPr>
          <p:spPr>
            <a:xfrm>
              <a:off x="1979712" y="1059852"/>
              <a:ext cx="498855" cy="276999"/>
            </a:xfrm>
            <a:prstGeom prst="rect">
              <a:avLst/>
            </a:prstGeom>
            <a:noFill/>
          </p:spPr>
          <p:txBody>
            <a:bodyPr wrap="none" rtlCol="0">
              <a:spAutoFit/>
            </a:bodyPr>
            <a:lstStyle/>
            <a:p>
              <a:r>
                <a:rPr kumimoji="1" lang="en-US" altLang="ja-JP" sz="1200" dirty="0"/>
                <a:t>SiO</a:t>
              </a:r>
              <a:r>
                <a:rPr kumimoji="1" lang="en-US" altLang="ja-JP" sz="1200" baseline="-25000" dirty="0"/>
                <a:t>2</a:t>
              </a:r>
              <a:endParaRPr kumimoji="1" lang="ja-JP" altLang="en-US" sz="1200" baseline="-25000" dirty="0"/>
            </a:p>
          </p:txBody>
        </p:sp>
        <p:sp>
          <p:nvSpPr>
            <p:cNvPr id="15" name="テキスト ボックス 14"/>
            <p:cNvSpPr txBox="1"/>
            <p:nvPr/>
          </p:nvSpPr>
          <p:spPr>
            <a:xfrm>
              <a:off x="1979712" y="1491900"/>
              <a:ext cx="522900" cy="276999"/>
            </a:xfrm>
            <a:prstGeom prst="rect">
              <a:avLst/>
            </a:prstGeom>
            <a:noFill/>
          </p:spPr>
          <p:txBody>
            <a:bodyPr wrap="none" rtlCol="0">
              <a:spAutoFit/>
            </a:bodyPr>
            <a:lstStyle/>
            <a:p>
              <a:r>
                <a:rPr kumimoji="1" lang="en-US" altLang="ja-JP" sz="1200" dirty="0"/>
                <a:t>B</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16" name="テキスト ボックス 15"/>
            <p:cNvSpPr txBox="1"/>
            <p:nvPr/>
          </p:nvSpPr>
          <p:spPr>
            <a:xfrm>
              <a:off x="1979712" y="1923948"/>
              <a:ext cx="556563" cy="276999"/>
            </a:xfrm>
            <a:prstGeom prst="rect">
              <a:avLst/>
            </a:prstGeom>
            <a:noFill/>
          </p:spPr>
          <p:txBody>
            <a:bodyPr wrap="none" rtlCol="0">
              <a:spAutoFit/>
            </a:bodyPr>
            <a:lstStyle/>
            <a:p>
              <a:r>
                <a:rPr kumimoji="1" lang="en-US" altLang="ja-JP" sz="1200" dirty="0"/>
                <a:t>Al</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17" name="テキスト ボックス 16"/>
            <p:cNvSpPr txBox="1"/>
            <p:nvPr/>
          </p:nvSpPr>
          <p:spPr>
            <a:xfrm>
              <a:off x="1979712" y="2355996"/>
              <a:ext cx="465192" cy="276999"/>
            </a:xfrm>
            <a:prstGeom prst="rect">
              <a:avLst/>
            </a:prstGeom>
            <a:noFill/>
          </p:spPr>
          <p:txBody>
            <a:bodyPr wrap="none" rtlCol="0">
              <a:spAutoFit/>
            </a:bodyPr>
            <a:lstStyle/>
            <a:p>
              <a:r>
                <a:rPr lang="en-US" altLang="ja-JP" sz="1200" dirty="0"/>
                <a:t>K</a:t>
              </a:r>
              <a:r>
                <a:rPr lang="en-US" altLang="ja-JP" sz="1200" baseline="-25000" dirty="0"/>
                <a:t>2</a:t>
              </a:r>
              <a:r>
                <a:rPr lang="en-US" altLang="ja-JP" sz="1200" dirty="0"/>
                <a:t>O</a:t>
              </a:r>
              <a:endParaRPr kumimoji="1" lang="ja-JP" altLang="en-US" sz="1200" dirty="0"/>
            </a:p>
          </p:txBody>
        </p:sp>
        <p:sp>
          <p:nvSpPr>
            <p:cNvPr id="18" name="テキスト ボックス 17"/>
            <p:cNvSpPr txBox="1"/>
            <p:nvPr/>
          </p:nvSpPr>
          <p:spPr>
            <a:xfrm>
              <a:off x="1979712" y="2788044"/>
              <a:ext cx="518091" cy="276999"/>
            </a:xfrm>
            <a:prstGeom prst="rect">
              <a:avLst/>
            </a:prstGeom>
            <a:noFill/>
          </p:spPr>
          <p:txBody>
            <a:bodyPr wrap="none" rtlCol="0">
              <a:spAutoFit/>
            </a:bodyPr>
            <a:lstStyle/>
            <a:p>
              <a:r>
                <a:rPr kumimoji="1" lang="en-US" altLang="ja-JP" sz="1200" dirty="0" err="1"/>
                <a:t>MgO</a:t>
              </a:r>
              <a:endParaRPr kumimoji="1" lang="ja-JP" altLang="en-US" sz="1200" dirty="0"/>
            </a:p>
          </p:txBody>
        </p:sp>
        <p:sp>
          <p:nvSpPr>
            <p:cNvPr id="19" name="テキスト ボックス 18"/>
            <p:cNvSpPr txBox="1"/>
            <p:nvPr/>
          </p:nvSpPr>
          <p:spPr>
            <a:xfrm>
              <a:off x="1979712" y="3220092"/>
              <a:ext cx="500458" cy="276999"/>
            </a:xfrm>
            <a:prstGeom prst="rect">
              <a:avLst/>
            </a:prstGeom>
            <a:noFill/>
          </p:spPr>
          <p:txBody>
            <a:bodyPr wrap="none" rtlCol="0">
              <a:spAutoFit/>
            </a:bodyPr>
            <a:lstStyle/>
            <a:p>
              <a:r>
                <a:rPr kumimoji="1" lang="en-US" altLang="ja-JP" sz="1200" dirty="0" err="1"/>
                <a:t>CaO</a:t>
              </a:r>
              <a:endParaRPr kumimoji="1" lang="ja-JP" altLang="en-US" sz="1200" dirty="0"/>
            </a:p>
          </p:txBody>
        </p:sp>
        <p:sp>
          <p:nvSpPr>
            <p:cNvPr id="20" name="テキスト ボックス 19"/>
            <p:cNvSpPr txBox="1"/>
            <p:nvPr/>
          </p:nvSpPr>
          <p:spPr>
            <a:xfrm>
              <a:off x="1979712" y="3652140"/>
              <a:ext cx="492443" cy="276999"/>
            </a:xfrm>
            <a:prstGeom prst="rect">
              <a:avLst/>
            </a:prstGeom>
            <a:noFill/>
          </p:spPr>
          <p:txBody>
            <a:bodyPr wrap="none" rtlCol="0">
              <a:spAutoFit/>
            </a:bodyPr>
            <a:lstStyle/>
            <a:p>
              <a:r>
                <a:rPr kumimoji="1" lang="en-US" altLang="ja-JP" sz="1200" dirty="0" err="1"/>
                <a:t>BaO</a:t>
              </a:r>
              <a:endParaRPr kumimoji="1" lang="ja-JP" altLang="en-US" sz="1200" dirty="0"/>
            </a:p>
          </p:txBody>
        </p:sp>
        <p:sp>
          <p:nvSpPr>
            <p:cNvPr id="21" name="円/楕円 20"/>
            <p:cNvSpPr/>
            <p:nvPr/>
          </p:nvSpPr>
          <p:spPr>
            <a:xfrm>
              <a:off x="2627784" y="4581128"/>
              <a:ext cx="360040" cy="360040"/>
            </a:xfrm>
            <a:prstGeom prst="ellipse">
              <a:avLst/>
            </a:prstGeom>
            <a:solidFill>
              <a:schemeClr val="accent4">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2" name="円/楕円 21"/>
            <p:cNvSpPr/>
            <p:nvPr/>
          </p:nvSpPr>
          <p:spPr>
            <a:xfrm>
              <a:off x="2627784" y="5013176"/>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3" name="円/楕円 22"/>
            <p:cNvSpPr/>
            <p:nvPr/>
          </p:nvSpPr>
          <p:spPr>
            <a:xfrm>
              <a:off x="2627784" y="5445224"/>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4" name="テキスト ボックス 23"/>
            <p:cNvSpPr txBox="1"/>
            <p:nvPr/>
          </p:nvSpPr>
          <p:spPr>
            <a:xfrm>
              <a:off x="1979712" y="4622649"/>
              <a:ext cx="381836" cy="276999"/>
            </a:xfrm>
            <a:prstGeom prst="rect">
              <a:avLst/>
            </a:prstGeom>
            <a:noFill/>
          </p:spPr>
          <p:txBody>
            <a:bodyPr wrap="none" rtlCol="0">
              <a:spAutoFit/>
            </a:bodyPr>
            <a:lstStyle/>
            <a:p>
              <a:r>
                <a:rPr kumimoji="1" lang="en-US" altLang="ja-JP" sz="1200" dirty="0"/>
                <a:t>KF</a:t>
              </a:r>
              <a:endParaRPr kumimoji="1" lang="ja-JP" altLang="en-US" sz="1200" dirty="0"/>
            </a:p>
          </p:txBody>
        </p:sp>
        <p:sp>
          <p:nvSpPr>
            <p:cNvPr id="25" name="テキスト ボックス 24"/>
            <p:cNvSpPr txBox="1"/>
            <p:nvPr/>
          </p:nvSpPr>
          <p:spPr>
            <a:xfrm>
              <a:off x="1979712" y="5054697"/>
              <a:ext cx="474810" cy="276999"/>
            </a:xfrm>
            <a:prstGeom prst="rect">
              <a:avLst/>
            </a:prstGeom>
            <a:noFill/>
          </p:spPr>
          <p:txBody>
            <a:bodyPr wrap="none" rtlCol="0">
              <a:spAutoFit/>
            </a:bodyPr>
            <a:lstStyle/>
            <a:p>
              <a:r>
                <a:rPr kumimoji="1" lang="en-US" altLang="ja-JP" sz="1200" dirty="0" err="1"/>
                <a:t>NaF</a:t>
              </a:r>
              <a:endParaRPr kumimoji="1" lang="ja-JP" altLang="en-US" sz="1200" dirty="0"/>
            </a:p>
          </p:txBody>
        </p:sp>
        <p:sp>
          <p:nvSpPr>
            <p:cNvPr id="26" name="テキスト ボックス 25"/>
            <p:cNvSpPr txBox="1"/>
            <p:nvPr/>
          </p:nvSpPr>
          <p:spPr>
            <a:xfrm>
              <a:off x="1979712" y="5486745"/>
              <a:ext cx="550151" cy="276999"/>
            </a:xfrm>
            <a:prstGeom prst="rect">
              <a:avLst/>
            </a:prstGeom>
            <a:noFill/>
          </p:spPr>
          <p:txBody>
            <a:bodyPr wrap="none" rtlCol="0">
              <a:spAutoFit/>
            </a:bodyPr>
            <a:lstStyle/>
            <a:p>
              <a:r>
                <a:rPr kumimoji="1" lang="en-US" altLang="ja-JP" sz="1200" dirty="0"/>
                <a:t>MgF</a:t>
              </a:r>
              <a:r>
                <a:rPr kumimoji="1" lang="en-US" altLang="ja-JP" sz="1200" baseline="-25000" dirty="0"/>
                <a:t>2</a:t>
              </a:r>
              <a:endParaRPr kumimoji="1" lang="ja-JP" altLang="en-US" sz="1200" baseline="-25000" dirty="0"/>
            </a:p>
          </p:txBody>
        </p:sp>
        <p:cxnSp>
          <p:nvCxnSpPr>
            <p:cNvPr id="27" name="直線コネクタ 26"/>
            <p:cNvCxnSpPr>
              <a:stCxn id="4" idx="6"/>
              <a:endCxn id="12" idx="2"/>
            </p:cNvCxnSpPr>
            <p:nvPr/>
          </p:nvCxnSpPr>
          <p:spPr>
            <a:xfrm>
              <a:off x="2987824" y="1198351"/>
              <a:ext cx="2457564" cy="2190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28" name="直線コネクタ 27"/>
            <p:cNvCxnSpPr>
              <a:stCxn id="4" idx="6"/>
              <a:endCxn id="13" idx="2"/>
            </p:cNvCxnSpPr>
            <p:nvPr/>
          </p:nvCxnSpPr>
          <p:spPr>
            <a:xfrm>
              <a:off x="2987824" y="1198351"/>
              <a:ext cx="2457564" cy="409821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 name="直線コネクタ 29"/>
            <p:cNvCxnSpPr>
              <a:stCxn id="7" idx="6"/>
              <a:endCxn id="12" idx="2"/>
            </p:cNvCxnSpPr>
            <p:nvPr/>
          </p:nvCxnSpPr>
          <p:spPr>
            <a:xfrm flipV="1">
              <a:off x="2987824" y="1417422"/>
              <a:ext cx="2457564" cy="10770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1" name="直線コネクタ 30"/>
            <p:cNvCxnSpPr>
              <a:stCxn id="7" idx="6"/>
              <a:endCxn id="13" idx="2"/>
            </p:cNvCxnSpPr>
            <p:nvPr/>
          </p:nvCxnSpPr>
          <p:spPr>
            <a:xfrm>
              <a:off x="2987824" y="2494495"/>
              <a:ext cx="2457564" cy="280206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3" name="直線コネクタ 32"/>
            <p:cNvCxnSpPr>
              <a:stCxn id="9" idx="6"/>
              <a:endCxn id="12" idx="2"/>
            </p:cNvCxnSpPr>
            <p:nvPr/>
          </p:nvCxnSpPr>
          <p:spPr>
            <a:xfrm flipV="1">
              <a:off x="2987824" y="1417422"/>
              <a:ext cx="2457564" cy="1941169"/>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4" name="直線コネクタ 33"/>
            <p:cNvCxnSpPr>
              <a:stCxn id="9" idx="6"/>
              <a:endCxn id="13" idx="2"/>
            </p:cNvCxnSpPr>
            <p:nvPr/>
          </p:nvCxnSpPr>
          <p:spPr>
            <a:xfrm>
              <a:off x="2987824" y="3358591"/>
              <a:ext cx="2457564" cy="19379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7" name="直線コネクタ 36"/>
            <p:cNvCxnSpPr>
              <a:stCxn id="23" idx="6"/>
              <a:endCxn id="12" idx="2"/>
            </p:cNvCxnSpPr>
            <p:nvPr/>
          </p:nvCxnSpPr>
          <p:spPr>
            <a:xfrm flipV="1">
              <a:off x="2987824" y="1417422"/>
              <a:ext cx="2457564" cy="42078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 name="直線コネクタ 37"/>
            <p:cNvCxnSpPr>
              <a:stCxn id="23" idx="6"/>
              <a:endCxn id="13" idx="2"/>
            </p:cNvCxnSpPr>
            <p:nvPr/>
          </p:nvCxnSpPr>
          <p:spPr>
            <a:xfrm flipV="1">
              <a:off x="2987824" y="5296562"/>
              <a:ext cx="2457564" cy="328682"/>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72" name="円/楕円 71"/>
            <p:cNvSpPr/>
            <p:nvPr/>
          </p:nvSpPr>
          <p:spPr>
            <a:xfrm>
              <a:off x="5445388" y="2348880"/>
              <a:ext cx="422756" cy="422756"/>
            </a:xfrm>
            <a:prstGeom prst="ellipse">
              <a:avLst/>
            </a:prstGeom>
            <a:solidFill>
              <a:schemeClr val="accent2">
                <a:lumMod val="20000"/>
                <a:lumOff val="80000"/>
                <a:alpha val="71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73" name="円/楕円 72"/>
            <p:cNvSpPr/>
            <p:nvPr/>
          </p:nvSpPr>
          <p:spPr>
            <a:xfrm>
              <a:off x="5445388" y="3942348"/>
              <a:ext cx="422756" cy="4227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74" name="円/楕円 73"/>
            <p:cNvSpPr/>
            <p:nvPr/>
          </p:nvSpPr>
          <p:spPr>
            <a:xfrm>
              <a:off x="5445388" y="4518412"/>
              <a:ext cx="422756" cy="422756"/>
            </a:xfrm>
            <a:prstGeom prst="ellipse">
              <a:avLst/>
            </a:prstGeom>
            <a:solidFill>
              <a:schemeClr val="accent2">
                <a:lumMod val="20000"/>
                <a:lumOff val="80000"/>
                <a:alpha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cxnSp>
          <p:nvCxnSpPr>
            <p:cNvPr id="76" name="直線コネクタ 75"/>
            <p:cNvCxnSpPr/>
            <p:nvPr/>
          </p:nvCxnSpPr>
          <p:spPr>
            <a:xfrm>
              <a:off x="5656766" y="2771636"/>
              <a:ext cx="0" cy="1170712"/>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9" name="円/楕円 78"/>
            <p:cNvSpPr/>
            <p:nvPr/>
          </p:nvSpPr>
          <p:spPr>
            <a:xfrm>
              <a:off x="7380312" y="2818531"/>
              <a:ext cx="1296144" cy="1296144"/>
            </a:xfrm>
            <a:prstGeom prst="ellipse">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2400" dirty="0"/>
                <a:t>0</a:t>
              </a:r>
              <a:r>
                <a:rPr kumimoji="1" lang="en-US" altLang="ja-JP" sz="2400" dirty="0"/>
                <a:t>.5</a:t>
              </a:r>
              <a:endParaRPr kumimoji="1" lang="ja-JP" altLang="en-US" sz="2400" dirty="0"/>
            </a:p>
          </p:txBody>
        </p:sp>
        <p:grpSp>
          <p:nvGrpSpPr>
            <p:cNvPr id="3" name="グループ化 66"/>
            <p:cNvGrpSpPr/>
            <p:nvPr/>
          </p:nvGrpSpPr>
          <p:grpSpPr>
            <a:xfrm>
              <a:off x="5868144" y="1417422"/>
              <a:ext cx="1512168" cy="3879140"/>
              <a:chOff x="4355976" y="1417422"/>
              <a:chExt cx="1512168" cy="3879140"/>
            </a:xfrm>
          </p:grpSpPr>
          <p:cxnSp>
            <p:nvCxnSpPr>
              <p:cNvPr id="83" name="直線コネクタ 82"/>
              <p:cNvCxnSpPr>
                <a:stCxn id="12" idx="6"/>
                <a:endCxn id="79" idx="2"/>
              </p:cNvCxnSpPr>
              <p:nvPr/>
            </p:nvCxnSpPr>
            <p:spPr>
              <a:xfrm>
                <a:off x="4355976" y="1417422"/>
                <a:ext cx="1512168" cy="2049181"/>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85" name="直線コネクタ 84"/>
              <p:cNvCxnSpPr>
                <a:stCxn id="71" idx="6"/>
                <a:endCxn id="79" idx="2"/>
              </p:cNvCxnSpPr>
              <p:nvPr/>
            </p:nvCxnSpPr>
            <p:spPr>
              <a:xfrm>
                <a:off x="4355976" y="1993486"/>
                <a:ext cx="1512168" cy="147311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88" name="直線コネクタ 87"/>
              <p:cNvCxnSpPr>
                <a:stCxn id="72" idx="6"/>
                <a:endCxn id="79" idx="2"/>
              </p:cNvCxnSpPr>
              <p:nvPr/>
            </p:nvCxnSpPr>
            <p:spPr>
              <a:xfrm>
                <a:off x="4355976" y="2560258"/>
                <a:ext cx="1512168" cy="906345"/>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90" name="直線コネクタ 89"/>
              <p:cNvCxnSpPr>
                <a:stCxn id="73" idx="6"/>
                <a:endCxn id="79" idx="2"/>
              </p:cNvCxnSpPr>
              <p:nvPr/>
            </p:nvCxnSpPr>
            <p:spPr>
              <a:xfrm flipV="1">
                <a:off x="4355976" y="3466603"/>
                <a:ext cx="1512168" cy="687123"/>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92" name="直線コネクタ 91"/>
              <p:cNvCxnSpPr>
                <a:stCxn id="74" idx="6"/>
                <a:endCxn id="79" idx="2"/>
              </p:cNvCxnSpPr>
              <p:nvPr/>
            </p:nvCxnSpPr>
            <p:spPr>
              <a:xfrm flipV="1">
                <a:off x="4355976" y="3466603"/>
                <a:ext cx="1512168" cy="126318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94" name="直線コネクタ 93"/>
              <p:cNvCxnSpPr>
                <a:stCxn id="13" idx="6"/>
                <a:endCxn id="79" idx="2"/>
              </p:cNvCxnSpPr>
              <p:nvPr/>
            </p:nvCxnSpPr>
            <p:spPr>
              <a:xfrm flipV="1">
                <a:off x="4355976" y="3466603"/>
                <a:ext cx="1512168" cy="1829959"/>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grpSp>
        <p:cxnSp>
          <p:nvCxnSpPr>
            <p:cNvPr id="96" name="直線コネクタ 95"/>
            <p:cNvCxnSpPr>
              <a:stCxn id="5" idx="6"/>
              <a:endCxn id="71" idx="2"/>
            </p:cNvCxnSpPr>
            <p:nvPr/>
          </p:nvCxnSpPr>
          <p:spPr>
            <a:xfrm>
              <a:off x="2987824" y="1630399"/>
              <a:ext cx="2457564" cy="36308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98" name="直線コネクタ 97"/>
            <p:cNvCxnSpPr>
              <a:stCxn id="4" idx="6"/>
              <a:endCxn id="73" idx="2"/>
            </p:cNvCxnSpPr>
            <p:nvPr/>
          </p:nvCxnSpPr>
          <p:spPr>
            <a:xfrm>
              <a:off x="2987824" y="1198351"/>
              <a:ext cx="2457564" cy="295537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00" name="直線コネクタ 99"/>
            <p:cNvCxnSpPr>
              <a:endCxn id="72" idx="2"/>
            </p:cNvCxnSpPr>
            <p:nvPr/>
          </p:nvCxnSpPr>
          <p:spPr>
            <a:xfrm>
              <a:off x="2987824" y="2060848"/>
              <a:ext cx="2457564" cy="49941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04" name="直線コネクタ 103"/>
            <p:cNvCxnSpPr>
              <a:stCxn id="7" idx="6"/>
              <a:endCxn id="72" idx="2"/>
            </p:cNvCxnSpPr>
            <p:nvPr/>
          </p:nvCxnSpPr>
          <p:spPr>
            <a:xfrm>
              <a:off x="2987824" y="2494495"/>
              <a:ext cx="2457564" cy="6576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06" name="直線コネクタ 105"/>
            <p:cNvCxnSpPr>
              <a:stCxn id="8" idx="6"/>
              <a:endCxn id="72" idx="2"/>
            </p:cNvCxnSpPr>
            <p:nvPr/>
          </p:nvCxnSpPr>
          <p:spPr>
            <a:xfrm flipV="1">
              <a:off x="2987824" y="2560258"/>
              <a:ext cx="2457564" cy="36628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08" name="直線コネクタ 107"/>
            <p:cNvCxnSpPr>
              <a:stCxn id="9" idx="6"/>
            </p:cNvCxnSpPr>
            <p:nvPr/>
          </p:nvCxnSpPr>
          <p:spPr>
            <a:xfrm>
              <a:off x="2987824" y="3358591"/>
              <a:ext cx="2376264" cy="129454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0" name="直線コネクタ 109"/>
            <p:cNvCxnSpPr>
              <a:stCxn id="10" idx="6"/>
              <a:endCxn id="71" idx="2"/>
            </p:cNvCxnSpPr>
            <p:nvPr/>
          </p:nvCxnSpPr>
          <p:spPr>
            <a:xfrm flipV="1">
              <a:off x="2987824" y="1993486"/>
              <a:ext cx="2457564" cy="179715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2" name="直線コネクタ 111"/>
            <p:cNvCxnSpPr>
              <a:stCxn id="21" idx="6"/>
              <a:endCxn id="72" idx="2"/>
            </p:cNvCxnSpPr>
            <p:nvPr/>
          </p:nvCxnSpPr>
          <p:spPr>
            <a:xfrm flipV="1">
              <a:off x="2987824" y="2560258"/>
              <a:ext cx="2457564" cy="220089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4" name="直線コネクタ 113"/>
            <p:cNvCxnSpPr>
              <a:stCxn id="22" idx="6"/>
              <a:endCxn id="72" idx="2"/>
            </p:cNvCxnSpPr>
            <p:nvPr/>
          </p:nvCxnSpPr>
          <p:spPr>
            <a:xfrm flipV="1">
              <a:off x="2987824" y="2560258"/>
              <a:ext cx="2457564" cy="2632938"/>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6" name="直線コネクタ 115"/>
            <p:cNvCxnSpPr>
              <a:stCxn id="23" idx="6"/>
              <a:endCxn id="72" idx="2"/>
            </p:cNvCxnSpPr>
            <p:nvPr/>
          </p:nvCxnSpPr>
          <p:spPr>
            <a:xfrm flipV="1">
              <a:off x="2987824" y="2560258"/>
              <a:ext cx="2457564" cy="306498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26" name="直線コネクタ 125"/>
            <p:cNvCxnSpPr>
              <a:stCxn id="22" idx="6"/>
              <a:endCxn id="74" idx="2"/>
            </p:cNvCxnSpPr>
            <p:nvPr/>
          </p:nvCxnSpPr>
          <p:spPr>
            <a:xfrm flipV="1">
              <a:off x="2987824" y="4729790"/>
              <a:ext cx="2457564" cy="46340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28" name="直線コネクタ 127"/>
            <p:cNvCxnSpPr>
              <a:stCxn id="21" idx="6"/>
              <a:endCxn id="73" idx="2"/>
            </p:cNvCxnSpPr>
            <p:nvPr/>
          </p:nvCxnSpPr>
          <p:spPr>
            <a:xfrm flipV="1">
              <a:off x="2987824" y="4153726"/>
              <a:ext cx="2457564" cy="6074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30" name="直線コネクタ 129"/>
            <p:cNvCxnSpPr>
              <a:endCxn id="74" idx="2"/>
            </p:cNvCxnSpPr>
            <p:nvPr/>
          </p:nvCxnSpPr>
          <p:spPr>
            <a:xfrm>
              <a:off x="3059832" y="3789040"/>
              <a:ext cx="2385556" cy="94075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32" name="直線コネクタ 131"/>
            <p:cNvCxnSpPr>
              <a:stCxn id="7" idx="6"/>
              <a:endCxn id="73" idx="2"/>
            </p:cNvCxnSpPr>
            <p:nvPr/>
          </p:nvCxnSpPr>
          <p:spPr>
            <a:xfrm>
              <a:off x="2987824" y="2494495"/>
              <a:ext cx="2457564" cy="165923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35" name="直線コネクタ 134"/>
            <p:cNvCxnSpPr>
              <a:stCxn id="4" idx="6"/>
              <a:endCxn id="71" idx="2"/>
            </p:cNvCxnSpPr>
            <p:nvPr/>
          </p:nvCxnSpPr>
          <p:spPr>
            <a:xfrm>
              <a:off x="2987824" y="1198351"/>
              <a:ext cx="2457564" cy="79513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37" name="直線コネクタ 136"/>
            <p:cNvCxnSpPr>
              <a:stCxn id="21" idx="6"/>
              <a:endCxn id="13" idx="2"/>
            </p:cNvCxnSpPr>
            <p:nvPr/>
          </p:nvCxnSpPr>
          <p:spPr>
            <a:xfrm>
              <a:off x="2987824" y="4761148"/>
              <a:ext cx="2457564" cy="53541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41" name="直線コネクタ 140"/>
            <p:cNvCxnSpPr>
              <a:stCxn id="8" idx="6"/>
              <a:endCxn id="13" idx="2"/>
            </p:cNvCxnSpPr>
            <p:nvPr/>
          </p:nvCxnSpPr>
          <p:spPr>
            <a:xfrm>
              <a:off x="2987824" y="2926543"/>
              <a:ext cx="2457564" cy="2370019"/>
            </a:xfrm>
            <a:prstGeom prst="line">
              <a:avLst/>
            </a:prstGeom>
            <a:ln>
              <a:prstDash val="sysDot"/>
            </a:ln>
          </p:spPr>
          <p:style>
            <a:lnRef idx="3">
              <a:schemeClr val="dk1"/>
            </a:lnRef>
            <a:fillRef idx="0">
              <a:schemeClr val="dk1"/>
            </a:fillRef>
            <a:effectRef idx="2">
              <a:schemeClr val="dk1"/>
            </a:effectRef>
            <a:fontRef idx="minor">
              <a:schemeClr val="tx1"/>
            </a:fontRef>
          </p:style>
        </p:cxnSp>
      </p:grpSp>
      <p:grpSp>
        <p:nvGrpSpPr>
          <p:cNvPr id="278" name="グループ化 277"/>
          <p:cNvGrpSpPr/>
          <p:nvPr/>
        </p:nvGrpSpPr>
        <p:grpSpPr>
          <a:xfrm>
            <a:off x="1835696" y="1196752"/>
            <a:ext cx="6696744" cy="4786933"/>
            <a:chOff x="1979712" y="1018331"/>
            <a:chExt cx="6696744" cy="4786933"/>
          </a:xfrm>
        </p:grpSpPr>
        <p:sp>
          <p:nvSpPr>
            <p:cNvPr id="279" name="円/楕円 3"/>
            <p:cNvSpPr/>
            <p:nvPr/>
          </p:nvSpPr>
          <p:spPr>
            <a:xfrm>
              <a:off x="2627784" y="1018331"/>
              <a:ext cx="360040" cy="360040"/>
            </a:xfrm>
            <a:prstGeom prst="ellipse">
              <a:avLst/>
            </a:prstGeom>
            <a:solidFill>
              <a:schemeClr val="accent4">
                <a:lumMod val="20000"/>
                <a:lumOff val="80000"/>
                <a:alpha val="80000"/>
              </a:schemeClr>
            </a:solidFill>
            <a:ln>
              <a:solidFill>
                <a:schemeClr val="accent4">
                  <a:alpha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0" name="円/楕円 4"/>
            <p:cNvSpPr/>
            <p:nvPr/>
          </p:nvSpPr>
          <p:spPr>
            <a:xfrm>
              <a:off x="2627784" y="1450379"/>
              <a:ext cx="360040" cy="360040"/>
            </a:xfrm>
            <a:prstGeom prst="ellipse">
              <a:avLst/>
            </a:prstGeom>
            <a:solidFill>
              <a:srgbClr val="00B050">
                <a:alpha val="16000"/>
              </a:srgbClr>
            </a:solidFill>
            <a:ln>
              <a:solidFill>
                <a:schemeClr val="accent4">
                  <a:alpha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1" name="円/楕円 5"/>
            <p:cNvSpPr/>
            <p:nvPr/>
          </p:nvSpPr>
          <p:spPr>
            <a:xfrm>
              <a:off x="2627784" y="1882427"/>
              <a:ext cx="360040" cy="360040"/>
            </a:xfrm>
            <a:prstGeom prst="ellipse">
              <a:avLst/>
            </a:prstGeom>
            <a:solidFill>
              <a:schemeClr val="accent4">
                <a:lumMod val="75000"/>
                <a:alpha val="10000"/>
              </a:schemeClr>
            </a:solidFill>
            <a:ln>
              <a:solidFill>
                <a:schemeClr val="accent4">
                  <a:alpha val="1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2" name="円/楕円 6"/>
            <p:cNvSpPr/>
            <p:nvPr/>
          </p:nvSpPr>
          <p:spPr>
            <a:xfrm>
              <a:off x="2627784" y="2314475"/>
              <a:ext cx="360040" cy="360040"/>
            </a:xfrm>
            <a:prstGeom prst="ellipse">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3" name="円/楕円 7"/>
            <p:cNvSpPr/>
            <p:nvPr/>
          </p:nvSpPr>
          <p:spPr>
            <a:xfrm>
              <a:off x="2627784" y="2746523"/>
              <a:ext cx="360040" cy="360040"/>
            </a:xfrm>
            <a:prstGeom prst="ellipse">
              <a:avLst/>
            </a:prstGeom>
            <a:solidFill>
              <a:schemeClr val="accent4">
                <a:lumMod val="20000"/>
                <a:lumOff val="80000"/>
                <a:alpha val="50000"/>
              </a:schemeClr>
            </a:solidFill>
            <a:ln>
              <a:solidFill>
                <a:schemeClr val="accent4">
                  <a:alpha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4" name="円/楕円 8"/>
            <p:cNvSpPr/>
            <p:nvPr/>
          </p:nvSpPr>
          <p:spPr>
            <a:xfrm>
              <a:off x="2627784" y="3178571"/>
              <a:ext cx="360040" cy="360040"/>
            </a:xfrm>
            <a:prstGeom prst="ellipse">
              <a:avLst/>
            </a:prstGeom>
            <a:solidFill>
              <a:schemeClr val="accent4">
                <a:lumMod val="20000"/>
                <a:lumOff val="80000"/>
                <a:alpha val="25000"/>
              </a:schemeClr>
            </a:solidFill>
            <a:ln>
              <a:solidFill>
                <a:schemeClr val="accent4">
                  <a:alpha val="2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85" name="円/楕円 9"/>
            <p:cNvSpPr/>
            <p:nvPr/>
          </p:nvSpPr>
          <p:spPr>
            <a:xfrm>
              <a:off x="2627784" y="3610619"/>
              <a:ext cx="360040" cy="360040"/>
            </a:xfrm>
            <a:prstGeom prst="ellipse">
              <a:avLst/>
            </a:prstGeom>
            <a:solidFill>
              <a:srgbClr val="00B050">
                <a:alpha val="60000"/>
              </a:srgbClr>
            </a:solidFill>
            <a:ln>
              <a:solidFill>
                <a:schemeClr val="accent4">
                  <a:alpha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286" name="直線コネクタ 285"/>
            <p:cNvCxnSpPr/>
            <p:nvPr/>
          </p:nvCxnSpPr>
          <p:spPr>
            <a:xfrm>
              <a:off x="2807804" y="3961367"/>
              <a:ext cx="0" cy="710788"/>
            </a:xfrm>
            <a:prstGeom prst="line">
              <a:avLst/>
            </a:prstGeom>
            <a:ln/>
          </p:spPr>
          <p:style>
            <a:lnRef idx="2">
              <a:schemeClr val="accent4"/>
            </a:lnRef>
            <a:fillRef idx="1">
              <a:schemeClr val="lt1"/>
            </a:fillRef>
            <a:effectRef idx="0">
              <a:schemeClr val="accent4"/>
            </a:effectRef>
            <a:fontRef idx="minor">
              <a:schemeClr val="dk1"/>
            </a:fontRef>
          </p:style>
        </p:cxnSp>
        <p:sp>
          <p:nvSpPr>
            <p:cNvPr id="287" name="円/楕円 11"/>
            <p:cNvSpPr/>
            <p:nvPr/>
          </p:nvSpPr>
          <p:spPr>
            <a:xfrm>
              <a:off x="5445388" y="1206044"/>
              <a:ext cx="422756" cy="422756"/>
            </a:xfrm>
            <a:prstGeom prst="ellipse">
              <a:avLst/>
            </a:prstGeom>
            <a:solidFill>
              <a:schemeClr val="accent2">
                <a:lumMod val="50000"/>
                <a:alpha val="11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88" name="円/楕円 12"/>
            <p:cNvSpPr/>
            <p:nvPr/>
          </p:nvSpPr>
          <p:spPr>
            <a:xfrm>
              <a:off x="5445388" y="5085184"/>
              <a:ext cx="422756" cy="4227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289" name="テキスト ボックス 288"/>
            <p:cNvSpPr txBox="1"/>
            <p:nvPr/>
          </p:nvSpPr>
          <p:spPr>
            <a:xfrm>
              <a:off x="1979712" y="1059852"/>
              <a:ext cx="498855" cy="276999"/>
            </a:xfrm>
            <a:prstGeom prst="rect">
              <a:avLst/>
            </a:prstGeom>
            <a:noFill/>
          </p:spPr>
          <p:txBody>
            <a:bodyPr wrap="none" rtlCol="0">
              <a:spAutoFit/>
            </a:bodyPr>
            <a:lstStyle/>
            <a:p>
              <a:r>
                <a:rPr kumimoji="1" lang="en-US" altLang="ja-JP" sz="1200" dirty="0"/>
                <a:t>SiO</a:t>
              </a:r>
              <a:r>
                <a:rPr kumimoji="1" lang="en-US" altLang="ja-JP" sz="1200" baseline="-25000" dirty="0"/>
                <a:t>2</a:t>
              </a:r>
              <a:endParaRPr kumimoji="1" lang="ja-JP" altLang="en-US" sz="1200" baseline="-25000" dirty="0"/>
            </a:p>
          </p:txBody>
        </p:sp>
        <p:sp>
          <p:nvSpPr>
            <p:cNvPr id="290" name="テキスト ボックス 289"/>
            <p:cNvSpPr txBox="1"/>
            <p:nvPr/>
          </p:nvSpPr>
          <p:spPr>
            <a:xfrm>
              <a:off x="1979712" y="1491900"/>
              <a:ext cx="522900" cy="276999"/>
            </a:xfrm>
            <a:prstGeom prst="rect">
              <a:avLst/>
            </a:prstGeom>
            <a:noFill/>
          </p:spPr>
          <p:txBody>
            <a:bodyPr wrap="none" rtlCol="0">
              <a:spAutoFit/>
            </a:bodyPr>
            <a:lstStyle/>
            <a:p>
              <a:r>
                <a:rPr kumimoji="1" lang="en-US" altLang="ja-JP" sz="1200" dirty="0"/>
                <a:t>B</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291" name="テキスト ボックス 290"/>
            <p:cNvSpPr txBox="1"/>
            <p:nvPr/>
          </p:nvSpPr>
          <p:spPr>
            <a:xfrm>
              <a:off x="1979712" y="1923948"/>
              <a:ext cx="556563" cy="276999"/>
            </a:xfrm>
            <a:prstGeom prst="rect">
              <a:avLst/>
            </a:prstGeom>
            <a:noFill/>
          </p:spPr>
          <p:txBody>
            <a:bodyPr wrap="none" rtlCol="0">
              <a:spAutoFit/>
            </a:bodyPr>
            <a:lstStyle/>
            <a:p>
              <a:r>
                <a:rPr kumimoji="1" lang="en-US" altLang="ja-JP" sz="1200" dirty="0"/>
                <a:t>Al</a:t>
              </a:r>
              <a:r>
                <a:rPr kumimoji="1" lang="en-US" altLang="ja-JP" sz="1200" baseline="-25000" dirty="0"/>
                <a:t>2</a:t>
              </a:r>
              <a:r>
                <a:rPr kumimoji="1" lang="en-US" altLang="ja-JP" sz="1200" dirty="0"/>
                <a:t>O</a:t>
              </a:r>
              <a:r>
                <a:rPr kumimoji="1" lang="en-US" altLang="ja-JP" sz="1200" baseline="-25000" dirty="0"/>
                <a:t>3</a:t>
              </a:r>
              <a:endParaRPr kumimoji="1" lang="ja-JP" altLang="en-US" sz="1200" baseline="-25000" dirty="0"/>
            </a:p>
          </p:txBody>
        </p:sp>
        <p:sp>
          <p:nvSpPr>
            <p:cNvPr id="292" name="テキスト ボックス 291"/>
            <p:cNvSpPr txBox="1"/>
            <p:nvPr/>
          </p:nvSpPr>
          <p:spPr>
            <a:xfrm>
              <a:off x="1979712" y="2355996"/>
              <a:ext cx="465192" cy="276999"/>
            </a:xfrm>
            <a:prstGeom prst="rect">
              <a:avLst/>
            </a:prstGeom>
            <a:noFill/>
          </p:spPr>
          <p:txBody>
            <a:bodyPr wrap="none" rtlCol="0">
              <a:spAutoFit/>
            </a:bodyPr>
            <a:lstStyle/>
            <a:p>
              <a:r>
                <a:rPr lang="en-US" altLang="ja-JP" sz="1200" dirty="0"/>
                <a:t>K</a:t>
              </a:r>
              <a:r>
                <a:rPr lang="en-US" altLang="ja-JP" sz="1200" baseline="-25000" dirty="0"/>
                <a:t>2</a:t>
              </a:r>
              <a:r>
                <a:rPr lang="en-US" altLang="ja-JP" sz="1200" dirty="0"/>
                <a:t>O</a:t>
              </a:r>
              <a:endParaRPr kumimoji="1" lang="ja-JP" altLang="en-US" sz="1200" dirty="0"/>
            </a:p>
          </p:txBody>
        </p:sp>
        <p:sp>
          <p:nvSpPr>
            <p:cNvPr id="293" name="テキスト ボックス 292"/>
            <p:cNvSpPr txBox="1"/>
            <p:nvPr/>
          </p:nvSpPr>
          <p:spPr>
            <a:xfrm>
              <a:off x="1979712" y="2788044"/>
              <a:ext cx="518091" cy="276999"/>
            </a:xfrm>
            <a:prstGeom prst="rect">
              <a:avLst/>
            </a:prstGeom>
            <a:noFill/>
          </p:spPr>
          <p:txBody>
            <a:bodyPr wrap="none" rtlCol="0">
              <a:spAutoFit/>
            </a:bodyPr>
            <a:lstStyle/>
            <a:p>
              <a:r>
                <a:rPr kumimoji="1" lang="en-US" altLang="ja-JP" sz="1200" dirty="0" err="1"/>
                <a:t>MgO</a:t>
              </a:r>
              <a:endParaRPr kumimoji="1" lang="ja-JP" altLang="en-US" sz="1200" dirty="0"/>
            </a:p>
          </p:txBody>
        </p:sp>
        <p:sp>
          <p:nvSpPr>
            <p:cNvPr id="294" name="テキスト ボックス 293"/>
            <p:cNvSpPr txBox="1"/>
            <p:nvPr/>
          </p:nvSpPr>
          <p:spPr>
            <a:xfrm>
              <a:off x="1979712" y="3220092"/>
              <a:ext cx="500458" cy="276999"/>
            </a:xfrm>
            <a:prstGeom prst="rect">
              <a:avLst/>
            </a:prstGeom>
            <a:noFill/>
          </p:spPr>
          <p:txBody>
            <a:bodyPr wrap="none" rtlCol="0">
              <a:spAutoFit/>
            </a:bodyPr>
            <a:lstStyle/>
            <a:p>
              <a:r>
                <a:rPr kumimoji="1" lang="en-US" altLang="ja-JP" sz="1200" dirty="0" err="1"/>
                <a:t>CaO</a:t>
              </a:r>
              <a:endParaRPr kumimoji="1" lang="ja-JP" altLang="en-US" sz="1200" dirty="0"/>
            </a:p>
          </p:txBody>
        </p:sp>
        <p:sp>
          <p:nvSpPr>
            <p:cNvPr id="295" name="テキスト ボックス 294"/>
            <p:cNvSpPr txBox="1"/>
            <p:nvPr/>
          </p:nvSpPr>
          <p:spPr>
            <a:xfrm>
              <a:off x="1979712" y="3652140"/>
              <a:ext cx="492443" cy="276999"/>
            </a:xfrm>
            <a:prstGeom prst="rect">
              <a:avLst/>
            </a:prstGeom>
            <a:noFill/>
          </p:spPr>
          <p:txBody>
            <a:bodyPr wrap="none" rtlCol="0">
              <a:spAutoFit/>
            </a:bodyPr>
            <a:lstStyle/>
            <a:p>
              <a:r>
                <a:rPr kumimoji="1" lang="en-US" altLang="ja-JP" sz="1200" dirty="0" err="1"/>
                <a:t>BaO</a:t>
              </a:r>
              <a:endParaRPr kumimoji="1" lang="ja-JP" altLang="en-US" sz="1200" dirty="0"/>
            </a:p>
          </p:txBody>
        </p:sp>
        <p:sp>
          <p:nvSpPr>
            <p:cNvPr id="296" name="円/楕円 20"/>
            <p:cNvSpPr/>
            <p:nvPr/>
          </p:nvSpPr>
          <p:spPr>
            <a:xfrm>
              <a:off x="2627784" y="4581128"/>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97" name="円/楕円 21"/>
            <p:cNvSpPr/>
            <p:nvPr/>
          </p:nvSpPr>
          <p:spPr>
            <a:xfrm>
              <a:off x="2627784" y="5013176"/>
              <a:ext cx="360040" cy="360040"/>
            </a:xfrm>
            <a:prstGeom prst="ellipse">
              <a:avLst/>
            </a:prstGeom>
            <a:solidFill>
              <a:schemeClr val="accent4">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98" name="円/楕円 22"/>
            <p:cNvSpPr/>
            <p:nvPr/>
          </p:nvSpPr>
          <p:spPr>
            <a:xfrm>
              <a:off x="2627784" y="5445224"/>
              <a:ext cx="360040" cy="36004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299" name="テキスト ボックス 298"/>
            <p:cNvSpPr txBox="1"/>
            <p:nvPr/>
          </p:nvSpPr>
          <p:spPr>
            <a:xfrm>
              <a:off x="1979712" y="4622649"/>
              <a:ext cx="381836" cy="276999"/>
            </a:xfrm>
            <a:prstGeom prst="rect">
              <a:avLst/>
            </a:prstGeom>
            <a:noFill/>
          </p:spPr>
          <p:txBody>
            <a:bodyPr wrap="none" rtlCol="0">
              <a:spAutoFit/>
            </a:bodyPr>
            <a:lstStyle/>
            <a:p>
              <a:r>
                <a:rPr kumimoji="1" lang="en-US" altLang="ja-JP" sz="1200" dirty="0"/>
                <a:t>KF</a:t>
              </a:r>
              <a:endParaRPr kumimoji="1" lang="ja-JP" altLang="en-US" sz="1200" dirty="0"/>
            </a:p>
          </p:txBody>
        </p:sp>
        <p:sp>
          <p:nvSpPr>
            <p:cNvPr id="300" name="テキスト ボックス 299"/>
            <p:cNvSpPr txBox="1"/>
            <p:nvPr/>
          </p:nvSpPr>
          <p:spPr>
            <a:xfrm>
              <a:off x="1979712" y="5054697"/>
              <a:ext cx="474810" cy="276999"/>
            </a:xfrm>
            <a:prstGeom prst="rect">
              <a:avLst/>
            </a:prstGeom>
            <a:noFill/>
          </p:spPr>
          <p:txBody>
            <a:bodyPr wrap="none" rtlCol="0">
              <a:spAutoFit/>
            </a:bodyPr>
            <a:lstStyle/>
            <a:p>
              <a:r>
                <a:rPr kumimoji="1" lang="en-US" altLang="ja-JP" sz="1200" dirty="0" err="1"/>
                <a:t>NaF</a:t>
              </a:r>
              <a:endParaRPr kumimoji="1" lang="ja-JP" altLang="en-US" sz="1200" dirty="0"/>
            </a:p>
          </p:txBody>
        </p:sp>
        <p:sp>
          <p:nvSpPr>
            <p:cNvPr id="301" name="テキスト ボックス 300"/>
            <p:cNvSpPr txBox="1"/>
            <p:nvPr/>
          </p:nvSpPr>
          <p:spPr>
            <a:xfrm>
              <a:off x="1979712" y="5486745"/>
              <a:ext cx="550151" cy="276999"/>
            </a:xfrm>
            <a:prstGeom prst="rect">
              <a:avLst/>
            </a:prstGeom>
            <a:noFill/>
          </p:spPr>
          <p:txBody>
            <a:bodyPr wrap="none" rtlCol="0">
              <a:spAutoFit/>
            </a:bodyPr>
            <a:lstStyle/>
            <a:p>
              <a:r>
                <a:rPr kumimoji="1" lang="en-US" altLang="ja-JP" sz="1200" dirty="0"/>
                <a:t>MgF</a:t>
              </a:r>
              <a:r>
                <a:rPr kumimoji="1" lang="en-US" altLang="ja-JP" sz="1200" baseline="-25000" dirty="0"/>
                <a:t>2</a:t>
              </a:r>
              <a:endParaRPr kumimoji="1" lang="ja-JP" altLang="en-US" sz="1200" baseline="-25000" dirty="0"/>
            </a:p>
          </p:txBody>
        </p:sp>
        <p:cxnSp>
          <p:nvCxnSpPr>
            <p:cNvPr id="302" name="直線コネクタ 301"/>
            <p:cNvCxnSpPr>
              <a:stCxn id="279" idx="6"/>
              <a:endCxn id="287" idx="2"/>
            </p:cNvCxnSpPr>
            <p:nvPr/>
          </p:nvCxnSpPr>
          <p:spPr>
            <a:xfrm>
              <a:off x="2987824" y="1198351"/>
              <a:ext cx="2457564" cy="2190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3" name="直線コネクタ 302"/>
            <p:cNvCxnSpPr>
              <a:stCxn id="279" idx="6"/>
              <a:endCxn id="288" idx="2"/>
            </p:cNvCxnSpPr>
            <p:nvPr/>
          </p:nvCxnSpPr>
          <p:spPr>
            <a:xfrm>
              <a:off x="2987824" y="1198351"/>
              <a:ext cx="2457564" cy="409821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4" name="直線コネクタ 303"/>
            <p:cNvCxnSpPr>
              <a:stCxn id="282" idx="6"/>
              <a:endCxn id="287" idx="2"/>
            </p:cNvCxnSpPr>
            <p:nvPr/>
          </p:nvCxnSpPr>
          <p:spPr>
            <a:xfrm flipV="1">
              <a:off x="2987824" y="1417422"/>
              <a:ext cx="2457564" cy="10770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5" name="直線コネクタ 304"/>
            <p:cNvCxnSpPr>
              <a:stCxn id="282" idx="6"/>
              <a:endCxn id="288" idx="2"/>
            </p:cNvCxnSpPr>
            <p:nvPr/>
          </p:nvCxnSpPr>
          <p:spPr>
            <a:xfrm>
              <a:off x="2987824" y="2494495"/>
              <a:ext cx="2457564" cy="280206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6" name="直線コネクタ 305"/>
            <p:cNvCxnSpPr>
              <a:stCxn id="284" idx="6"/>
              <a:endCxn id="287" idx="2"/>
            </p:cNvCxnSpPr>
            <p:nvPr/>
          </p:nvCxnSpPr>
          <p:spPr>
            <a:xfrm flipV="1">
              <a:off x="2987824" y="1417422"/>
              <a:ext cx="2457564" cy="1941169"/>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7" name="直線コネクタ 306"/>
            <p:cNvCxnSpPr>
              <a:stCxn id="284" idx="6"/>
              <a:endCxn id="288" idx="2"/>
            </p:cNvCxnSpPr>
            <p:nvPr/>
          </p:nvCxnSpPr>
          <p:spPr>
            <a:xfrm>
              <a:off x="2987824" y="3358591"/>
              <a:ext cx="2457564" cy="193797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8" name="直線コネクタ 307"/>
            <p:cNvCxnSpPr>
              <a:stCxn id="298" idx="6"/>
              <a:endCxn id="287" idx="2"/>
            </p:cNvCxnSpPr>
            <p:nvPr/>
          </p:nvCxnSpPr>
          <p:spPr>
            <a:xfrm flipV="1">
              <a:off x="2987824" y="1417422"/>
              <a:ext cx="2457564" cy="42078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09" name="直線コネクタ 308"/>
            <p:cNvCxnSpPr>
              <a:stCxn id="298" idx="6"/>
              <a:endCxn id="288" idx="2"/>
            </p:cNvCxnSpPr>
            <p:nvPr/>
          </p:nvCxnSpPr>
          <p:spPr>
            <a:xfrm flipV="1">
              <a:off x="2987824" y="5296562"/>
              <a:ext cx="2457564" cy="328682"/>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310" name="円/楕円 70"/>
            <p:cNvSpPr/>
            <p:nvPr/>
          </p:nvSpPr>
          <p:spPr>
            <a:xfrm>
              <a:off x="5445388" y="1782108"/>
              <a:ext cx="422756" cy="422756"/>
            </a:xfrm>
            <a:prstGeom prst="ellipse">
              <a:avLst/>
            </a:prstGeom>
            <a:solidFill>
              <a:schemeClr val="accent2">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11" name="円/楕円 71"/>
            <p:cNvSpPr/>
            <p:nvPr/>
          </p:nvSpPr>
          <p:spPr>
            <a:xfrm>
              <a:off x="5445388" y="2348880"/>
              <a:ext cx="422756" cy="422756"/>
            </a:xfrm>
            <a:prstGeom prst="ellipse">
              <a:avLst/>
            </a:prstGeom>
            <a:solidFill>
              <a:schemeClr val="bg1">
                <a:alpha val="71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12" name="円/楕円 72"/>
            <p:cNvSpPr/>
            <p:nvPr/>
          </p:nvSpPr>
          <p:spPr>
            <a:xfrm>
              <a:off x="5445388" y="3942348"/>
              <a:ext cx="422756" cy="422756"/>
            </a:xfrm>
            <a:prstGeom prst="ellipse">
              <a:avLst/>
            </a:prstGeom>
            <a:solidFill>
              <a:srgbClr val="00B0F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313" name="円/楕円 73"/>
            <p:cNvSpPr/>
            <p:nvPr/>
          </p:nvSpPr>
          <p:spPr>
            <a:xfrm>
              <a:off x="5445388" y="4518412"/>
              <a:ext cx="422756" cy="422756"/>
            </a:xfrm>
            <a:prstGeom prst="ellipse">
              <a:avLst/>
            </a:prstGeom>
            <a:solidFill>
              <a:srgbClr val="00B0F0">
                <a:alpha val="60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cxnSp>
          <p:nvCxnSpPr>
            <p:cNvPr id="314" name="直線コネクタ 313"/>
            <p:cNvCxnSpPr/>
            <p:nvPr/>
          </p:nvCxnSpPr>
          <p:spPr>
            <a:xfrm>
              <a:off x="5656766" y="2771636"/>
              <a:ext cx="0" cy="1170712"/>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15" name="円/楕円 78"/>
            <p:cNvSpPr/>
            <p:nvPr/>
          </p:nvSpPr>
          <p:spPr>
            <a:xfrm>
              <a:off x="7380312" y="2818531"/>
              <a:ext cx="1296144" cy="1296144"/>
            </a:xfrm>
            <a:prstGeom prst="ellipse">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sz="2400" dirty="0"/>
                <a:t>1.5</a:t>
              </a:r>
              <a:endParaRPr kumimoji="1" lang="ja-JP" altLang="en-US" sz="2400" dirty="0"/>
            </a:p>
          </p:txBody>
        </p:sp>
        <p:grpSp>
          <p:nvGrpSpPr>
            <p:cNvPr id="316" name="グループ化 66"/>
            <p:cNvGrpSpPr/>
            <p:nvPr/>
          </p:nvGrpSpPr>
          <p:grpSpPr>
            <a:xfrm>
              <a:off x="5868144" y="1417422"/>
              <a:ext cx="1512168" cy="3879140"/>
              <a:chOff x="4355976" y="1417422"/>
              <a:chExt cx="1512168" cy="3879140"/>
            </a:xfrm>
          </p:grpSpPr>
          <p:cxnSp>
            <p:nvCxnSpPr>
              <p:cNvPr id="334" name="直線コネクタ 333"/>
              <p:cNvCxnSpPr>
                <a:stCxn id="287" idx="6"/>
                <a:endCxn id="315" idx="2"/>
              </p:cNvCxnSpPr>
              <p:nvPr/>
            </p:nvCxnSpPr>
            <p:spPr>
              <a:xfrm>
                <a:off x="4355976" y="1417422"/>
                <a:ext cx="1512168" cy="2049181"/>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35" name="直線コネクタ 334"/>
              <p:cNvCxnSpPr>
                <a:stCxn id="310" idx="6"/>
                <a:endCxn id="315" idx="2"/>
              </p:cNvCxnSpPr>
              <p:nvPr/>
            </p:nvCxnSpPr>
            <p:spPr>
              <a:xfrm>
                <a:off x="4355976" y="1993486"/>
                <a:ext cx="1512168" cy="147311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36" name="直線コネクタ 335"/>
              <p:cNvCxnSpPr>
                <a:stCxn id="311" idx="6"/>
                <a:endCxn id="315" idx="2"/>
              </p:cNvCxnSpPr>
              <p:nvPr/>
            </p:nvCxnSpPr>
            <p:spPr>
              <a:xfrm>
                <a:off x="4355976" y="2560258"/>
                <a:ext cx="1512168" cy="906345"/>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37" name="直線コネクタ 336"/>
              <p:cNvCxnSpPr>
                <a:stCxn id="312" idx="6"/>
                <a:endCxn id="315" idx="2"/>
              </p:cNvCxnSpPr>
              <p:nvPr/>
            </p:nvCxnSpPr>
            <p:spPr>
              <a:xfrm flipV="1">
                <a:off x="4355976" y="3466603"/>
                <a:ext cx="1512168" cy="687123"/>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38" name="直線コネクタ 337"/>
              <p:cNvCxnSpPr>
                <a:stCxn id="313" idx="6"/>
                <a:endCxn id="315" idx="2"/>
              </p:cNvCxnSpPr>
              <p:nvPr/>
            </p:nvCxnSpPr>
            <p:spPr>
              <a:xfrm flipV="1">
                <a:off x="4355976" y="3466603"/>
                <a:ext cx="1512168" cy="1263187"/>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cxnSp>
            <p:nvCxnSpPr>
              <p:cNvPr id="339" name="直線コネクタ 338"/>
              <p:cNvCxnSpPr>
                <a:stCxn id="288" idx="6"/>
                <a:endCxn id="315" idx="2"/>
              </p:cNvCxnSpPr>
              <p:nvPr/>
            </p:nvCxnSpPr>
            <p:spPr>
              <a:xfrm flipV="1">
                <a:off x="4355976" y="3466603"/>
                <a:ext cx="1512168" cy="1829959"/>
              </a:xfrm>
              <a:prstGeom prst="line">
                <a:avLst/>
              </a:prstGeom>
              <a:ln>
                <a:solidFill>
                  <a:schemeClr val="tx1"/>
                </a:solidFill>
                <a:prstDash val="lgDashDotDot"/>
              </a:ln>
            </p:spPr>
            <p:style>
              <a:lnRef idx="2">
                <a:schemeClr val="accent1"/>
              </a:lnRef>
              <a:fillRef idx="0">
                <a:schemeClr val="accent1"/>
              </a:fillRef>
              <a:effectRef idx="1">
                <a:schemeClr val="accent1"/>
              </a:effectRef>
              <a:fontRef idx="minor">
                <a:schemeClr val="tx1"/>
              </a:fontRef>
            </p:style>
          </p:cxnSp>
        </p:grpSp>
        <p:cxnSp>
          <p:nvCxnSpPr>
            <p:cNvPr id="317" name="直線コネクタ 316"/>
            <p:cNvCxnSpPr>
              <a:stCxn id="280" idx="6"/>
              <a:endCxn id="310" idx="2"/>
            </p:cNvCxnSpPr>
            <p:nvPr/>
          </p:nvCxnSpPr>
          <p:spPr>
            <a:xfrm>
              <a:off x="2987824" y="1630399"/>
              <a:ext cx="2457564" cy="363087"/>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18" name="直線コネクタ 317"/>
            <p:cNvCxnSpPr>
              <a:stCxn id="279" idx="6"/>
              <a:endCxn id="312" idx="2"/>
            </p:cNvCxnSpPr>
            <p:nvPr/>
          </p:nvCxnSpPr>
          <p:spPr>
            <a:xfrm>
              <a:off x="2987824" y="1198351"/>
              <a:ext cx="2457564" cy="295537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19" name="直線コネクタ 318"/>
            <p:cNvCxnSpPr>
              <a:endCxn id="311" idx="2"/>
            </p:cNvCxnSpPr>
            <p:nvPr/>
          </p:nvCxnSpPr>
          <p:spPr>
            <a:xfrm>
              <a:off x="2987824" y="2060848"/>
              <a:ext cx="2457564" cy="49941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0" name="直線コネクタ 319"/>
            <p:cNvCxnSpPr>
              <a:stCxn id="282" idx="6"/>
              <a:endCxn id="311" idx="2"/>
            </p:cNvCxnSpPr>
            <p:nvPr/>
          </p:nvCxnSpPr>
          <p:spPr>
            <a:xfrm>
              <a:off x="2987824" y="2494495"/>
              <a:ext cx="2457564" cy="6576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1" name="直線コネクタ 320"/>
            <p:cNvCxnSpPr>
              <a:stCxn id="283" idx="6"/>
              <a:endCxn id="311" idx="2"/>
            </p:cNvCxnSpPr>
            <p:nvPr/>
          </p:nvCxnSpPr>
          <p:spPr>
            <a:xfrm flipV="1">
              <a:off x="2987824" y="2560258"/>
              <a:ext cx="2457564" cy="36628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2" name="直線コネクタ 321"/>
            <p:cNvCxnSpPr>
              <a:stCxn id="284" idx="6"/>
            </p:cNvCxnSpPr>
            <p:nvPr/>
          </p:nvCxnSpPr>
          <p:spPr>
            <a:xfrm>
              <a:off x="2987824" y="3358591"/>
              <a:ext cx="2376264" cy="129454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3" name="直線コネクタ 322"/>
            <p:cNvCxnSpPr>
              <a:stCxn id="285" idx="6"/>
              <a:endCxn id="310" idx="2"/>
            </p:cNvCxnSpPr>
            <p:nvPr/>
          </p:nvCxnSpPr>
          <p:spPr>
            <a:xfrm flipV="1">
              <a:off x="2987824" y="1993486"/>
              <a:ext cx="2457564" cy="179715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4" name="直線コネクタ 323"/>
            <p:cNvCxnSpPr>
              <a:stCxn id="296" idx="6"/>
              <a:endCxn id="311" idx="2"/>
            </p:cNvCxnSpPr>
            <p:nvPr/>
          </p:nvCxnSpPr>
          <p:spPr>
            <a:xfrm flipV="1">
              <a:off x="2987824" y="2560258"/>
              <a:ext cx="2457564" cy="220089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5" name="直線コネクタ 324"/>
            <p:cNvCxnSpPr>
              <a:stCxn id="297" idx="6"/>
              <a:endCxn id="311" idx="2"/>
            </p:cNvCxnSpPr>
            <p:nvPr/>
          </p:nvCxnSpPr>
          <p:spPr>
            <a:xfrm flipV="1">
              <a:off x="2987824" y="2560258"/>
              <a:ext cx="2457564" cy="2632938"/>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6" name="直線コネクタ 325"/>
            <p:cNvCxnSpPr>
              <a:stCxn id="298" idx="6"/>
              <a:endCxn id="311" idx="2"/>
            </p:cNvCxnSpPr>
            <p:nvPr/>
          </p:nvCxnSpPr>
          <p:spPr>
            <a:xfrm flipV="1">
              <a:off x="2987824" y="2560258"/>
              <a:ext cx="2457564" cy="306498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7" name="直線コネクタ 326"/>
            <p:cNvCxnSpPr>
              <a:stCxn id="297" idx="6"/>
              <a:endCxn id="313" idx="2"/>
            </p:cNvCxnSpPr>
            <p:nvPr/>
          </p:nvCxnSpPr>
          <p:spPr>
            <a:xfrm flipV="1">
              <a:off x="2987824" y="4729790"/>
              <a:ext cx="2457564" cy="463406"/>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8" name="直線コネクタ 327"/>
            <p:cNvCxnSpPr>
              <a:stCxn id="296" idx="6"/>
              <a:endCxn id="312" idx="2"/>
            </p:cNvCxnSpPr>
            <p:nvPr/>
          </p:nvCxnSpPr>
          <p:spPr>
            <a:xfrm flipV="1">
              <a:off x="2987824" y="4153726"/>
              <a:ext cx="2457564" cy="607422"/>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29" name="直線コネクタ 328"/>
            <p:cNvCxnSpPr>
              <a:endCxn id="313" idx="2"/>
            </p:cNvCxnSpPr>
            <p:nvPr/>
          </p:nvCxnSpPr>
          <p:spPr>
            <a:xfrm>
              <a:off x="3059832" y="3789040"/>
              <a:ext cx="2385556" cy="94075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30" name="直線コネクタ 329"/>
            <p:cNvCxnSpPr>
              <a:stCxn id="282" idx="6"/>
              <a:endCxn id="312" idx="2"/>
            </p:cNvCxnSpPr>
            <p:nvPr/>
          </p:nvCxnSpPr>
          <p:spPr>
            <a:xfrm>
              <a:off x="2987824" y="2494495"/>
              <a:ext cx="2457564" cy="1659231"/>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31" name="直線コネクタ 330"/>
            <p:cNvCxnSpPr>
              <a:stCxn id="279" idx="6"/>
              <a:endCxn id="310" idx="2"/>
            </p:cNvCxnSpPr>
            <p:nvPr/>
          </p:nvCxnSpPr>
          <p:spPr>
            <a:xfrm>
              <a:off x="2987824" y="1198351"/>
              <a:ext cx="2457564" cy="795135"/>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32" name="直線コネクタ 331"/>
            <p:cNvCxnSpPr>
              <a:stCxn id="296" idx="6"/>
              <a:endCxn id="288" idx="2"/>
            </p:cNvCxnSpPr>
            <p:nvPr/>
          </p:nvCxnSpPr>
          <p:spPr>
            <a:xfrm>
              <a:off x="2987824" y="4761148"/>
              <a:ext cx="2457564" cy="535414"/>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33" name="直線コネクタ 332"/>
            <p:cNvCxnSpPr>
              <a:stCxn id="283" idx="6"/>
              <a:endCxn id="288" idx="2"/>
            </p:cNvCxnSpPr>
            <p:nvPr/>
          </p:nvCxnSpPr>
          <p:spPr>
            <a:xfrm>
              <a:off x="2987824" y="2926543"/>
              <a:ext cx="2457564" cy="2370019"/>
            </a:xfrm>
            <a:prstGeom prst="line">
              <a:avLst/>
            </a:prstGeom>
            <a:ln>
              <a:prstDash val="sysDot"/>
            </a:ln>
          </p:spPr>
          <p:style>
            <a:lnRef idx="3">
              <a:schemeClr val="dk1"/>
            </a:lnRef>
            <a:fillRef idx="0">
              <a:schemeClr val="dk1"/>
            </a:fillRef>
            <a:effectRef idx="2">
              <a:schemeClr val="dk1"/>
            </a:effectRef>
            <a:fontRef idx="minor">
              <a:schemeClr val="tx1"/>
            </a:fontRef>
          </p:style>
        </p:cxnSp>
      </p:grpSp>
      <p:sp>
        <p:nvSpPr>
          <p:cNvPr id="2" name="タイトル 1"/>
          <p:cNvSpPr>
            <a:spLocks noGrp="1"/>
          </p:cNvSpPr>
          <p:nvPr>
            <p:ph type="title"/>
          </p:nvPr>
        </p:nvSpPr>
        <p:spPr/>
        <p:txBody>
          <a:bodyPr/>
          <a:lstStyle/>
          <a:p>
            <a:r>
              <a:rPr kumimoji="1" lang="ja-JP" altLang="en-US" dirty="0"/>
              <a:t>ニューラルネットワークを用いた物性値の予測</a:t>
            </a:r>
          </a:p>
        </p:txBody>
      </p:sp>
      <p:sp>
        <p:nvSpPr>
          <p:cNvPr id="77" name="テキスト ボックス 76"/>
          <p:cNvSpPr txBox="1"/>
          <p:nvPr/>
        </p:nvSpPr>
        <p:spPr>
          <a:xfrm>
            <a:off x="2351325" y="6102569"/>
            <a:ext cx="902811" cy="523220"/>
          </a:xfrm>
          <a:prstGeom prst="rect">
            <a:avLst/>
          </a:prstGeom>
          <a:noFill/>
        </p:spPr>
        <p:txBody>
          <a:bodyPr wrap="none" rtlCol="0">
            <a:spAutoFit/>
          </a:bodyPr>
          <a:lstStyle/>
          <a:p>
            <a:r>
              <a:rPr kumimoji="1" lang="ja-JP" altLang="en-US" sz="2800" dirty="0"/>
              <a:t>組成</a:t>
            </a:r>
          </a:p>
        </p:txBody>
      </p:sp>
      <p:sp>
        <p:nvSpPr>
          <p:cNvPr id="78" name="テキスト ボックス 77"/>
          <p:cNvSpPr txBox="1"/>
          <p:nvPr/>
        </p:nvSpPr>
        <p:spPr>
          <a:xfrm>
            <a:off x="4930015" y="6102569"/>
            <a:ext cx="1261884" cy="523220"/>
          </a:xfrm>
          <a:prstGeom prst="rect">
            <a:avLst/>
          </a:prstGeom>
          <a:noFill/>
        </p:spPr>
        <p:txBody>
          <a:bodyPr wrap="none" rtlCol="0">
            <a:spAutoFit/>
          </a:bodyPr>
          <a:lstStyle/>
          <a:p>
            <a:r>
              <a:rPr lang="ja-JP" altLang="en-US" sz="2800" dirty="0"/>
              <a:t>中間</a:t>
            </a:r>
            <a:r>
              <a:rPr kumimoji="1" lang="ja-JP" altLang="en-US" sz="2800" dirty="0"/>
              <a:t>層</a:t>
            </a:r>
            <a:endParaRPr kumimoji="1" lang="en-US" altLang="ja-JP" sz="2800" dirty="0"/>
          </a:p>
        </p:txBody>
      </p:sp>
      <p:sp>
        <p:nvSpPr>
          <p:cNvPr id="143" name="テキスト ボックス 142"/>
          <p:cNvSpPr txBox="1"/>
          <p:nvPr/>
        </p:nvSpPr>
        <p:spPr>
          <a:xfrm>
            <a:off x="4960227" y="6102569"/>
            <a:ext cx="184731" cy="523220"/>
          </a:xfrm>
          <a:prstGeom prst="rect">
            <a:avLst/>
          </a:prstGeom>
          <a:noFill/>
        </p:spPr>
        <p:txBody>
          <a:bodyPr wrap="none" rtlCol="0">
            <a:spAutoFit/>
          </a:bodyPr>
          <a:lstStyle/>
          <a:p>
            <a:endParaRPr kumimoji="1" lang="ja-JP" altLang="en-US" sz="2800" dirty="0"/>
          </a:p>
        </p:txBody>
      </p:sp>
      <p:grpSp>
        <p:nvGrpSpPr>
          <p:cNvPr id="67" name="グループ化 66"/>
          <p:cNvGrpSpPr/>
          <p:nvPr/>
        </p:nvGrpSpPr>
        <p:grpSpPr>
          <a:xfrm>
            <a:off x="474448" y="1640160"/>
            <a:ext cx="1116124" cy="1116124"/>
            <a:chOff x="251520" y="980728"/>
            <a:chExt cx="2232248" cy="2232248"/>
          </a:xfrm>
        </p:grpSpPr>
        <p:sp>
          <p:nvSpPr>
            <p:cNvPr id="68" name="楕円 67"/>
            <p:cNvSpPr/>
            <p:nvPr/>
          </p:nvSpPr>
          <p:spPr>
            <a:xfrm>
              <a:off x="251520" y="980728"/>
              <a:ext cx="2232248" cy="223224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9" name="楕円 68"/>
            <p:cNvSpPr/>
            <p:nvPr/>
          </p:nvSpPr>
          <p:spPr>
            <a:xfrm>
              <a:off x="467544" y="1916832"/>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楕円 69"/>
            <p:cNvSpPr/>
            <p:nvPr/>
          </p:nvSpPr>
          <p:spPr>
            <a:xfrm>
              <a:off x="924744" y="1377752"/>
              <a:ext cx="144016" cy="144016"/>
            </a:xfrm>
            <a:prstGeom prst="ellipse">
              <a:avLst/>
            </a:prstGeom>
            <a:solidFill>
              <a:schemeClr val="tx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楕円 74"/>
            <p:cNvSpPr/>
            <p:nvPr/>
          </p:nvSpPr>
          <p:spPr>
            <a:xfrm>
              <a:off x="827584" y="1628800"/>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楕円 79"/>
            <p:cNvSpPr/>
            <p:nvPr/>
          </p:nvSpPr>
          <p:spPr>
            <a:xfrm>
              <a:off x="653480" y="2276872"/>
              <a:ext cx="144016" cy="144016"/>
            </a:xfrm>
            <a:prstGeom prst="ellipse">
              <a:avLst/>
            </a:prstGeom>
            <a:solidFill>
              <a:schemeClr val="tx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1" name="楕円 80"/>
            <p:cNvSpPr/>
            <p:nvPr/>
          </p:nvSpPr>
          <p:spPr>
            <a:xfrm>
              <a:off x="1170856" y="1560240"/>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楕円 81"/>
            <p:cNvSpPr/>
            <p:nvPr/>
          </p:nvSpPr>
          <p:spPr>
            <a:xfrm>
              <a:off x="1323256" y="1756048"/>
              <a:ext cx="144016" cy="144016"/>
            </a:xfrm>
            <a:prstGeom prst="ellipse">
              <a:avLst/>
            </a:prstGeom>
            <a:solidFill>
              <a:schemeClr val="tx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楕円 83"/>
            <p:cNvSpPr/>
            <p:nvPr/>
          </p:nvSpPr>
          <p:spPr>
            <a:xfrm>
              <a:off x="395536" y="2060848"/>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6" name="楕円 85"/>
            <p:cNvSpPr/>
            <p:nvPr/>
          </p:nvSpPr>
          <p:spPr>
            <a:xfrm>
              <a:off x="636712" y="2069232"/>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7" name="楕円 86"/>
            <p:cNvSpPr/>
            <p:nvPr/>
          </p:nvSpPr>
          <p:spPr>
            <a:xfrm>
              <a:off x="1619672" y="2492896"/>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9" name="楕円 88"/>
            <p:cNvSpPr/>
            <p:nvPr/>
          </p:nvSpPr>
          <p:spPr>
            <a:xfrm>
              <a:off x="708720" y="2564904"/>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楕円 90"/>
            <p:cNvSpPr/>
            <p:nvPr/>
          </p:nvSpPr>
          <p:spPr>
            <a:xfrm>
              <a:off x="971600" y="1988840"/>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楕円 92"/>
            <p:cNvSpPr/>
            <p:nvPr/>
          </p:nvSpPr>
          <p:spPr>
            <a:xfrm>
              <a:off x="1073696" y="1124744"/>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5" name="楕円 94"/>
            <p:cNvSpPr/>
            <p:nvPr/>
          </p:nvSpPr>
          <p:spPr>
            <a:xfrm>
              <a:off x="1226096" y="1277144"/>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7" name="楕円 96"/>
            <p:cNvSpPr/>
            <p:nvPr/>
          </p:nvSpPr>
          <p:spPr>
            <a:xfrm>
              <a:off x="1378496" y="1472952"/>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9" name="楕円 98"/>
            <p:cNvSpPr/>
            <p:nvPr/>
          </p:nvSpPr>
          <p:spPr>
            <a:xfrm>
              <a:off x="1530896" y="1340768"/>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1" name="楕円 100"/>
            <p:cNvSpPr/>
            <p:nvPr/>
          </p:nvSpPr>
          <p:spPr>
            <a:xfrm>
              <a:off x="1907704" y="1412776"/>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楕円 101"/>
            <p:cNvSpPr/>
            <p:nvPr/>
          </p:nvSpPr>
          <p:spPr>
            <a:xfrm>
              <a:off x="1835696" y="1764432"/>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3" name="楕円 102"/>
            <p:cNvSpPr/>
            <p:nvPr/>
          </p:nvSpPr>
          <p:spPr>
            <a:xfrm>
              <a:off x="1899320" y="2060848"/>
              <a:ext cx="144016" cy="144016"/>
            </a:xfrm>
            <a:prstGeom prst="ellipse">
              <a:avLst/>
            </a:prstGeom>
            <a:solidFill>
              <a:schemeClr val="tx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楕円 104"/>
            <p:cNvSpPr/>
            <p:nvPr/>
          </p:nvSpPr>
          <p:spPr>
            <a:xfrm>
              <a:off x="2051720" y="2213248"/>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7" name="楕円 106"/>
            <p:cNvSpPr/>
            <p:nvPr/>
          </p:nvSpPr>
          <p:spPr>
            <a:xfrm>
              <a:off x="395536" y="1628800"/>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楕円 108"/>
            <p:cNvSpPr/>
            <p:nvPr/>
          </p:nvSpPr>
          <p:spPr>
            <a:xfrm>
              <a:off x="636712" y="1844824"/>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1" name="楕円 110"/>
            <p:cNvSpPr/>
            <p:nvPr/>
          </p:nvSpPr>
          <p:spPr>
            <a:xfrm>
              <a:off x="1043608" y="177281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楕円 112"/>
            <p:cNvSpPr/>
            <p:nvPr/>
          </p:nvSpPr>
          <p:spPr>
            <a:xfrm>
              <a:off x="492696" y="2276872"/>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 name="楕円 114"/>
            <p:cNvSpPr/>
            <p:nvPr/>
          </p:nvSpPr>
          <p:spPr>
            <a:xfrm>
              <a:off x="467544" y="249289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7" name="楕円 116"/>
            <p:cNvSpPr/>
            <p:nvPr/>
          </p:nvSpPr>
          <p:spPr>
            <a:xfrm>
              <a:off x="683568" y="1377752"/>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8" name="楕円 117"/>
            <p:cNvSpPr/>
            <p:nvPr/>
          </p:nvSpPr>
          <p:spPr>
            <a:xfrm>
              <a:off x="988368" y="285293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9" name="楕円 118"/>
            <p:cNvSpPr/>
            <p:nvPr/>
          </p:nvSpPr>
          <p:spPr>
            <a:xfrm>
              <a:off x="1187624" y="2060848"/>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0" name="楕円 119"/>
            <p:cNvSpPr/>
            <p:nvPr/>
          </p:nvSpPr>
          <p:spPr>
            <a:xfrm>
              <a:off x="1293168" y="202237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楕円 120"/>
            <p:cNvSpPr/>
            <p:nvPr/>
          </p:nvSpPr>
          <p:spPr>
            <a:xfrm>
              <a:off x="1445568" y="217477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2" name="楕円 121"/>
            <p:cNvSpPr/>
            <p:nvPr/>
          </p:nvSpPr>
          <p:spPr>
            <a:xfrm>
              <a:off x="1597968" y="2107704"/>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 name="楕円 122"/>
            <p:cNvSpPr/>
            <p:nvPr/>
          </p:nvSpPr>
          <p:spPr>
            <a:xfrm>
              <a:off x="1750368" y="2260104"/>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4" name="楕円 123"/>
            <p:cNvSpPr/>
            <p:nvPr/>
          </p:nvSpPr>
          <p:spPr>
            <a:xfrm>
              <a:off x="1902768" y="2708920"/>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楕円 124"/>
            <p:cNvSpPr/>
            <p:nvPr/>
          </p:nvSpPr>
          <p:spPr>
            <a:xfrm>
              <a:off x="2055168" y="2564904"/>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7" name="楕円 126"/>
            <p:cNvSpPr/>
            <p:nvPr/>
          </p:nvSpPr>
          <p:spPr>
            <a:xfrm>
              <a:off x="2123728" y="1988840"/>
              <a:ext cx="144016" cy="144016"/>
            </a:xfrm>
            <a:prstGeom prst="ellipse">
              <a:avLst/>
            </a:prstGeom>
            <a:solidFill>
              <a:schemeClr val="accent6">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9" name="楕円 128"/>
            <p:cNvSpPr/>
            <p:nvPr/>
          </p:nvSpPr>
          <p:spPr>
            <a:xfrm>
              <a:off x="1115616" y="2412504"/>
              <a:ext cx="144016" cy="144016"/>
            </a:xfrm>
            <a:prstGeom prst="ellipse">
              <a:avLst/>
            </a:prstGeom>
            <a:solidFill>
              <a:schemeClr val="accent6">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1" name="楕円 130"/>
            <p:cNvSpPr/>
            <p:nvPr/>
          </p:nvSpPr>
          <p:spPr>
            <a:xfrm>
              <a:off x="1268016" y="2564904"/>
              <a:ext cx="144016" cy="144016"/>
            </a:xfrm>
            <a:prstGeom prst="ellipse">
              <a:avLst/>
            </a:prstGeom>
            <a:solidFill>
              <a:schemeClr val="accent6">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3" name="楕円 132"/>
            <p:cNvSpPr/>
            <p:nvPr/>
          </p:nvSpPr>
          <p:spPr>
            <a:xfrm>
              <a:off x="1420416" y="2996952"/>
              <a:ext cx="144016" cy="144016"/>
            </a:xfrm>
            <a:prstGeom prst="ellipse">
              <a:avLst/>
            </a:prstGeom>
            <a:solidFill>
              <a:schemeClr val="accent6">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4" name="グループ化 133"/>
          <p:cNvGrpSpPr/>
          <p:nvPr/>
        </p:nvGrpSpPr>
        <p:grpSpPr>
          <a:xfrm>
            <a:off x="474448" y="3074640"/>
            <a:ext cx="1116124" cy="1116124"/>
            <a:chOff x="3059832" y="980728"/>
            <a:chExt cx="2232248" cy="2232248"/>
          </a:xfrm>
        </p:grpSpPr>
        <p:sp>
          <p:nvSpPr>
            <p:cNvPr id="136" name="楕円 135"/>
            <p:cNvSpPr/>
            <p:nvPr/>
          </p:nvSpPr>
          <p:spPr>
            <a:xfrm>
              <a:off x="3059832" y="980728"/>
              <a:ext cx="2232248" cy="223224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8" name="楕円 137"/>
            <p:cNvSpPr/>
            <p:nvPr/>
          </p:nvSpPr>
          <p:spPr>
            <a:xfrm>
              <a:off x="3275856" y="1916832"/>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 name="楕円 138"/>
            <p:cNvSpPr/>
            <p:nvPr/>
          </p:nvSpPr>
          <p:spPr>
            <a:xfrm>
              <a:off x="3733056" y="1377752"/>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楕円 139"/>
            <p:cNvSpPr/>
            <p:nvPr/>
          </p:nvSpPr>
          <p:spPr>
            <a:xfrm>
              <a:off x="3635896" y="1628800"/>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2" name="楕円 141"/>
            <p:cNvSpPr/>
            <p:nvPr/>
          </p:nvSpPr>
          <p:spPr>
            <a:xfrm>
              <a:off x="3461792" y="227687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4" name="楕円 143"/>
            <p:cNvSpPr/>
            <p:nvPr/>
          </p:nvSpPr>
          <p:spPr>
            <a:xfrm>
              <a:off x="3979168" y="1560240"/>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5" name="楕円 144"/>
            <p:cNvSpPr/>
            <p:nvPr/>
          </p:nvSpPr>
          <p:spPr>
            <a:xfrm>
              <a:off x="4131568" y="1756048"/>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6" name="楕円 145"/>
            <p:cNvSpPr/>
            <p:nvPr/>
          </p:nvSpPr>
          <p:spPr>
            <a:xfrm>
              <a:off x="3203848" y="2060848"/>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7" name="楕円 146"/>
            <p:cNvSpPr/>
            <p:nvPr/>
          </p:nvSpPr>
          <p:spPr>
            <a:xfrm>
              <a:off x="3445024" y="206923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8" name="楕円 147"/>
            <p:cNvSpPr/>
            <p:nvPr/>
          </p:nvSpPr>
          <p:spPr>
            <a:xfrm>
              <a:off x="4355976" y="2780928"/>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9" name="楕円 148"/>
            <p:cNvSpPr/>
            <p:nvPr/>
          </p:nvSpPr>
          <p:spPr>
            <a:xfrm>
              <a:off x="3517032" y="2564904"/>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0" name="楕円 149"/>
            <p:cNvSpPr/>
            <p:nvPr/>
          </p:nvSpPr>
          <p:spPr>
            <a:xfrm>
              <a:off x="3779912" y="1988840"/>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1" name="楕円 150"/>
            <p:cNvSpPr/>
            <p:nvPr/>
          </p:nvSpPr>
          <p:spPr>
            <a:xfrm>
              <a:off x="4427984" y="1124744"/>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2" name="楕円 151"/>
            <p:cNvSpPr/>
            <p:nvPr/>
          </p:nvSpPr>
          <p:spPr>
            <a:xfrm>
              <a:off x="4034408" y="1277144"/>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3" name="楕円 152"/>
            <p:cNvSpPr/>
            <p:nvPr/>
          </p:nvSpPr>
          <p:spPr>
            <a:xfrm>
              <a:off x="4186808" y="1472952"/>
              <a:ext cx="144016" cy="144016"/>
            </a:xfrm>
            <a:prstGeom prst="ellipse">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4" name="楕円 153"/>
            <p:cNvSpPr/>
            <p:nvPr/>
          </p:nvSpPr>
          <p:spPr>
            <a:xfrm>
              <a:off x="4339208" y="1340768"/>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5" name="楕円 154"/>
            <p:cNvSpPr/>
            <p:nvPr/>
          </p:nvSpPr>
          <p:spPr>
            <a:xfrm>
              <a:off x="4716016" y="1412776"/>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6" name="楕円 155"/>
            <p:cNvSpPr/>
            <p:nvPr/>
          </p:nvSpPr>
          <p:spPr>
            <a:xfrm>
              <a:off x="4644008" y="1764432"/>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7" name="楕円 156"/>
            <p:cNvSpPr/>
            <p:nvPr/>
          </p:nvSpPr>
          <p:spPr>
            <a:xfrm>
              <a:off x="4707632" y="2060848"/>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8" name="楕円 157"/>
            <p:cNvSpPr/>
            <p:nvPr/>
          </p:nvSpPr>
          <p:spPr>
            <a:xfrm>
              <a:off x="4860032" y="2213248"/>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9" name="楕円 158"/>
            <p:cNvSpPr/>
            <p:nvPr/>
          </p:nvSpPr>
          <p:spPr>
            <a:xfrm>
              <a:off x="3203848" y="1628800"/>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楕円 159"/>
            <p:cNvSpPr/>
            <p:nvPr/>
          </p:nvSpPr>
          <p:spPr>
            <a:xfrm>
              <a:off x="3445024" y="1844824"/>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1" name="楕円 160"/>
            <p:cNvSpPr/>
            <p:nvPr/>
          </p:nvSpPr>
          <p:spPr>
            <a:xfrm>
              <a:off x="3851920" y="177281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2" name="楕円 161"/>
            <p:cNvSpPr/>
            <p:nvPr/>
          </p:nvSpPr>
          <p:spPr>
            <a:xfrm>
              <a:off x="3301008" y="2276872"/>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楕円 162"/>
            <p:cNvSpPr/>
            <p:nvPr/>
          </p:nvSpPr>
          <p:spPr>
            <a:xfrm>
              <a:off x="3275856" y="2492896"/>
              <a:ext cx="144016" cy="144016"/>
            </a:xfrm>
            <a:prstGeom prst="ellipse">
              <a:avLst/>
            </a:prstGeom>
            <a:solidFill>
              <a:schemeClr val="accent4">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楕円 163"/>
            <p:cNvSpPr/>
            <p:nvPr/>
          </p:nvSpPr>
          <p:spPr>
            <a:xfrm>
              <a:off x="3491880" y="1377752"/>
              <a:ext cx="144016" cy="144016"/>
            </a:xfrm>
            <a:prstGeom prst="ellipse">
              <a:avLst/>
            </a:prstGeom>
            <a:solidFill>
              <a:schemeClr val="accent1">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楕円 164"/>
            <p:cNvSpPr/>
            <p:nvPr/>
          </p:nvSpPr>
          <p:spPr>
            <a:xfrm>
              <a:off x="3796680" y="2852936"/>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6" name="楕円 165"/>
            <p:cNvSpPr/>
            <p:nvPr/>
          </p:nvSpPr>
          <p:spPr>
            <a:xfrm>
              <a:off x="3995936" y="2060848"/>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7" name="楕円 166"/>
            <p:cNvSpPr/>
            <p:nvPr/>
          </p:nvSpPr>
          <p:spPr>
            <a:xfrm>
              <a:off x="4101480" y="2022376"/>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8" name="楕円 167"/>
            <p:cNvSpPr/>
            <p:nvPr/>
          </p:nvSpPr>
          <p:spPr>
            <a:xfrm>
              <a:off x="4253880" y="2174776"/>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楕円 168"/>
            <p:cNvSpPr/>
            <p:nvPr/>
          </p:nvSpPr>
          <p:spPr>
            <a:xfrm>
              <a:off x="4406280" y="2107704"/>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0" name="楕円 169"/>
            <p:cNvSpPr/>
            <p:nvPr/>
          </p:nvSpPr>
          <p:spPr>
            <a:xfrm>
              <a:off x="4558680" y="2260104"/>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1" name="楕円 170"/>
            <p:cNvSpPr/>
            <p:nvPr/>
          </p:nvSpPr>
          <p:spPr>
            <a:xfrm>
              <a:off x="4711080" y="2708920"/>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2" name="楕円 171"/>
            <p:cNvSpPr/>
            <p:nvPr/>
          </p:nvSpPr>
          <p:spPr>
            <a:xfrm>
              <a:off x="4863480" y="2564904"/>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3" name="楕円 172"/>
            <p:cNvSpPr/>
            <p:nvPr/>
          </p:nvSpPr>
          <p:spPr>
            <a:xfrm>
              <a:off x="4355976" y="1844824"/>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4" name="楕円 173"/>
            <p:cNvSpPr/>
            <p:nvPr/>
          </p:nvSpPr>
          <p:spPr>
            <a:xfrm>
              <a:off x="4067944" y="2492896"/>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5" name="楕円 174"/>
            <p:cNvSpPr/>
            <p:nvPr/>
          </p:nvSpPr>
          <p:spPr>
            <a:xfrm>
              <a:off x="3995936" y="2852936"/>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6" name="楕円 175"/>
            <p:cNvSpPr/>
            <p:nvPr/>
          </p:nvSpPr>
          <p:spPr>
            <a:xfrm>
              <a:off x="4228728" y="299695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7" name="グループ化 176"/>
          <p:cNvGrpSpPr/>
          <p:nvPr/>
        </p:nvGrpSpPr>
        <p:grpSpPr>
          <a:xfrm>
            <a:off x="474448" y="4509120"/>
            <a:ext cx="1116124" cy="1116124"/>
            <a:chOff x="5868144" y="944724"/>
            <a:chExt cx="2232248" cy="2232248"/>
          </a:xfrm>
        </p:grpSpPr>
        <p:sp>
          <p:nvSpPr>
            <p:cNvPr id="178" name="楕円 177"/>
            <p:cNvSpPr/>
            <p:nvPr/>
          </p:nvSpPr>
          <p:spPr>
            <a:xfrm>
              <a:off x="5868144" y="944724"/>
              <a:ext cx="2232248" cy="223224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9" name="楕円 178"/>
            <p:cNvSpPr/>
            <p:nvPr/>
          </p:nvSpPr>
          <p:spPr>
            <a:xfrm>
              <a:off x="6084168" y="1880828"/>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0" name="楕円 179"/>
            <p:cNvSpPr/>
            <p:nvPr/>
          </p:nvSpPr>
          <p:spPr>
            <a:xfrm>
              <a:off x="6541368" y="1341748"/>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1" name="楕円 180"/>
            <p:cNvSpPr/>
            <p:nvPr/>
          </p:nvSpPr>
          <p:spPr>
            <a:xfrm>
              <a:off x="6444208" y="1592796"/>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2" name="楕円 181"/>
            <p:cNvSpPr/>
            <p:nvPr/>
          </p:nvSpPr>
          <p:spPr>
            <a:xfrm>
              <a:off x="6270104" y="2240868"/>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3" name="楕円 182"/>
            <p:cNvSpPr/>
            <p:nvPr/>
          </p:nvSpPr>
          <p:spPr>
            <a:xfrm>
              <a:off x="6787480" y="1524236"/>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4" name="楕円 183"/>
            <p:cNvSpPr/>
            <p:nvPr/>
          </p:nvSpPr>
          <p:spPr>
            <a:xfrm>
              <a:off x="6939880" y="1720044"/>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5" name="楕円 184"/>
            <p:cNvSpPr/>
            <p:nvPr/>
          </p:nvSpPr>
          <p:spPr>
            <a:xfrm>
              <a:off x="6012160" y="2024844"/>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6" name="楕円 185"/>
            <p:cNvSpPr/>
            <p:nvPr/>
          </p:nvSpPr>
          <p:spPr>
            <a:xfrm>
              <a:off x="6253336" y="2033228"/>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7" name="楕円 186"/>
            <p:cNvSpPr/>
            <p:nvPr/>
          </p:nvSpPr>
          <p:spPr>
            <a:xfrm>
              <a:off x="7164288" y="2744924"/>
              <a:ext cx="144016" cy="144016"/>
            </a:xfrm>
            <a:prstGeom prst="ellipse">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8" name="楕円 187"/>
            <p:cNvSpPr/>
            <p:nvPr/>
          </p:nvSpPr>
          <p:spPr>
            <a:xfrm>
              <a:off x="6325344" y="2528900"/>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9" name="楕円 188"/>
            <p:cNvSpPr/>
            <p:nvPr/>
          </p:nvSpPr>
          <p:spPr>
            <a:xfrm>
              <a:off x="6588224" y="1952836"/>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0" name="楕円 189"/>
            <p:cNvSpPr/>
            <p:nvPr/>
          </p:nvSpPr>
          <p:spPr>
            <a:xfrm>
              <a:off x="7236296" y="1088740"/>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1" name="楕円 190"/>
            <p:cNvSpPr/>
            <p:nvPr/>
          </p:nvSpPr>
          <p:spPr>
            <a:xfrm>
              <a:off x="6842720" y="1241140"/>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2" name="楕円 191"/>
            <p:cNvSpPr/>
            <p:nvPr/>
          </p:nvSpPr>
          <p:spPr>
            <a:xfrm>
              <a:off x="6995120" y="1436948"/>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3" name="楕円 192"/>
            <p:cNvSpPr/>
            <p:nvPr/>
          </p:nvSpPr>
          <p:spPr>
            <a:xfrm>
              <a:off x="7147520" y="1304764"/>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4" name="楕円 193"/>
            <p:cNvSpPr/>
            <p:nvPr/>
          </p:nvSpPr>
          <p:spPr>
            <a:xfrm>
              <a:off x="7524328" y="1376772"/>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5" name="楕円 194"/>
            <p:cNvSpPr/>
            <p:nvPr/>
          </p:nvSpPr>
          <p:spPr>
            <a:xfrm>
              <a:off x="7452320" y="1728428"/>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6" name="楕円 195"/>
            <p:cNvSpPr/>
            <p:nvPr/>
          </p:nvSpPr>
          <p:spPr>
            <a:xfrm>
              <a:off x="7515944" y="2024844"/>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7" name="楕円 196"/>
            <p:cNvSpPr/>
            <p:nvPr/>
          </p:nvSpPr>
          <p:spPr>
            <a:xfrm>
              <a:off x="7668344" y="2177244"/>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8" name="楕円 197"/>
            <p:cNvSpPr/>
            <p:nvPr/>
          </p:nvSpPr>
          <p:spPr>
            <a:xfrm>
              <a:off x="6012160" y="1592796"/>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9" name="楕円 198"/>
            <p:cNvSpPr/>
            <p:nvPr/>
          </p:nvSpPr>
          <p:spPr>
            <a:xfrm>
              <a:off x="6253336" y="1808820"/>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0" name="楕円 199"/>
            <p:cNvSpPr/>
            <p:nvPr/>
          </p:nvSpPr>
          <p:spPr>
            <a:xfrm>
              <a:off x="6660232" y="1736812"/>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1" name="楕円 200"/>
            <p:cNvSpPr/>
            <p:nvPr/>
          </p:nvSpPr>
          <p:spPr>
            <a:xfrm>
              <a:off x="6109320" y="2240868"/>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2" name="楕円 201"/>
            <p:cNvSpPr/>
            <p:nvPr/>
          </p:nvSpPr>
          <p:spPr>
            <a:xfrm>
              <a:off x="6084168" y="2456892"/>
              <a:ext cx="144016" cy="14401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3" name="楕円 202"/>
            <p:cNvSpPr/>
            <p:nvPr/>
          </p:nvSpPr>
          <p:spPr>
            <a:xfrm>
              <a:off x="6300192" y="1341748"/>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4" name="楕円 203"/>
            <p:cNvSpPr/>
            <p:nvPr/>
          </p:nvSpPr>
          <p:spPr>
            <a:xfrm>
              <a:off x="6604992" y="2816932"/>
              <a:ext cx="144016" cy="144016"/>
            </a:xfrm>
            <a:prstGeom prst="ellipse">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5" name="楕円 204"/>
            <p:cNvSpPr/>
            <p:nvPr/>
          </p:nvSpPr>
          <p:spPr>
            <a:xfrm>
              <a:off x="6804248" y="2024844"/>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6" name="楕円 205"/>
            <p:cNvSpPr/>
            <p:nvPr/>
          </p:nvSpPr>
          <p:spPr>
            <a:xfrm>
              <a:off x="6909792" y="198637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7" name="楕円 206"/>
            <p:cNvSpPr/>
            <p:nvPr/>
          </p:nvSpPr>
          <p:spPr>
            <a:xfrm>
              <a:off x="7062192" y="213877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8" name="楕円 207"/>
            <p:cNvSpPr/>
            <p:nvPr/>
          </p:nvSpPr>
          <p:spPr>
            <a:xfrm>
              <a:off x="7214592" y="2071700"/>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9" name="楕円 208"/>
            <p:cNvSpPr/>
            <p:nvPr/>
          </p:nvSpPr>
          <p:spPr>
            <a:xfrm>
              <a:off x="7366992" y="2224100"/>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0" name="楕円 209"/>
            <p:cNvSpPr/>
            <p:nvPr/>
          </p:nvSpPr>
          <p:spPr>
            <a:xfrm>
              <a:off x="7519392" y="2672916"/>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1" name="楕円 210"/>
            <p:cNvSpPr/>
            <p:nvPr/>
          </p:nvSpPr>
          <p:spPr>
            <a:xfrm>
              <a:off x="7671792" y="2528900"/>
              <a:ext cx="144016" cy="144016"/>
            </a:xfrm>
            <a:prstGeom prst="ellipse">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2" name="楕円 211"/>
            <p:cNvSpPr/>
            <p:nvPr/>
          </p:nvSpPr>
          <p:spPr>
            <a:xfrm>
              <a:off x="7164288" y="1808820"/>
              <a:ext cx="144016" cy="144016"/>
            </a:xfrm>
            <a:prstGeom prst="ellipse">
              <a:avLst/>
            </a:prstGeom>
            <a:solidFill>
              <a:schemeClr val="accent5">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3" name="楕円 212"/>
            <p:cNvSpPr/>
            <p:nvPr/>
          </p:nvSpPr>
          <p:spPr>
            <a:xfrm>
              <a:off x="6876256" y="245689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4" name="楕円 213"/>
            <p:cNvSpPr/>
            <p:nvPr/>
          </p:nvSpPr>
          <p:spPr>
            <a:xfrm>
              <a:off x="6804248" y="2816932"/>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5" name="楕円 214"/>
            <p:cNvSpPr/>
            <p:nvPr/>
          </p:nvSpPr>
          <p:spPr>
            <a:xfrm>
              <a:off x="7037040" y="2960948"/>
              <a:ext cx="144016" cy="144016"/>
            </a:xfrm>
            <a:prstGeom prst="ellipse">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9" name="テキスト ボックス 28"/>
          <p:cNvSpPr txBox="1"/>
          <p:nvPr/>
        </p:nvSpPr>
        <p:spPr>
          <a:xfrm>
            <a:off x="231737" y="6023029"/>
            <a:ext cx="1963999" cy="646331"/>
          </a:xfrm>
          <a:prstGeom prst="rect">
            <a:avLst/>
          </a:prstGeom>
          <a:noFill/>
        </p:spPr>
        <p:txBody>
          <a:bodyPr wrap="none" rtlCol="0">
            <a:spAutoFit/>
          </a:bodyPr>
          <a:lstStyle/>
          <a:p>
            <a:r>
              <a:rPr kumimoji="1" lang="ja-JP" altLang="en-US" dirty="0">
                <a:solidFill>
                  <a:srgbClr val="FF0000"/>
                </a:solidFill>
              </a:rPr>
              <a:t>ガラス組成を</a:t>
            </a:r>
            <a:endParaRPr kumimoji="1" lang="en-US" altLang="ja-JP" dirty="0">
              <a:solidFill>
                <a:srgbClr val="FF0000"/>
              </a:solidFill>
            </a:endParaRPr>
          </a:p>
          <a:p>
            <a:r>
              <a:rPr kumimoji="1" lang="ja-JP" altLang="en-US" dirty="0">
                <a:solidFill>
                  <a:srgbClr val="FF0000"/>
                </a:solidFill>
              </a:rPr>
              <a:t>遺伝子に見立てる</a:t>
            </a:r>
          </a:p>
        </p:txBody>
      </p:sp>
      <p:sp>
        <p:nvSpPr>
          <p:cNvPr id="402" name="テキスト ボックス 401"/>
          <p:cNvSpPr txBox="1"/>
          <p:nvPr/>
        </p:nvSpPr>
        <p:spPr>
          <a:xfrm>
            <a:off x="7557621" y="6102569"/>
            <a:ext cx="902811" cy="523220"/>
          </a:xfrm>
          <a:prstGeom prst="rect">
            <a:avLst/>
          </a:prstGeom>
          <a:noFill/>
        </p:spPr>
        <p:txBody>
          <a:bodyPr wrap="none" rtlCol="0">
            <a:spAutoFit/>
          </a:bodyPr>
          <a:lstStyle/>
          <a:p>
            <a:r>
              <a:rPr lang="ja-JP" altLang="en-US" sz="2800" dirty="0"/>
              <a:t>出力</a:t>
            </a:r>
            <a:endParaRPr kumimoji="1" lang="en-US" altLang="ja-JP" sz="2800" dirty="0"/>
          </a:p>
        </p:txBody>
      </p:sp>
      <p:sp>
        <p:nvSpPr>
          <p:cNvPr id="32" name="角丸四角形 31"/>
          <p:cNvSpPr/>
          <p:nvPr/>
        </p:nvSpPr>
        <p:spPr>
          <a:xfrm>
            <a:off x="1276881" y="1356045"/>
            <a:ext cx="7049880" cy="3202091"/>
          </a:xfrm>
          <a:prstGeom prst="roundRect">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3600" dirty="0">
                <a:solidFill>
                  <a:srgbClr val="FF0000"/>
                </a:solidFill>
                <a:latin typeface="HGS創英角ﾎﾟｯﾌﾟ体" panose="040B0A00000000000000" pitchFamily="50" charset="-128"/>
                <a:ea typeface="HGS創英角ﾎﾟｯﾌﾟ体" panose="040B0A00000000000000" pitchFamily="50" charset="-128"/>
              </a:rPr>
              <a:t>目標</a:t>
            </a:r>
            <a:r>
              <a:rPr lang="ja-JP" altLang="en-US" sz="3600" dirty="0">
                <a:solidFill>
                  <a:srgbClr val="FF0000"/>
                </a:solidFill>
                <a:latin typeface="HGS創英角ﾎﾟｯﾌﾟ体" panose="040B0A00000000000000" pitchFamily="50" charset="-128"/>
                <a:ea typeface="HGS創英角ﾎﾟｯﾌﾟ体" panose="040B0A00000000000000" pitchFamily="50" charset="-128"/>
              </a:rPr>
              <a:t>特性</a:t>
            </a:r>
            <a:r>
              <a:rPr kumimoji="1" lang="ja-JP" altLang="en-US" sz="3600" dirty="0">
                <a:solidFill>
                  <a:srgbClr val="FF0000"/>
                </a:solidFill>
                <a:latin typeface="HGS創英角ﾎﾟｯﾌﾟ体" panose="040B0A00000000000000" pitchFamily="50" charset="-128"/>
                <a:ea typeface="HGS創英角ﾎﾟｯﾌﾟ体" panose="040B0A00000000000000" pitchFamily="50" charset="-128"/>
              </a:rPr>
              <a:t>に近い</a:t>
            </a:r>
            <a:r>
              <a:rPr kumimoji="1" lang="ja-JP" altLang="en-US" sz="3600" dirty="0">
                <a:solidFill>
                  <a:schemeClr val="tx1"/>
                </a:solidFill>
                <a:latin typeface="HGS創英角ﾎﾟｯﾌﾟ体" panose="040B0A00000000000000" pitchFamily="50" charset="-128"/>
                <a:ea typeface="HGS創英角ﾎﾟｯﾌﾟ体" panose="040B0A00000000000000" pitchFamily="50" charset="-128"/>
              </a:rPr>
              <a:t>ガラスが優秀</a:t>
            </a:r>
            <a:endParaRPr kumimoji="1" lang="en-US" altLang="ja-JP" sz="3600" dirty="0">
              <a:solidFill>
                <a:schemeClr val="tx1"/>
              </a:solidFill>
              <a:latin typeface="HGS創英角ﾎﾟｯﾌﾟ体" panose="040B0A00000000000000" pitchFamily="50" charset="-128"/>
              <a:ea typeface="HGS創英角ﾎﾟｯﾌﾟ体" panose="040B0A00000000000000" pitchFamily="50" charset="-128"/>
            </a:endParaRPr>
          </a:p>
          <a:p>
            <a:pPr algn="ctr"/>
            <a:endParaRPr lang="en-US" altLang="ja-JP" sz="3600" dirty="0">
              <a:solidFill>
                <a:schemeClr val="tx1"/>
              </a:solidFill>
              <a:latin typeface="HGS創英角ﾎﾟｯﾌﾟ体" panose="040B0A00000000000000" pitchFamily="50" charset="-128"/>
              <a:ea typeface="HGS創英角ﾎﾟｯﾌﾟ体" panose="040B0A00000000000000" pitchFamily="50" charset="-128"/>
            </a:endParaRPr>
          </a:p>
          <a:p>
            <a:pPr algn="ctr"/>
            <a:r>
              <a:rPr lang="ja-JP" altLang="en-US" sz="3200" dirty="0">
                <a:solidFill>
                  <a:schemeClr val="tx1"/>
                </a:solidFill>
                <a:latin typeface="+mn-ea"/>
              </a:rPr>
              <a:t>目標値との誤差を計算</a:t>
            </a:r>
            <a:endParaRPr lang="en-US" altLang="ja-JP" sz="3200" dirty="0">
              <a:solidFill>
                <a:schemeClr val="tx1"/>
              </a:solidFill>
              <a:latin typeface="+mn-ea"/>
            </a:endParaRPr>
          </a:p>
          <a:p>
            <a:pPr algn="ctr"/>
            <a:r>
              <a:rPr lang="ja-JP" altLang="en-US" sz="3200" dirty="0">
                <a:solidFill>
                  <a:schemeClr val="tx1"/>
                </a:solidFill>
                <a:latin typeface="+mn-ea"/>
              </a:rPr>
              <a:t>誤差が小さいほど、優秀</a:t>
            </a:r>
            <a:endParaRPr lang="en-US" altLang="ja-JP" sz="3200" dirty="0">
              <a:solidFill>
                <a:schemeClr val="tx1"/>
              </a:solidFill>
              <a:latin typeface="+mn-ea"/>
            </a:endParaRPr>
          </a:p>
        </p:txBody>
      </p:sp>
    </p:spTree>
    <p:extLst>
      <p:ext uri="{BB962C8B-B14F-4D97-AF65-F5344CB8AC3E}">
        <p14:creationId xmlns:p14="http://schemas.microsoft.com/office/powerpoint/2010/main" val="300104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216"/>
                                        </p:tgtEl>
                                        <p:attrNameLst>
                                          <p:attrName>style.visibility</p:attrName>
                                        </p:attrNameLst>
                                      </p:cBhvr>
                                      <p:to>
                                        <p:strVal val="visible"/>
                                      </p:to>
                                    </p:set>
                                    <p:animEffect transition="in" filter="fade">
                                      <p:cBhvr>
                                        <p:cTn id="10" dur="500"/>
                                        <p:tgtEl>
                                          <p:spTgt spid="2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7"/>
                                        </p:tgtEl>
                                      </p:cBhvr>
                                    </p:animEffect>
                                    <p:set>
                                      <p:cBhvr>
                                        <p:cTn id="21" dur="1" fill="hold">
                                          <p:stCondLst>
                                            <p:cond delay="499"/>
                                          </p:stCondLst>
                                        </p:cTn>
                                        <p:tgtEl>
                                          <p:spTgt spid="6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500"/>
                                        <p:tgtEl>
                                          <p:spTgt spid="134"/>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34"/>
                                        </p:tgtEl>
                                      </p:cBhvr>
                                    </p:animEffect>
                                    <p:set>
                                      <p:cBhvr>
                                        <p:cTn id="35" dur="1" fill="hold">
                                          <p:stCondLst>
                                            <p:cond delay="499"/>
                                          </p:stCondLst>
                                        </p:cTn>
                                        <p:tgtEl>
                                          <p:spTgt spid="13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fade">
                                      <p:cBhvr>
                                        <p:cTn id="38" dur="500"/>
                                        <p:tgtEl>
                                          <p:spTgt spid="177"/>
                                        </p:tgtEl>
                                      </p:cBhvr>
                                    </p:animEffect>
                                  </p:childTnLst>
                                </p:cTn>
                              </p:par>
                              <p:par>
                                <p:cTn id="39" presetID="10" presetClass="entr" presetSubtype="0" fill="hold" nodeType="withEffect">
                                  <p:stCondLst>
                                    <p:cond delay="0"/>
                                  </p:stCondLst>
                                  <p:childTnLst>
                                    <p:set>
                                      <p:cBhvr>
                                        <p:cTn id="40" dur="1" fill="hold">
                                          <p:stCondLst>
                                            <p:cond delay="0"/>
                                          </p:stCondLst>
                                        </p:cTn>
                                        <p:tgtEl>
                                          <p:spTgt spid="278"/>
                                        </p:tgtEl>
                                        <p:attrNameLst>
                                          <p:attrName>style.visibility</p:attrName>
                                        </p:attrNameLst>
                                      </p:cBhvr>
                                      <p:to>
                                        <p:strVal val="visible"/>
                                      </p:to>
                                    </p:set>
                                    <p:animEffect transition="in" filter="fade">
                                      <p:cBhvr>
                                        <p:cTn id="41" dur="500"/>
                                        <p:tgtEl>
                                          <p:spTgt spid="278"/>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図 14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2480695"/>
            <a:ext cx="900000" cy="907086"/>
          </a:xfrm>
          <a:prstGeom prst="rect">
            <a:avLst/>
          </a:prstGeom>
        </p:spPr>
      </p:pic>
      <p:pic>
        <p:nvPicPr>
          <p:cNvPr id="1404" name="図 14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072" y="2484238"/>
            <a:ext cx="900000" cy="900000"/>
          </a:xfrm>
          <a:prstGeom prst="rect">
            <a:avLst/>
          </a:prstGeom>
        </p:spPr>
      </p:pic>
      <p:pic>
        <p:nvPicPr>
          <p:cNvPr id="1405" name="図 14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280" y="2484238"/>
            <a:ext cx="900000" cy="900000"/>
          </a:xfrm>
          <a:prstGeom prst="rect">
            <a:avLst/>
          </a:prstGeom>
        </p:spPr>
      </p:pic>
      <p:pic>
        <p:nvPicPr>
          <p:cNvPr id="1402" name="図 14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8384" y="1016832"/>
            <a:ext cx="900000" cy="900000"/>
          </a:xfrm>
          <a:prstGeom prst="rect">
            <a:avLst/>
          </a:prstGeom>
        </p:spPr>
      </p:pic>
      <p:pic>
        <p:nvPicPr>
          <p:cNvPr id="1399" name="図 13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5656" y="980728"/>
            <a:ext cx="900000" cy="900000"/>
          </a:xfrm>
          <a:prstGeom prst="rect">
            <a:avLst/>
          </a:prstGeom>
        </p:spPr>
      </p:pic>
      <p:sp>
        <p:nvSpPr>
          <p:cNvPr id="2" name="タイトル 1"/>
          <p:cNvSpPr>
            <a:spLocks noGrp="1"/>
          </p:cNvSpPr>
          <p:nvPr>
            <p:ph type="title"/>
          </p:nvPr>
        </p:nvSpPr>
        <p:spPr/>
        <p:txBody>
          <a:bodyPr/>
          <a:lstStyle/>
          <a:p>
            <a:r>
              <a:rPr kumimoji="1" lang="ja-JP" altLang="en-US" dirty="0"/>
              <a:t>遺伝的アルゴリズムの概要</a:t>
            </a:r>
          </a:p>
        </p:txBody>
      </p:sp>
      <p:sp>
        <p:nvSpPr>
          <p:cNvPr id="393" name="テキスト ボックス 392"/>
          <p:cNvSpPr txBox="1"/>
          <p:nvPr/>
        </p:nvSpPr>
        <p:spPr>
          <a:xfrm>
            <a:off x="107504" y="1370649"/>
            <a:ext cx="1107996" cy="369332"/>
          </a:xfrm>
          <a:prstGeom prst="rect">
            <a:avLst/>
          </a:prstGeom>
          <a:noFill/>
        </p:spPr>
        <p:txBody>
          <a:bodyPr wrap="none" rtlCol="0">
            <a:spAutoFit/>
          </a:bodyPr>
          <a:lstStyle/>
          <a:p>
            <a:r>
              <a:rPr lang="ja-JP" altLang="en-US" dirty="0"/>
              <a:t>第一世代</a:t>
            </a:r>
            <a:endParaRPr kumimoji="1" lang="ja-JP" altLang="en-US" dirty="0"/>
          </a:p>
        </p:txBody>
      </p:sp>
      <p:sp>
        <p:nvSpPr>
          <p:cNvPr id="1018" name="テキスト ボックス 1017"/>
          <p:cNvSpPr txBox="1"/>
          <p:nvPr/>
        </p:nvSpPr>
        <p:spPr>
          <a:xfrm>
            <a:off x="135380" y="4725144"/>
            <a:ext cx="1107996" cy="369332"/>
          </a:xfrm>
          <a:prstGeom prst="rect">
            <a:avLst/>
          </a:prstGeom>
          <a:noFill/>
        </p:spPr>
        <p:txBody>
          <a:bodyPr wrap="none" rtlCol="0">
            <a:spAutoFit/>
          </a:bodyPr>
          <a:lstStyle/>
          <a:p>
            <a:r>
              <a:rPr lang="ja-JP" altLang="en-US" dirty="0"/>
              <a:t>第二世代</a:t>
            </a:r>
            <a:endParaRPr kumimoji="1" lang="ja-JP" altLang="en-US" dirty="0"/>
          </a:p>
        </p:txBody>
      </p:sp>
      <p:sp>
        <p:nvSpPr>
          <p:cNvPr id="1066" name="左中かっこ 1065"/>
          <p:cNvSpPr/>
          <p:nvPr/>
        </p:nvSpPr>
        <p:spPr>
          <a:xfrm rot="16200000">
            <a:off x="2617748" y="1165159"/>
            <a:ext cx="458630" cy="193896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7" name="左中かっこ 1066"/>
          <p:cNvSpPr/>
          <p:nvPr/>
        </p:nvSpPr>
        <p:spPr>
          <a:xfrm rot="16200000">
            <a:off x="6416701" y="1189227"/>
            <a:ext cx="458630" cy="1890827"/>
          </a:xfrm>
          <a:prstGeom prst="leftBrace">
            <a:avLst>
              <a:gd name="adj1" fmla="val 1664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54" name="左中かっこ 1153"/>
          <p:cNvSpPr/>
          <p:nvPr/>
        </p:nvSpPr>
        <p:spPr>
          <a:xfrm rot="16200000">
            <a:off x="4545261" y="1220066"/>
            <a:ext cx="458630" cy="18291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4" name="乗算 1233"/>
          <p:cNvSpPr/>
          <p:nvPr/>
        </p:nvSpPr>
        <p:spPr>
          <a:xfrm>
            <a:off x="1426680" y="908720"/>
            <a:ext cx="973044" cy="973044"/>
          </a:xfrm>
          <a:prstGeom prst="mathMultiply">
            <a:avLst/>
          </a:prstGeom>
          <a:solidFill>
            <a:schemeClr val="bg1">
              <a:lumMod val="6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5" name="乗算 1234"/>
          <p:cNvSpPr/>
          <p:nvPr/>
        </p:nvSpPr>
        <p:spPr>
          <a:xfrm>
            <a:off x="7098133" y="980728"/>
            <a:ext cx="973044" cy="973044"/>
          </a:xfrm>
          <a:prstGeom prst="mathMultiply">
            <a:avLst/>
          </a:prstGeom>
          <a:solidFill>
            <a:schemeClr val="bg1">
              <a:lumMod val="6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36" name="乗算 1235"/>
          <p:cNvSpPr/>
          <p:nvPr/>
        </p:nvSpPr>
        <p:spPr>
          <a:xfrm>
            <a:off x="2351108" y="2447716"/>
            <a:ext cx="973044" cy="973044"/>
          </a:xfrm>
          <a:prstGeom prst="mathMultiply">
            <a:avLst/>
          </a:prstGeom>
          <a:solidFill>
            <a:schemeClr val="bg1">
              <a:lumMod val="65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3" name="左中かっこ 1392"/>
          <p:cNvSpPr/>
          <p:nvPr/>
        </p:nvSpPr>
        <p:spPr>
          <a:xfrm rot="16200000">
            <a:off x="2632062" y="4678475"/>
            <a:ext cx="458630" cy="193896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4" name="左中かっこ 1393"/>
          <p:cNvSpPr/>
          <p:nvPr/>
        </p:nvSpPr>
        <p:spPr>
          <a:xfrm rot="16200000">
            <a:off x="6431015" y="4702543"/>
            <a:ext cx="458630" cy="1890827"/>
          </a:xfrm>
          <a:prstGeom prst="leftBrace">
            <a:avLst>
              <a:gd name="adj1" fmla="val 1664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5" name="左中かっこ 1394"/>
          <p:cNvSpPr/>
          <p:nvPr/>
        </p:nvSpPr>
        <p:spPr>
          <a:xfrm rot="16200000">
            <a:off x="4559575" y="4733382"/>
            <a:ext cx="458630" cy="18291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395536" y="1916832"/>
            <a:ext cx="800219" cy="461665"/>
          </a:xfrm>
          <a:prstGeom prst="rect">
            <a:avLst/>
          </a:prstGeom>
          <a:noFill/>
        </p:spPr>
        <p:txBody>
          <a:bodyPr wrap="none" rtlCol="0">
            <a:spAutoFit/>
          </a:bodyPr>
          <a:lstStyle/>
          <a:p>
            <a:r>
              <a:rPr lang="ja-JP" altLang="en-US" sz="2400" dirty="0">
                <a:solidFill>
                  <a:srgbClr val="0070C0"/>
                </a:solidFill>
                <a:latin typeface="HGP創英角ﾎﾟｯﾌﾟ体" panose="040B0A00000000000000" pitchFamily="50" charset="-128"/>
                <a:ea typeface="HGP創英角ﾎﾟｯﾌﾟ体" panose="040B0A00000000000000" pitchFamily="50" charset="-128"/>
              </a:rPr>
              <a:t>交叉</a:t>
            </a:r>
            <a:endParaRPr kumimoji="1" lang="ja-JP" altLang="en-US" sz="2400" dirty="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444" name="テキスト ボックス 443"/>
          <p:cNvSpPr txBox="1"/>
          <p:nvPr/>
        </p:nvSpPr>
        <p:spPr>
          <a:xfrm>
            <a:off x="2915816" y="3831431"/>
            <a:ext cx="3704860" cy="461665"/>
          </a:xfrm>
          <a:prstGeom prst="rect">
            <a:avLst/>
          </a:prstGeom>
          <a:noFill/>
        </p:spPr>
        <p:txBody>
          <a:bodyPr wrap="none" rtlCol="0">
            <a:spAutoFit/>
          </a:bodyPr>
          <a:lstStyle/>
          <a:p>
            <a:r>
              <a:rPr lang="ja-JP" altLang="en-US" sz="2400" dirty="0">
                <a:solidFill>
                  <a:schemeClr val="accent3">
                    <a:lumMod val="75000"/>
                  </a:schemeClr>
                </a:solidFill>
                <a:latin typeface="HGP創英角ﾎﾟｯﾌﾟ体" panose="040B0A00000000000000" pitchFamily="50" charset="-128"/>
                <a:ea typeface="HGP創英角ﾎﾟｯﾌﾟ体" panose="040B0A00000000000000" pitchFamily="50" charset="-128"/>
              </a:rPr>
              <a:t>誤差が小さいガラスを選択</a:t>
            </a:r>
            <a:endParaRPr kumimoji="1" lang="ja-JP" altLang="en-US" sz="2400" dirty="0">
              <a:solidFill>
                <a:schemeClr val="accent3">
                  <a:lumMod val="75000"/>
                </a:schemeClr>
              </a:solidFill>
              <a:latin typeface="HGP創英角ﾎﾟｯﾌﾟ体" panose="040B0A00000000000000" pitchFamily="50" charset="-128"/>
              <a:ea typeface="HGP創英角ﾎﾟｯﾌﾟ体" panose="040B0A00000000000000" pitchFamily="50" charset="-128"/>
            </a:endParaRPr>
          </a:p>
        </p:txBody>
      </p:sp>
      <p:sp>
        <p:nvSpPr>
          <p:cNvPr id="445" name="テキスト ボックス 444"/>
          <p:cNvSpPr txBox="1"/>
          <p:nvPr/>
        </p:nvSpPr>
        <p:spPr>
          <a:xfrm>
            <a:off x="395536" y="5307167"/>
            <a:ext cx="800219" cy="461665"/>
          </a:xfrm>
          <a:prstGeom prst="rect">
            <a:avLst/>
          </a:prstGeom>
          <a:noFill/>
        </p:spPr>
        <p:txBody>
          <a:bodyPr wrap="none" rtlCol="0">
            <a:spAutoFit/>
          </a:bodyPr>
          <a:lstStyle/>
          <a:p>
            <a:r>
              <a:rPr lang="ja-JP" altLang="en-US" sz="2400" dirty="0">
                <a:solidFill>
                  <a:srgbClr val="0070C0"/>
                </a:solidFill>
                <a:latin typeface="HGP創英角ﾎﾟｯﾌﾟ体" panose="040B0A00000000000000" pitchFamily="50" charset="-128"/>
                <a:ea typeface="HGP創英角ﾎﾟｯﾌﾟ体" panose="040B0A00000000000000" pitchFamily="50" charset="-128"/>
              </a:rPr>
              <a:t>交叉</a:t>
            </a:r>
            <a:endParaRPr kumimoji="1" lang="ja-JP" altLang="en-US" sz="2400" dirty="0">
              <a:solidFill>
                <a:srgbClr val="0070C0"/>
              </a:solidFill>
              <a:latin typeface="HGP創英角ﾎﾟｯﾌﾟ体" panose="040B0A00000000000000" pitchFamily="50" charset="-128"/>
              <a:ea typeface="HGP創英角ﾎﾟｯﾌﾟ体" panose="040B0A00000000000000" pitchFamily="50" charset="-128"/>
            </a:endParaRPr>
          </a:p>
        </p:txBody>
      </p:sp>
      <p:pic>
        <p:nvPicPr>
          <p:cNvPr id="1400" name="図 13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0166" y="980728"/>
            <a:ext cx="900000" cy="900000"/>
          </a:xfrm>
          <a:prstGeom prst="rect">
            <a:avLst/>
          </a:prstGeom>
        </p:spPr>
      </p:pic>
      <p:pic>
        <p:nvPicPr>
          <p:cNvPr id="1401" name="図 14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4676" y="980728"/>
            <a:ext cx="900000" cy="900000"/>
          </a:xfrm>
          <a:prstGeom prst="rect">
            <a:avLst/>
          </a:prstGeom>
        </p:spPr>
      </p:pic>
      <p:sp>
        <p:nvSpPr>
          <p:cNvPr id="4" name="テキスト ボックス 3"/>
          <p:cNvSpPr txBox="1"/>
          <p:nvPr/>
        </p:nvSpPr>
        <p:spPr>
          <a:xfrm>
            <a:off x="4069413" y="1737913"/>
            <a:ext cx="505267" cy="369332"/>
          </a:xfrm>
          <a:prstGeom prst="rect">
            <a:avLst/>
          </a:prstGeom>
          <a:noFill/>
        </p:spPr>
        <p:txBody>
          <a:bodyPr wrap="none" rtlCol="0">
            <a:spAutoFit/>
          </a:bodyPr>
          <a:lstStyle/>
          <a:p>
            <a:r>
              <a:rPr kumimoji="1" lang="en-US" altLang="ja-JP" dirty="0"/>
              <a:t>2.5</a:t>
            </a:r>
            <a:endParaRPr kumimoji="1" lang="ja-JP" altLang="en-US" dirty="0"/>
          </a:p>
        </p:txBody>
      </p:sp>
      <p:sp>
        <p:nvSpPr>
          <p:cNvPr id="29" name="テキスト ボックス 28"/>
          <p:cNvSpPr txBox="1"/>
          <p:nvPr/>
        </p:nvSpPr>
        <p:spPr>
          <a:xfrm>
            <a:off x="5149409" y="3204728"/>
            <a:ext cx="505267" cy="369332"/>
          </a:xfrm>
          <a:prstGeom prst="rect">
            <a:avLst/>
          </a:prstGeom>
          <a:noFill/>
        </p:spPr>
        <p:txBody>
          <a:bodyPr wrap="none" rtlCol="0">
            <a:spAutoFit/>
          </a:bodyPr>
          <a:lstStyle/>
          <a:p>
            <a:r>
              <a:rPr lang="en-US" altLang="ja-JP" dirty="0"/>
              <a:t>0.8</a:t>
            </a:r>
            <a:endParaRPr kumimoji="1" lang="ja-JP" altLang="en-US" dirty="0"/>
          </a:p>
        </p:txBody>
      </p:sp>
      <p:sp>
        <p:nvSpPr>
          <p:cNvPr id="30" name="テキスト ボックス 29"/>
          <p:cNvSpPr txBox="1"/>
          <p:nvPr/>
        </p:nvSpPr>
        <p:spPr>
          <a:xfrm>
            <a:off x="3292596" y="3204728"/>
            <a:ext cx="505267" cy="369332"/>
          </a:xfrm>
          <a:prstGeom prst="rect">
            <a:avLst/>
          </a:prstGeom>
          <a:noFill/>
        </p:spPr>
        <p:txBody>
          <a:bodyPr wrap="none" rtlCol="0">
            <a:spAutoFit/>
          </a:bodyPr>
          <a:lstStyle/>
          <a:p>
            <a:r>
              <a:rPr lang="en-US" altLang="ja-JP" dirty="0"/>
              <a:t>3.7</a:t>
            </a:r>
            <a:endParaRPr kumimoji="1" lang="ja-JP" altLang="en-US" dirty="0"/>
          </a:p>
        </p:txBody>
      </p:sp>
      <p:sp>
        <p:nvSpPr>
          <p:cNvPr id="31" name="テキスト ボックス 30"/>
          <p:cNvSpPr txBox="1"/>
          <p:nvPr/>
        </p:nvSpPr>
        <p:spPr>
          <a:xfrm>
            <a:off x="5958513" y="1737913"/>
            <a:ext cx="505267" cy="369332"/>
          </a:xfrm>
          <a:prstGeom prst="rect">
            <a:avLst/>
          </a:prstGeom>
          <a:noFill/>
        </p:spPr>
        <p:txBody>
          <a:bodyPr wrap="none" rtlCol="0">
            <a:spAutoFit/>
          </a:bodyPr>
          <a:lstStyle/>
          <a:p>
            <a:r>
              <a:rPr lang="en-US" altLang="ja-JP" dirty="0"/>
              <a:t>1</a:t>
            </a:r>
            <a:r>
              <a:rPr kumimoji="1" lang="en-US" altLang="ja-JP" dirty="0"/>
              <a:t>.6</a:t>
            </a:r>
            <a:endParaRPr kumimoji="1" lang="ja-JP" altLang="en-US" dirty="0"/>
          </a:p>
        </p:txBody>
      </p:sp>
      <p:sp>
        <p:nvSpPr>
          <p:cNvPr id="32" name="テキスト ボックス 31"/>
          <p:cNvSpPr txBox="1"/>
          <p:nvPr/>
        </p:nvSpPr>
        <p:spPr>
          <a:xfrm>
            <a:off x="2245959" y="1737913"/>
            <a:ext cx="505267" cy="369332"/>
          </a:xfrm>
          <a:prstGeom prst="rect">
            <a:avLst/>
          </a:prstGeom>
          <a:noFill/>
        </p:spPr>
        <p:txBody>
          <a:bodyPr wrap="none" rtlCol="0">
            <a:spAutoFit/>
          </a:bodyPr>
          <a:lstStyle/>
          <a:p>
            <a:r>
              <a:rPr lang="en-US" altLang="ja-JP" dirty="0"/>
              <a:t>3</a:t>
            </a:r>
            <a:r>
              <a:rPr kumimoji="1" lang="en-US" altLang="ja-JP" dirty="0"/>
              <a:t>.5</a:t>
            </a:r>
            <a:endParaRPr kumimoji="1" lang="ja-JP" altLang="en-US" dirty="0"/>
          </a:p>
        </p:txBody>
      </p:sp>
      <p:sp>
        <p:nvSpPr>
          <p:cNvPr id="33" name="テキスト ボックス 32"/>
          <p:cNvSpPr txBox="1"/>
          <p:nvPr/>
        </p:nvSpPr>
        <p:spPr>
          <a:xfrm>
            <a:off x="7141430" y="3204728"/>
            <a:ext cx="505267" cy="369332"/>
          </a:xfrm>
          <a:prstGeom prst="rect">
            <a:avLst/>
          </a:prstGeom>
          <a:noFill/>
        </p:spPr>
        <p:txBody>
          <a:bodyPr wrap="none" rtlCol="0">
            <a:spAutoFit/>
          </a:bodyPr>
          <a:lstStyle/>
          <a:p>
            <a:r>
              <a:rPr lang="en-US" altLang="ja-JP" dirty="0"/>
              <a:t>2</a:t>
            </a:r>
            <a:r>
              <a:rPr kumimoji="1" lang="en-US" altLang="ja-JP" dirty="0"/>
              <a:t>.1</a:t>
            </a:r>
            <a:endParaRPr kumimoji="1" lang="ja-JP" altLang="en-US" dirty="0"/>
          </a:p>
        </p:txBody>
      </p:sp>
      <p:sp>
        <p:nvSpPr>
          <p:cNvPr id="34" name="テキスト ボックス 33"/>
          <p:cNvSpPr txBox="1"/>
          <p:nvPr/>
        </p:nvSpPr>
        <p:spPr>
          <a:xfrm>
            <a:off x="8051433" y="1737913"/>
            <a:ext cx="505267" cy="369332"/>
          </a:xfrm>
          <a:prstGeom prst="rect">
            <a:avLst/>
          </a:prstGeom>
          <a:noFill/>
        </p:spPr>
        <p:txBody>
          <a:bodyPr wrap="none" rtlCol="0">
            <a:spAutoFit/>
          </a:bodyPr>
          <a:lstStyle/>
          <a:p>
            <a:r>
              <a:rPr lang="en-US" altLang="ja-JP" dirty="0"/>
              <a:t>4</a:t>
            </a:r>
            <a:r>
              <a:rPr kumimoji="1" lang="en-US" altLang="ja-JP" dirty="0"/>
              <a:t>.6</a:t>
            </a:r>
            <a:endParaRPr kumimoji="1" lang="ja-JP" altLang="en-US" dirty="0"/>
          </a:p>
        </p:txBody>
      </p:sp>
      <p:sp>
        <p:nvSpPr>
          <p:cNvPr id="37" name="テキスト ボックス 36"/>
          <p:cNvSpPr txBox="1"/>
          <p:nvPr/>
        </p:nvSpPr>
        <p:spPr>
          <a:xfrm>
            <a:off x="7410603" y="2679303"/>
            <a:ext cx="1697901" cy="461665"/>
          </a:xfrm>
          <a:prstGeom prst="rect">
            <a:avLst/>
          </a:prstGeom>
          <a:noFill/>
        </p:spPr>
        <p:txBody>
          <a:bodyPr wrap="none" rtlCol="0">
            <a:spAutoFit/>
          </a:bodyPr>
          <a:lstStyle/>
          <a:p>
            <a:r>
              <a:rPr lang="ja-JP" altLang="en-US" sz="2400" dirty="0">
                <a:solidFill>
                  <a:srgbClr val="00B050"/>
                </a:solidFill>
                <a:latin typeface="HGP創英角ﾎﾟｯﾌﾟ体" panose="040B0A00000000000000" pitchFamily="50" charset="-128"/>
                <a:ea typeface="HGP創英角ﾎﾟｯﾌﾟ体" panose="040B0A00000000000000" pitchFamily="50" charset="-128"/>
              </a:rPr>
              <a:t>誤差を評価</a:t>
            </a:r>
            <a:endParaRPr lang="en-US" altLang="ja-JP" sz="2400" dirty="0">
              <a:solidFill>
                <a:srgbClr val="00B050"/>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7900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6"/>
                                        </p:tgtEl>
                                        <p:attrNameLst>
                                          <p:attrName>style.visibility</p:attrName>
                                        </p:attrNameLst>
                                      </p:cBhvr>
                                      <p:to>
                                        <p:strVal val="visible"/>
                                      </p:to>
                                    </p:set>
                                    <p:animEffect transition="in" filter="fade">
                                      <p:cBhvr>
                                        <p:cTn id="7" dur="500"/>
                                        <p:tgtEl>
                                          <p:spTgt spid="12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4"/>
                                        </p:tgtEl>
                                        <p:attrNameLst>
                                          <p:attrName>style.visibility</p:attrName>
                                        </p:attrNameLst>
                                      </p:cBhvr>
                                      <p:to>
                                        <p:strVal val="visible"/>
                                      </p:to>
                                    </p:set>
                                    <p:animEffect transition="in" filter="fade">
                                      <p:cBhvr>
                                        <p:cTn id="10" dur="500"/>
                                        <p:tgtEl>
                                          <p:spTgt spid="12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5"/>
                                        </p:tgtEl>
                                        <p:attrNameLst>
                                          <p:attrName>style.visibility</p:attrName>
                                        </p:attrNameLst>
                                      </p:cBhvr>
                                      <p:to>
                                        <p:strVal val="visible"/>
                                      </p:to>
                                    </p:set>
                                    <p:animEffect transition="in" filter="fade">
                                      <p:cBhvr>
                                        <p:cTn id="13" dur="500"/>
                                        <p:tgtEl>
                                          <p:spTgt spid="12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4"/>
                                        </p:tgtEl>
                                        <p:attrNameLst>
                                          <p:attrName>style.visibility</p:attrName>
                                        </p:attrNameLst>
                                      </p:cBhvr>
                                      <p:to>
                                        <p:strVal val="visible"/>
                                      </p:to>
                                    </p:set>
                                    <p:animEffect transition="in" filter="fade">
                                      <p:cBhvr>
                                        <p:cTn id="16" dur="500"/>
                                        <p:tgtEl>
                                          <p:spTgt spid="44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77778E-7 -4.81481E-6 L -0.20903 0.51088 " pathEditMode="relative" rAng="0" ptsTypes="AA">
                                      <p:cBhvr>
                                        <p:cTn id="20" dur="2000" fill="hold"/>
                                        <p:tgtEl>
                                          <p:spTgt spid="1400"/>
                                        </p:tgtEl>
                                        <p:attrNameLst>
                                          <p:attrName>ppt_x</p:attrName>
                                          <p:attrName>ppt_y</p:attrName>
                                        </p:attrNameLst>
                                      </p:cBhvr>
                                      <p:rCtr x="-10451" y="25532"/>
                                    </p:animMotion>
                                  </p:childTnLst>
                                </p:cTn>
                              </p:par>
                              <p:par>
                                <p:cTn id="21" presetID="42" presetClass="path" presetSubtype="0" accel="50000" decel="50000" fill="hold" nodeType="withEffect">
                                  <p:stCondLst>
                                    <p:cond delay="0"/>
                                  </p:stCondLst>
                                  <p:childTnLst>
                                    <p:animMotion origin="layout" path="M 2.22222E-6 2.22222E-6 L -0.10417 0.29166 " pathEditMode="relative" rAng="0" ptsTypes="AA">
                                      <p:cBhvr>
                                        <p:cTn id="22" dur="2000" fill="hold"/>
                                        <p:tgtEl>
                                          <p:spTgt spid="1404"/>
                                        </p:tgtEl>
                                        <p:attrNameLst>
                                          <p:attrName>ppt_x</p:attrName>
                                          <p:attrName>ppt_y</p:attrName>
                                        </p:attrNameLst>
                                      </p:cBhvr>
                                      <p:rCtr x="-5208" y="14583"/>
                                    </p:animMotion>
                                  </p:childTnLst>
                                </p:cTn>
                              </p:par>
                              <p:par>
                                <p:cTn id="23" presetID="42" presetClass="path" presetSubtype="0" accel="50000" decel="50000" fill="hold" nodeType="withEffect">
                                  <p:stCondLst>
                                    <p:cond delay="0"/>
                                  </p:stCondLst>
                                  <p:childTnLst>
                                    <p:animMotion origin="layout" path="M -2.77778E-6 -4.81481E-6 L 0.00504 0.51088 " pathEditMode="relative" rAng="0" ptsTypes="AA">
                                      <p:cBhvr>
                                        <p:cTn id="24" dur="2000" fill="hold"/>
                                        <p:tgtEl>
                                          <p:spTgt spid="1401"/>
                                        </p:tgtEl>
                                        <p:attrNameLst>
                                          <p:attrName>ppt_x</p:attrName>
                                          <p:attrName>ppt_y</p:attrName>
                                        </p:attrNameLst>
                                      </p:cBhvr>
                                      <p:rCtr x="243" y="25532"/>
                                    </p:animMotion>
                                  </p:childTnLst>
                                </p:cTn>
                              </p:par>
                              <p:par>
                                <p:cTn id="25" presetID="42" presetClass="path" presetSubtype="0" accel="50000" decel="50000" fill="hold" nodeType="withEffect">
                                  <p:stCondLst>
                                    <p:cond delay="0"/>
                                  </p:stCondLst>
                                  <p:childTnLst>
                                    <p:animMotion origin="layout" path="M 1.11111E-6 2.22222E-6 L 0.10694 0.29398 " pathEditMode="relative" rAng="0" ptsTypes="AA">
                                      <p:cBhvr>
                                        <p:cTn id="26" dur="2000" fill="hold"/>
                                        <p:tgtEl>
                                          <p:spTgt spid="1405"/>
                                        </p:tgtEl>
                                        <p:attrNameLst>
                                          <p:attrName>ppt_x</p:attrName>
                                          <p:attrName>ppt_y</p:attrName>
                                        </p:attrNameLst>
                                      </p:cBhvr>
                                      <p:rCtr x="5347" y="14699"/>
                                    </p:animMotion>
                                  </p:childTnLst>
                                </p:cTn>
                              </p:par>
                              <p:par>
                                <p:cTn id="27" presetID="10" presetClass="entr" presetSubtype="0" fill="hold" grpId="0" nodeType="withEffect">
                                  <p:stCondLst>
                                    <p:cond delay="0"/>
                                  </p:stCondLst>
                                  <p:childTnLst>
                                    <p:set>
                                      <p:cBhvr>
                                        <p:cTn id="28" dur="1" fill="hold">
                                          <p:stCondLst>
                                            <p:cond delay="0"/>
                                          </p:stCondLst>
                                        </p:cTn>
                                        <p:tgtEl>
                                          <p:spTgt spid="1018"/>
                                        </p:tgtEl>
                                        <p:attrNameLst>
                                          <p:attrName>style.visibility</p:attrName>
                                        </p:attrNameLst>
                                      </p:cBhvr>
                                      <p:to>
                                        <p:strVal val="visible"/>
                                      </p:to>
                                    </p:set>
                                    <p:animEffect transition="in" filter="fade">
                                      <p:cBhvr>
                                        <p:cTn id="29" dur="500"/>
                                        <p:tgtEl>
                                          <p:spTgt spid="10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93"/>
                                        </p:tgtEl>
                                        <p:attrNameLst>
                                          <p:attrName>style.visibility</p:attrName>
                                        </p:attrNameLst>
                                      </p:cBhvr>
                                      <p:to>
                                        <p:strVal val="visible"/>
                                      </p:to>
                                    </p:set>
                                    <p:animEffect transition="in" filter="fade">
                                      <p:cBhvr>
                                        <p:cTn id="34" dur="500"/>
                                        <p:tgtEl>
                                          <p:spTgt spid="13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94"/>
                                        </p:tgtEl>
                                        <p:attrNameLst>
                                          <p:attrName>style.visibility</p:attrName>
                                        </p:attrNameLst>
                                      </p:cBhvr>
                                      <p:to>
                                        <p:strVal val="visible"/>
                                      </p:to>
                                    </p:set>
                                    <p:animEffect transition="in" filter="fade">
                                      <p:cBhvr>
                                        <p:cTn id="37" dur="500"/>
                                        <p:tgtEl>
                                          <p:spTgt spid="13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95"/>
                                        </p:tgtEl>
                                        <p:attrNameLst>
                                          <p:attrName>style.visibility</p:attrName>
                                        </p:attrNameLst>
                                      </p:cBhvr>
                                      <p:to>
                                        <p:strVal val="visible"/>
                                      </p:to>
                                    </p:set>
                                    <p:animEffect transition="in" filter="fade">
                                      <p:cBhvr>
                                        <p:cTn id="40" dur="500"/>
                                        <p:tgtEl>
                                          <p:spTgt spid="139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5"/>
                                        </p:tgtEl>
                                        <p:attrNameLst>
                                          <p:attrName>style.visibility</p:attrName>
                                        </p:attrNameLst>
                                      </p:cBhvr>
                                      <p:to>
                                        <p:strVal val="visible"/>
                                      </p:to>
                                    </p:set>
                                    <p:animEffect transition="in" filter="fade">
                                      <p:cBhvr>
                                        <p:cTn id="43"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 grpId="0"/>
      <p:bldP spid="1234" grpId="0" animBg="1"/>
      <p:bldP spid="1235" grpId="0" animBg="1"/>
      <p:bldP spid="1236" grpId="0" animBg="1"/>
      <p:bldP spid="1393" grpId="0" animBg="1"/>
      <p:bldP spid="1394" grpId="0" animBg="1"/>
      <p:bldP spid="1395" grpId="0" animBg="1"/>
      <p:bldP spid="444" grpId="0"/>
      <p:bldP spid="4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83B2-6025-4AC9-AA24-BF3E7367BC33}"/>
              </a:ext>
            </a:extLst>
          </p:cNvPr>
          <p:cNvSpPr>
            <a:spLocks noGrp="1"/>
          </p:cNvSpPr>
          <p:nvPr>
            <p:ph type="title"/>
          </p:nvPr>
        </p:nvSpPr>
        <p:spPr/>
        <p:txBody>
          <a:bodyPr/>
          <a:lstStyle/>
          <a:p>
            <a:r>
              <a:rPr kumimoji="1" lang="ja-JP" altLang="en-US" dirty="0"/>
              <a:t>データサイエンスの適用例</a:t>
            </a:r>
          </a:p>
        </p:txBody>
      </p:sp>
      <p:graphicFrame>
        <p:nvGraphicFramePr>
          <p:cNvPr id="3" name="表 2">
            <a:extLst>
              <a:ext uri="{FF2B5EF4-FFF2-40B4-BE49-F238E27FC236}">
                <a16:creationId xmlns:a16="http://schemas.microsoft.com/office/drawing/2014/main" id="{943F4F04-40E2-45A3-A379-A6B53E5C0341}"/>
              </a:ext>
            </a:extLst>
          </p:cNvPr>
          <p:cNvGraphicFramePr>
            <a:graphicFrameLocks noGrp="1"/>
          </p:cNvGraphicFramePr>
          <p:nvPr>
            <p:extLst>
              <p:ext uri="{D42A27DB-BD31-4B8C-83A1-F6EECF244321}">
                <p14:modId xmlns:p14="http://schemas.microsoft.com/office/powerpoint/2010/main" val="1671793272"/>
              </p:ext>
            </p:extLst>
          </p:nvPr>
        </p:nvGraphicFramePr>
        <p:xfrm>
          <a:off x="323527" y="980728"/>
          <a:ext cx="8277474" cy="1922379"/>
        </p:xfrm>
        <a:graphic>
          <a:graphicData uri="http://schemas.openxmlformats.org/drawingml/2006/table">
            <a:tbl>
              <a:tblPr firstRow="1" bandRow="1">
                <a:tableStyleId>{5940675A-B579-460E-94D1-54222C63F5DA}</a:tableStyleId>
              </a:tblPr>
              <a:tblGrid>
                <a:gridCol w="4138737">
                  <a:extLst>
                    <a:ext uri="{9D8B030D-6E8A-4147-A177-3AD203B41FA5}">
                      <a16:colId xmlns:a16="http://schemas.microsoft.com/office/drawing/2014/main" val="335535311"/>
                    </a:ext>
                  </a:extLst>
                </a:gridCol>
                <a:gridCol w="4138737">
                  <a:extLst>
                    <a:ext uri="{9D8B030D-6E8A-4147-A177-3AD203B41FA5}">
                      <a16:colId xmlns:a16="http://schemas.microsoft.com/office/drawing/2014/main" val="1317160957"/>
                    </a:ext>
                  </a:extLst>
                </a:gridCol>
              </a:tblGrid>
              <a:tr h="640793">
                <a:tc>
                  <a:txBody>
                    <a:bodyPr/>
                    <a:lstStyle/>
                    <a:p>
                      <a:pPr algn="ctr"/>
                      <a:r>
                        <a:rPr kumimoji="1" lang="ja-JP" altLang="en-US" sz="2000" b="1" dirty="0"/>
                        <a:t>説明変数</a:t>
                      </a:r>
                    </a:p>
                  </a:txBody>
                  <a:tcPr anchor="ctr">
                    <a:solidFill>
                      <a:schemeClr val="accent4">
                        <a:lumMod val="20000"/>
                        <a:lumOff val="80000"/>
                      </a:schemeClr>
                    </a:solidFill>
                  </a:tcPr>
                </a:tc>
                <a:tc>
                  <a:txBody>
                    <a:bodyPr/>
                    <a:lstStyle/>
                    <a:p>
                      <a:pPr algn="ctr"/>
                      <a:r>
                        <a:rPr kumimoji="1" lang="ja-JP" altLang="en-US" sz="2000" b="1" dirty="0"/>
                        <a:t>目的変数</a:t>
                      </a:r>
                    </a:p>
                  </a:txBody>
                  <a:tcPr anchor="ctr">
                    <a:solidFill>
                      <a:schemeClr val="accent2">
                        <a:lumMod val="20000"/>
                        <a:lumOff val="80000"/>
                      </a:schemeClr>
                    </a:solidFill>
                  </a:tcPr>
                </a:tc>
                <a:extLst>
                  <a:ext uri="{0D108BD9-81ED-4DB2-BD59-A6C34878D82A}">
                    <a16:rowId xmlns:a16="http://schemas.microsoft.com/office/drawing/2014/main" val="1560388155"/>
                  </a:ext>
                </a:extLst>
              </a:tr>
              <a:tr h="640793">
                <a:tc>
                  <a:txBody>
                    <a:bodyPr/>
                    <a:lstStyle/>
                    <a:p>
                      <a:pPr algn="ctr"/>
                      <a:r>
                        <a:rPr kumimoji="1" lang="ja-JP" altLang="en-US" sz="2000" dirty="0"/>
                        <a:t>組成、混合比、実験条件</a:t>
                      </a:r>
                    </a:p>
                  </a:txBody>
                  <a:tcPr anchor="ctr"/>
                </a:tc>
                <a:tc>
                  <a:txBody>
                    <a:bodyPr/>
                    <a:lstStyle/>
                    <a:p>
                      <a:pPr algn="ctr"/>
                      <a:r>
                        <a:rPr kumimoji="1" lang="ja-JP" altLang="en-US" sz="2000" dirty="0"/>
                        <a:t>特性</a:t>
                      </a:r>
                    </a:p>
                  </a:txBody>
                  <a:tcPr anchor="ctr"/>
                </a:tc>
                <a:extLst>
                  <a:ext uri="{0D108BD9-81ED-4DB2-BD59-A6C34878D82A}">
                    <a16:rowId xmlns:a16="http://schemas.microsoft.com/office/drawing/2014/main" val="2333582522"/>
                  </a:ext>
                </a:extLst>
              </a:tr>
              <a:tr h="640793">
                <a:tc>
                  <a:txBody>
                    <a:bodyPr/>
                    <a:lstStyle/>
                    <a:p>
                      <a:pPr algn="ctr"/>
                      <a:r>
                        <a:rPr kumimoji="1" lang="ja-JP" altLang="en-US" sz="2000" dirty="0"/>
                        <a:t>工場の生産条件</a:t>
                      </a:r>
                    </a:p>
                  </a:txBody>
                  <a:tcPr anchor="ctr"/>
                </a:tc>
                <a:tc>
                  <a:txBody>
                    <a:bodyPr/>
                    <a:lstStyle/>
                    <a:p>
                      <a:pPr algn="ctr"/>
                      <a:r>
                        <a:rPr kumimoji="1" lang="ja-JP" altLang="en-US" sz="2000" dirty="0"/>
                        <a:t>不純物濃度、歩留まり</a:t>
                      </a:r>
                    </a:p>
                  </a:txBody>
                  <a:tcPr anchor="ctr"/>
                </a:tc>
                <a:extLst>
                  <a:ext uri="{0D108BD9-81ED-4DB2-BD59-A6C34878D82A}">
                    <a16:rowId xmlns:a16="http://schemas.microsoft.com/office/drawing/2014/main" val="1198690776"/>
                  </a:ext>
                </a:extLst>
              </a:tr>
            </a:tbl>
          </a:graphicData>
        </a:graphic>
      </p:graphicFrame>
      <p:grpSp>
        <p:nvGrpSpPr>
          <p:cNvPr id="10" name="グループ化 9">
            <a:extLst>
              <a:ext uri="{FF2B5EF4-FFF2-40B4-BE49-F238E27FC236}">
                <a16:creationId xmlns:a16="http://schemas.microsoft.com/office/drawing/2014/main" id="{9F27AAA6-3E2D-4D8A-A2B3-425E7C64B973}"/>
              </a:ext>
            </a:extLst>
          </p:cNvPr>
          <p:cNvGrpSpPr/>
          <p:nvPr/>
        </p:nvGrpSpPr>
        <p:grpSpPr>
          <a:xfrm>
            <a:off x="3383006" y="5016451"/>
            <a:ext cx="2268252" cy="1503564"/>
            <a:chOff x="3328138" y="3617730"/>
            <a:chExt cx="2268252" cy="1503564"/>
          </a:xfrm>
        </p:grpSpPr>
        <p:sp>
          <p:nvSpPr>
            <p:cNvPr id="7" name="テキスト ボックス 6">
              <a:extLst>
                <a:ext uri="{FF2B5EF4-FFF2-40B4-BE49-F238E27FC236}">
                  <a16:creationId xmlns:a16="http://schemas.microsoft.com/office/drawing/2014/main" id="{599BF94E-5AFB-4A23-A744-EBB832CB8388}"/>
                </a:ext>
              </a:extLst>
            </p:cNvPr>
            <p:cNvSpPr txBox="1"/>
            <p:nvPr/>
          </p:nvSpPr>
          <p:spPr>
            <a:xfrm>
              <a:off x="4162761" y="3617730"/>
              <a:ext cx="625263" cy="1323439"/>
            </a:xfrm>
            <a:prstGeom prst="rect">
              <a:avLst/>
            </a:prstGeom>
            <a:solidFill>
              <a:schemeClr val="bg1"/>
            </a:solidFill>
          </p:spPr>
          <p:txBody>
            <a:bodyPr wrap="square" rtlCol="0">
              <a:spAutoFit/>
            </a:bodyPr>
            <a:lstStyle/>
            <a:p>
              <a:r>
                <a:rPr lang="ja-JP" altLang="en-US" sz="4000" dirty="0">
                  <a:solidFill>
                    <a:srgbClr val="0070C0"/>
                  </a:solidFill>
                </a:rPr>
                <a:t>探索</a:t>
              </a:r>
              <a:endParaRPr kumimoji="1" lang="ja-JP" altLang="en-US" sz="4000" dirty="0">
                <a:solidFill>
                  <a:srgbClr val="0070C0"/>
                </a:solidFill>
              </a:endParaRPr>
            </a:p>
          </p:txBody>
        </p:sp>
        <p:sp>
          <p:nvSpPr>
            <p:cNvPr id="5" name="矢印: 下カーブ 4">
              <a:extLst>
                <a:ext uri="{FF2B5EF4-FFF2-40B4-BE49-F238E27FC236}">
                  <a16:creationId xmlns:a16="http://schemas.microsoft.com/office/drawing/2014/main" id="{0EEA9706-7A15-41C9-88E9-B0BC8FC3ACCA}"/>
                </a:ext>
              </a:extLst>
            </p:cNvPr>
            <p:cNvSpPr/>
            <p:nvPr/>
          </p:nvSpPr>
          <p:spPr>
            <a:xfrm rot="10800000">
              <a:off x="3328138" y="3746147"/>
              <a:ext cx="2268252" cy="1375147"/>
            </a:xfrm>
            <a:prstGeom prst="curvedDownArrow">
              <a:avLst/>
            </a:prstGeom>
            <a:solidFill>
              <a:schemeClr val="bg1"/>
            </a:solidFill>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chemeClr val="tx1"/>
                </a:solidFill>
              </a:endParaRPr>
            </a:p>
          </p:txBody>
        </p:sp>
      </p:grpSp>
      <p:grpSp>
        <p:nvGrpSpPr>
          <p:cNvPr id="9" name="グループ化 8">
            <a:extLst>
              <a:ext uri="{FF2B5EF4-FFF2-40B4-BE49-F238E27FC236}">
                <a16:creationId xmlns:a16="http://schemas.microsoft.com/office/drawing/2014/main" id="{CCEE0992-22FF-4E3F-9CDB-0DA8EFCEACC3}"/>
              </a:ext>
            </a:extLst>
          </p:cNvPr>
          <p:cNvGrpSpPr/>
          <p:nvPr/>
        </p:nvGrpSpPr>
        <p:grpSpPr>
          <a:xfrm>
            <a:off x="3527884" y="3425280"/>
            <a:ext cx="2268252" cy="1539463"/>
            <a:chOff x="3437874" y="1700808"/>
            <a:chExt cx="2268252" cy="1539463"/>
          </a:xfrm>
        </p:grpSpPr>
        <p:sp>
          <p:nvSpPr>
            <p:cNvPr id="6" name="テキスト ボックス 5">
              <a:extLst>
                <a:ext uri="{FF2B5EF4-FFF2-40B4-BE49-F238E27FC236}">
                  <a16:creationId xmlns:a16="http://schemas.microsoft.com/office/drawing/2014/main" id="{B9C8D6DF-7E02-45DE-975E-36017C4AD8C5}"/>
                </a:ext>
              </a:extLst>
            </p:cNvPr>
            <p:cNvSpPr txBox="1"/>
            <p:nvPr/>
          </p:nvSpPr>
          <p:spPr>
            <a:xfrm>
              <a:off x="4128300" y="1916832"/>
              <a:ext cx="731732" cy="1323439"/>
            </a:xfrm>
            <a:prstGeom prst="rect">
              <a:avLst/>
            </a:prstGeom>
            <a:solidFill>
              <a:schemeClr val="bg1"/>
            </a:solidFill>
          </p:spPr>
          <p:txBody>
            <a:bodyPr wrap="square" rtlCol="0">
              <a:spAutoFit/>
            </a:bodyPr>
            <a:lstStyle/>
            <a:p>
              <a:r>
                <a:rPr kumimoji="1" lang="ja-JP" altLang="en-US" sz="4000" dirty="0">
                  <a:solidFill>
                    <a:srgbClr val="00B050"/>
                  </a:solidFill>
                </a:rPr>
                <a:t>予測</a:t>
              </a:r>
            </a:p>
          </p:txBody>
        </p:sp>
        <p:sp>
          <p:nvSpPr>
            <p:cNvPr id="4" name="矢印: 下カーブ 3">
              <a:extLst>
                <a:ext uri="{FF2B5EF4-FFF2-40B4-BE49-F238E27FC236}">
                  <a16:creationId xmlns:a16="http://schemas.microsoft.com/office/drawing/2014/main" id="{80BD7DEB-3F81-4ACA-8E75-578C25730A2F}"/>
                </a:ext>
              </a:extLst>
            </p:cNvPr>
            <p:cNvSpPr/>
            <p:nvPr/>
          </p:nvSpPr>
          <p:spPr>
            <a:xfrm>
              <a:off x="3437874" y="1700808"/>
              <a:ext cx="2268252" cy="1375147"/>
            </a:xfrm>
            <a:prstGeom prst="curvedDownArrow">
              <a:avLst/>
            </a:prstGeom>
            <a:solidFill>
              <a:schemeClr val="bg1"/>
            </a:solidFill>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746098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CA361-3532-490E-AAA2-59C05BA68382}"/>
              </a:ext>
            </a:extLst>
          </p:cNvPr>
          <p:cNvSpPr>
            <a:spLocks noGrp="1"/>
          </p:cNvSpPr>
          <p:nvPr>
            <p:ph type="title"/>
          </p:nvPr>
        </p:nvSpPr>
        <p:spPr/>
        <p:txBody>
          <a:bodyPr/>
          <a:lstStyle/>
          <a:p>
            <a:r>
              <a:rPr kumimoji="1" lang="ja-JP" altLang="en-US" dirty="0"/>
              <a:t>データサイエンスを学ぶべきヒト</a:t>
            </a:r>
          </a:p>
        </p:txBody>
      </p:sp>
      <p:sp>
        <p:nvSpPr>
          <p:cNvPr id="3" name="テキスト ボックス 2">
            <a:extLst>
              <a:ext uri="{FF2B5EF4-FFF2-40B4-BE49-F238E27FC236}">
                <a16:creationId xmlns:a16="http://schemas.microsoft.com/office/drawing/2014/main" id="{35F04044-9358-4F79-9090-96CC5FA6F4AE}"/>
              </a:ext>
            </a:extLst>
          </p:cNvPr>
          <p:cNvSpPr txBox="1"/>
          <p:nvPr/>
        </p:nvSpPr>
        <p:spPr>
          <a:xfrm>
            <a:off x="827584" y="6074132"/>
            <a:ext cx="7758855" cy="523220"/>
          </a:xfrm>
          <a:prstGeom prst="rect">
            <a:avLst/>
          </a:prstGeom>
          <a:noFill/>
        </p:spPr>
        <p:txBody>
          <a:bodyPr wrap="none" rtlCol="0">
            <a:spAutoFit/>
          </a:bodyPr>
          <a:lstStyle/>
          <a:p>
            <a:r>
              <a:rPr lang="ja-JP" altLang="en-US" sz="2800" b="1" u="sng" dirty="0">
                <a:latin typeface="+mj-ea"/>
              </a:rPr>
              <a:t>すべての研究者が</a:t>
            </a:r>
            <a:r>
              <a:rPr lang="ja-JP" altLang="en-US" sz="2800" b="1" u="sng" dirty="0">
                <a:latin typeface="+mj-ea"/>
                <a:ea typeface="+mj-ea"/>
              </a:rPr>
              <a:t>データサイエンスを使う時代</a:t>
            </a:r>
            <a:endParaRPr kumimoji="1" lang="en-US" altLang="ja-JP" sz="2800" b="1" u="sng" dirty="0">
              <a:latin typeface="+mj-ea"/>
              <a:ea typeface="+mj-ea"/>
            </a:endParaRPr>
          </a:p>
        </p:txBody>
      </p:sp>
      <p:sp>
        <p:nvSpPr>
          <p:cNvPr id="10" name="正方形/長方形 9">
            <a:extLst>
              <a:ext uri="{FF2B5EF4-FFF2-40B4-BE49-F238E27FC236}">
                <a16:creationId xmlns:a16="http://schemas.microsoft.com/office/drawing/2014/main" id="{5ED1D57F-01F8-46EA-AC65-6C6D1EE8C429}"/>
              </a:ext>
            </a:extLst>
          </p:cNvPr>
          <p:cNvSpPr/>
          <p:nvPr/>
        </p:nvSpPr>
        <p:spPr>
          <a:xfrm>
            <a:off x="1523707" y="2348880"/>
            <a:ext cx="1608133" cy="369332"/>
          </a:xfrm>
          <a:prstGeom prst="rect">
            <a:avLst/>
          </a:prstGeom>
          <a:ln>
            <a:prstDash val="sysDot"/>
          </a:ln>
        </p:spPr>
        <p:style>
          <a:lnRef idx="2">
            <a:schemeClr val="dk1"/>
          </a:lnRef>
          <a:fillRef idx="1">
            <a:schemeClr val="lt1"/>
          </a:fillRef>
          <a:effectRef idx="0">
            <a:schemeClr val="dk1"/>
          </a:effectRef>
          <a:fontRef idx="minor">
            <a:schemeClr val="dk1"/>
          </a:fontRef>
        </p:style>
        <p:txBody>
          <a:bodyPr wrap="none">
            <a:spAutoFit/>
          </a:bodyPr>
          <a:lstStyle/>
          <a:p>
            <a:r>
              <a:rPr lang="en-US" altLang="ja-JP" dirty="0">
                <a:latin typeface="HGPｺﾞｼｯｸM" panose="020B0600000000000000" pitchFamily="50" charset="-128"/>
                <a:ea typeface="HGPｺﾞｼｯｸM" panose="020B0600000000000000" pitchFamily="50" charset="-128"/>
              </a:rPr>
              <a:t>1</a:t>
            </a:r>
            <a:r>
              <a:rPr lang="ja-JP" altLang="en-US" dirty="0">
                <a:latin typeface="HGPｺﾞｼｯｸM" panose="020B0600000000000000" pitchFamily="50" charset="-128"/>
                <a:ea typeface="HGPｺﾞｼｯｸM" panose="020B0600000000000000" pitchFamily="50" charset="-128"/>
              </a:rPr>
              <a:t>変数－</a:t>
            </a:r>
            <a:r>
              <a:rPr lang="en-US" altLang="ja-JP" dirty="0">
                <a:latin typeface="HGPｺﾞｼｯｸM" panose="020B0600000000000000" pitchFamily="50" charset="-128"/>
                <a:ea typeface="HGPｺﾞｼｯｸM" panose="020B0600000000000000" pitchFamily="50" charset="-128"/>
              </a:rPr>
              <a:t>1</a:t>
            </a:r>
            <a:r>
              <a:rPr lang="ja-JP" altLang="en-US" dirty="0">
                <a:latin typeface="HGPｺﾞｼｯｸM" panose="020B0600000000000000" pitchFamily="50" charset="-128"/>
                <a:ea typeface="HGPｺﾞｼｯｸM" panose="020B0600000000000000" pitchFamily="50" charset="-128"/>
              </a:rPr>
              <a:t>特性</a:t>
            </a:r>
          </a:p>
        </p:txBody>
      </p:sp>
      <p:sp>
        <p:nvSpPr>
          <p:cNvPr id="12" name="正方形/長方形 11">
            <a:extLst>
              <a:ext uri="{FF2B5EF4-FFF2-40B4-BE49-F238E27FC236}">
                <a16:creationId xmlns:a16="http://schemas.microsoft.com/office/drawing/2014/main" id="{888F2233-B84A-439F-AFA9-51464D80F16A}"/>
              </a:ext>
            </a:extLst>
          </p:cNvPr>
          <p:cNvSpPr/>
          <p:nvPr/>
        </p:nvSpPr>
        <p:spPr>
          <a:xfrm>
            <a:off x="6012248" y="2348880"/>
            <a:ext cx="1646605" cy="369332"/>
          </a:xfrm>
          <a:prstGeom prst="rect">
            <a:avLst/>
          </a:prstGeom>
          <a:ln>
            <a:prstDash val="sysDot"/>
          </a:ln>
        </p:spPr>
        <p:style>
          <a:lnRef idx="2">
            <a:schemeClr val="dk1"/>
          </a:lnRef>
          <a:fillRef idx="1">
            <a:schemeClr val="lt1"/>
          </a:fillRef>
          <a:effectRef idx="0">
            <a:schemeClr val="dk1"/>
          </a:effectRef>
          <a:fontRef idx="minor">
            <a:schemeClr val="dk1"/>
          </a:fontRef>
        </p:style>
        <p:txBody>
          <a:bodyPr wrap="none">
            <a:spAutoFit/>
          </a:bodyPr>
          <a:lstStyle/>
          <a:p>
            <a:r>
              <a:rPr lang="en-US" altLang="ja-JP" dirty="0">
                <a:latin typeface="HGPｺﾞｼｯｸM" panose="020B0600000000000000" pitchFamily="50" charset="-128"/>
                <a:ea typeface="HGPｺﾞｼｯｸM" panose="020B0600000000000000" pitchFamily="50" charset="-128"/>
              </a:rPr>
              <a:t>10</a:t>
            </a:r>
            <a:r>
              <a:rPr lang="ja-JP" altLang="en-US" dirty="0">
                <a:latin typeface="HGPｺﾞｼｯｸM" panose="020B0600000000000000" pitchFamily="50" charset="-128"/>
                <a:ea typeface="HGPｺﾞｼｯｸM" panose="020B0600000000000000" pitchFamily="50" charset="-128"/>
              </a:rPr>
              <a:t>変数</a:t>
            </a:r>
            <a:r>
              <a:rPr lang="en-US" altLang="ja-JP" dirty="0">
                <a:latin typeface="HGPｺﾞｼｯｸM" panose="020B0600000000000000" pitchFamily="50" charset="-128"/>
                <a:ea typeface="HGPｺﾞｼｯｸM" panose="020B0600000000000000" pitchFamily="50" charset="-128"/>
              </a:rPr>
              <a:t>-1</a:t>
            </a:r>
            <a:r>
              <a:rPr lang="ja-JP" altLang="en-US" dirty="0">
                <a:latin typeface="HGPｺﾞｼｯｸM" panose="020B0600000000000000" pitchFamily="50" charset="-128"/>
                <a:ea typeface="HGPｺﾞｼｯｸM" panose="020B0600000000000000" pitchFamily="50" charset="-128"/>
              </a:rPr>
              <a:t>特性</a:t>
            </a:r>
          </a:p>
        </p:txBody>
      </p:sp>
      <p:grpSp>
        <p:nvGrpSpPr>
          <p:cNvPr id="16" name="グループ化 15">
            <a:extLst>
              <a:ext uri="{FF2B5EF4-FFF2-40B4-BE49-F238E27FC236}">
                <a16:creationId xmlns:a16="http://schemas.microsoft.com/office/drawing/2014/main" id="{AAE81EC4-BBC4-4298-B956-B2A7D1EE72D2}"/>
              </a:ext>
            </a:extLst>
          </p:cNvPr>
          <p:cNvGrpSpPr/>
          <p:nvPr/>
        </p:nvGrpSpPr>
        <p:grpSpPr>
          <a:xfrm>
            <a:off x="5278519" y="2858453"/>
            <a:ext cx="3055899" cy="2475275"/>
            <a:chOff x="5278519" y="2348880"/>
            <a:chExt cx="3055899" cy="2475275"/>
          </a:xfrm>
        </p:grpSpPr>
        <p:sp>
          <p:nvSpPr>
            <p:cNvPr id="15" name="正方形/長方形 14">
              <a:extLst>
                <a:ext uri="{FF2B5EF4-FFF2-40B4-BE49-F238E27FC236}">
                  <a16:creationId xmlns:a16="http://schemas.microsoft.com/office/drawing/2014/main" id="{FEA480A0-09BA-4C1A-9377-D0D34F7D2F46}"/>
                </a:ext>
              </a:extLst>
            </p:cNvPr>
            <p:cNvSpPr/>
            <p:nvPr/>
          </p:nvSpPr>
          <p:spPr>
            <a:xfrm>
              <a:off x="5278519" y="2348880"/>
              <a:ext cx="3055899" cy="2475275"/>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D1B3757F-06D8-443B-892C-56DE2048C573}"/>
                </a:ext>
              </a:extLst>
            </p:cNvPr>
            <p:cNvSpPr txBox="1"/>
            <p:nvPr/>
          </p:nvSpPr>
          <p:spPr>
            <a:xfrm>
              <a:off x="5467686" y="3163178"/>
              <a:ext cx="2784737" cy="830997"/>
            </a:xfrm>
            <a:prstGeom prst="rect">
              <a:avLst/>
            </a:prstGeom>
            <a:noFill/>
          </p:spPr>
          <p:txBody>
            <a:bodyPr wrap="none" rtlCol="0">
              <a:spAutoFit/>
            </a:bodyPr>
            <a:lstStyle/>
            <a:p>
              <a:r>
                <a:rPr lang="ja-JP" altLang="en-US" sz="2400" dirty="0">
                  <a:latin typeface="HGPｺﾞｼｯｸM" panose="020B0600000000000000" pitchFamily="50" charset="-128"/>
                  <a:ea typeface="HGPｺﾞｼｯｸM" panose="020B0600000000000000" pitchFamily="50" charset="-128"/>
                </a:rPr>
                <a:t>　エクセルの代わりに</a:t>
              </a:r>
              <a:endParaRPr lang="en-US" altLang="ja-JP" sz="2400" dirty="0">
                <a:latin typeface="HGPｺﾞｼｯｸM" panose="020B0600000000000000" pitchFamily="50" charset="-128"/>
                <a:ea typeface="HGPｺﾞｼｯｸM" panose="020B0600000000000000" pitchFamily="50" charset="-128"/>
              </a:endParaRPr>
            </a:p>
            <a:p>
              <a:pPr algn="ctr"/>
              <a:r>
                <a:rPr kumimoji="1" lang="ja-JP" altLang="en-US" sz="2400" b="1" dirty="0">
                  <a:solidFill>
                    <a:schemeClr val="accent3">
                      <a:lumMod val="75000"/>
                    </a:schemeClr>
                  </a:solidFill>
                  <a:latin typeface="HGPｺﾞｼｯｸM" panose="020B0600000000000000" pitchFamily="50" charset="-128"/>
                  <a:ea typeface="HGPｺﾞｼｯｸM" panose="020B0600000000000000" pitchFamily="50" charset="-128"/>
                </a:rPr>
                <a:t>データサイエンス</a:t>
              </a:r>
              <a:endParaRPr kumimoji="1" lang="en-US" altLang="ja-JP" sz="2400" b="1" dirty="0">
                <a:solidFill>
                  <a:schemeClr val="accent3">
                    <a:lumMod val="75000"/>
                  </a:schemeClr>
                </a:solidFill>
                <a:latin typeface="HGPｺﾞｼｯｸM" panose="020B0600000000000000" pitchFamily="50" charset="-128"/>
                <a:ea typeface="HGPｺﾞｼｯｸM" panose="020B0600000000000000" pitchFamily="50" charset="-128"/>
              </a:endParaRPr>
            </a:p>
          </p:txBody>
        </p:sp>
      </p:grpSp>
      <p:graphicFrame>
        <p:nvGraphicFramePr>
          <p:cNvPr id="14" name="グラフ 13">
            <a:extLst>
              <a:ext uri="{FF2B5EF4-FFF2-40B4-BE49-F238E27FC236}">
                <a16:creationId xmlns:a16="http://schemas.microsoft.com/office/drawing/2014/main" id="{F8B14578-7C52-4953-8D50-ABF8B46BC2E5}"/>
              </a:ext>
            </a:extLst>
          </p:cNvPr>
          <p:cNvGraphicFramePr>
            <a:graphicFrameLocks/>
          </p:cNvGraphicFramePr>
          <p:nvPr>
            <p:extLst>
              <p:ext uri="{D42A27DB-BD31-4B8C-83A1-F6EECF244321}">
                <p14:modId xmlns:p14="http://schemas.microsoft.com/office/powerpoint/2010/main" val="164447008"/>
              </p:ext>
            </p:extLst>
          </p:nvPr>
        </p:nvGraphicFramePr>
        <p:xfrm>
          <a:off x="701815" y="2740427"/>
          <a:ext cx="3240360" cy="2843441"/>
        </p:xfrm>
        <a:graphic>
          <a:graphicData uri="http://schemas.openxmlformats.org/drawingml/2006/chart">
            <c:chart xmlns:c="http://schemas.openxmlformats.org/drawingml/2006/chart" xmlns:r="http://schemas.openxmlformats.org/officeDocument/2006/relationships" r:id="rId3"/>
          </a:graphicData>
        </a:graphic>
      </p:graphicFrame>
      <p:sp>
        <p:nvSpPr>
          <p:cNvPr id="17" name="テキスト ボックス 16">
            <a:extLst>
              <a:ext uri="{FF2B5EF4-FFF2-40B4-BE49-F238E27FC236}">
                <a16:creationId xmlns:a16="http://schemas.microsoft.com/office/drawing/2014/main" id="{3076F262-DFEB-47BC-8C58-2104A9A94EA1}"/>
              </a:ext>
            </a:extLst>
          </p:cNvPr>
          <p:cNvSpPr txBox="1"/>
          <p:nvPr/>
        </p:nvSpPr>
        <p:spPr>
          <a:xfrm>
            <a:off x="502175" y="879661"/>
            <a:ext cx="8084264" cy="1241365"/>
          </a:xfrm>
          <a:prstGeom prst="rect">
            <a:avLst/>
          </a:prstGeom>
          <a:noFill/>
        </p:spPr>
        <p:txBody>
          <a:bodyPr wrap="none" rtlCol="0">
            <a:spAutoFit/>
          </a:bodyPr>
          <a:lstStyle/>
          <a:p>
            <a:r>
              <a:rPr kumimoji="1" lang="ja-JP" altLang="en-US" sz="2800" dirty="0"/>
              <a:t>Ｑ：エクセルでグラフを描いたことがあるか？</a:t>
            </a:r>
            <a:endParaRPr kumimoji="1" lang="en-US" altLang="ja-JP" sz="2800" dirty="0"/>
          </a:p>
          <a:p>
            <a:endParaRPr lang="en-US" altLang="ja-JP" sz="2800" baseline="30000" dirty="0"/>
          </a:p>
          <a:p>
            <a:r>
              <a:rPr lang="ja-JP" altLang="en-US" sz="2800" dirty="0"/>
              <a:t>Ａ</a:t>
            </a:r>
            <a:r>
              <a:rPr kumimoji="1" lang="ja-JP" altLang="en-US" sz="2800" dirty="0"/>
              <a:t>：ある　</a:t>
            </a:r>
            <a:r>
              <a:rPr lang="ja-JP" altLang="en-US" sz="2800" dirty="0"/>
              <a:t>→　</a:t>
            </a:r>
            <a:r>
              <a:rPr kumimoji="1" lang="ja-JP" altLang="en-US" sz="2800" dirty="0"/>
              <a:t>データサイエンスの</a:t>
            </a:r>
            <a:r>
              <a:rPr lang="ja-JP" altLang="en-US" sz="2800" dirty="0"/>
              <a:t>潜在ユーザー</a:t>
            </a:r>
            <a:endParaRPr kumimoji="1" lang="ja-JP" altLang="en-US" sz="2800" dirty="0"/>
          </a:p>
        </p:txBody>
      </p:sp>
      <p:sp>
        <p:nvSpPr>
          <p:cNvPr id="18" name="テキスト ボックス 17">
            <a:extLst>
              <a:ext uri="{FF2B5EF4-FFF2-40B4-BE49-F238E27FC236}">
                <a16:creationId xmlns:a16="http://schemas.microsoft.com/office/drawing/2014/main" id="{9C79C26C-EB5B-4BEF-A2EB-E6A5348D3C45}"/>
              </a:ext>
            </a:extLst>
          </p:cNvPr>
          <p:cNvSpPr txBox="1"/>
          <p:nvPr/>
        </p:nvSpPr>
        <p:spPr>
          <a:xfrm>
            <a:off x="1981453" y="5421417"/>
            <a:ext cx="646331" cy="369332"/>
          </a:xfrm>
          <a:prstGeom prst="rect">
            <a:avLst/>
          </a:prstGeom>
          <a:noFill/>
        </p:spPr>
        <p:txBody>
          <a:bodyPr wrap="none" rtlCol="0">
            <a:spAutoFit/>
          </a:bodyPr>
          <a:lstStyle/>
          <a:p>
            <a:r>
              <a:rPr lang="ja-JP" altLang="en-US" dirty="0"/>
              <a:t>変数</a:t>
            </a:r>
            <a:endParaRPr kumimoji="1" lang="ja-JP" altLang="en-US" dirty="0"/>
          </a:p>
        </p:txBody>
      </p:sp>
      <p:sp>
        <p:nvSpPr>
          <p:cNvPr id="19" name="テキスト ボックス 18">
            <a:extLst>
              <a:ext uri="{FF2B5EF4-FFF2-40B4-BE49-F238E27FC236}">
                <a16:creationId xmlns:a16="http://schemas.microsoft.com/office/drawing/2014/main" id="{2A895B8F-1D29-47F3-B42C-30C035812F11}"/>
              </a:ext>
            </a:extLst>
          </p:cNvPr>
          <p:cNvSpPr txBox="1"/>
          <p:nvPr/>
        </p:nvSpPr>
        <p:spPr>
          <a:xfrm rot="16200000">
            <a:off x="157334" y="3903582"/>
            <a:ext cx="646331" cy="369332"/>
          </a:xfrm>
          <a:prstGeom prst="rect">
            <a:avLst/>
          </a:prstGeom>
          <a:noFill/>
        </p:spPr>
        <p:txBody>
          <a:bodyPr wrap="none" rtlCol="0">
            <a:spAutoFit/>
          </a:bodyPr>
          <a:lstStyle/>
          <a:p>
            <a:r>
              <a:rPr lang="ja-JP" altLang="en-US" dirty="0">
                <a:latin typeface="HGPｺﾞｼｯｸE" panose="020B0900000000000000" pitchFamily="50" charset="-128"/>
                <a:ea typeface="HGPｺﾞｼｯｸE" panose="020B0900000000000000" pitchFamily="50" charset="-128"/>
              </a:rPr>
              <a:t>特性</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647068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3B7CA-C211-4810-8D4D-0B4645DE4308}"/>
              </a:ext>
            </a:extLst>
          </p:cNvPr>
          <p:cNvSpPr>
            <a:spLocks noGrp="1"/>
          </p:cNvSpPr>
          <p:nvPr>
            <p:ph type="title"/>
          </p:nvPr>
        </p:nvSpPr>
        <p:spPr/>
        <p:txBody>
          <a:bodyPr/>
          <a:lstStyle/>
          <a:p>
            <a:r>
              <a:rPr kumimoji="1" lang="ja-JP" altLang="en-US" dirty="0"/>
              <a:t>誰でもデータサイエンスができるツール</a:t>
            </a:r>
          </a:p>
        </p:txBody>
      </p:sp>
      <p:sp>
        <p:nvSpPr>
          <p:cNvPr id="3" name="テキスト ボックス 2">
            <a:extLst>
              <a:ext uri="{FF2B5EF4-FFF2-40B4-BE49-F238E27FC236}">
                <a16:creationId xmlns:a16="http://schemas.microsoft.com/office/drawing/2014/main" id="{BA7F9B7D-EA18-46A0-A58C-38D822564313}"/>
              </a:ext>
            </a:extLst>
          </p:cNvPr>
          <p:cNvSpPr txBox="1"/>
          <p:nvPr/>
        </p:nvSpPr>
        <p:spPr>
          <a:xfrm>
            <a:off x="873712" y="1178750"/>
            <a:ext cx="7396577" cy="2554545"/>
          </a:xfrm>
          <a:prstGeom prst="rect">
            <a:avLst/>
          </a:prstGeom>
          <a:noFill/>
        </p:spPr>
        <p:txBody>
          <a:bodyPr wrap="none" rtlCol="0">
            <a:spAutoFit/>
          </a:bodyPr>
          <a:lstStyle/>
          <a:p>
            <a:pPr algn="ctr"/>
            <a:r>
              <a:rPr lang="ja-JP" altLang="en-US" sz="3200" dirty="0">
                <a:latin typeface="ＭＳ Ｐ明朝" panose="02020600040205080304" pitchFamily="18" charset="-128"/>
                <a:ea typeface="ＭＳ Ｐ明朝" panose="02020600040205080304" pitchFamily="18" charset="-128"/>
              </a:rPr>
              <a:t>研究者は全員</a:t>
            </a:r>
            <a:r>
              <a:rPr kumimoji="1" lang="ja-JP" altLang="en-US" sz="3200" dirty="0">
                <a:latin typeface="ＭＳ Ｐ明朝" panose="02020600040205080304" pitchFamily="18" charset="-128"/>
                <a:ea typeface="ＭＳ Ｐ明朝" panose="02020600040205080304" pitchFamily="18" charset="-128"/>
              </a:rPr>
              <a:t>データサイエンスを使うべき</a:t>
            </a:r>
            <a:endParaRPr kumimoji="1" lang="en-US" altLang="ja-JP" sz="3200" dirty="0">
              <a:latin typeface="ＭＳ Ｐ明朝" panose="02020600040205080304" pitchFamily="18" charset="-128"/>
              <a:ea typeface="ＭＳ Ｐ明朝" panose="02020600040205080304" pitchFamily="18" charset="-128"/>
            </a:endParaRPr>
          </a:p>
          <a:p>
            <a:pPr algn="ctr"/>
            <a:endParaRPr lang="en-US" altLang="ja-JP" sz="3200" dirty="0">
              <a:latin typeface="ＭＳ Ｐ明朝" panose="02020600040205080304" pitchFamily="18" charset="-128"/>
              <a:ea typeface="ＭＳ Ｐ明朝" panose="02020600040205080304" pitchFamily="18" charset="-128"/>
            </a:endParaRPr>
          </a:p>
          <a:p>
            <a:pPr algn="ctr"/>
            <a:endParaRPr kumimoji="1" lang="en-US" altLang="ja-JP" sz="3200" dirty="0">
              <a:latin typeface="ＭＳ Ｐ明朝" panose="02020600040205080304" pitchFamily="18" charset="-128"/>
              <a:ea typeface="ＭＳ Ｐ明朝" panose="02020600040205080304" pitchFamily="18" charset="-128"/>
            </a:endParaRPr>
          </a:p>
          <a:p>
            <a:pPr algn="ctr"/>
            <a:endParaRPr lang="en-US" altLang="ja-JP" sz="3200" dirty="0">
              <a:latin typeface="ＭＳ Ｐ明朝" panose="02020600040205080304" pitchFamily="18" charset="-128"/>
              <a:ea typeface="ＭＳ Ｐ明朝" panose="02020600040205080304" pitchFamily="18" charset="-128"/>
            </a:endParaRPr>
          </a:p>
          <a:p>
            <a:pPr algn="ctr"/>
            <a:r>
              <a:rPr lang="ja-JP" altLang="en-US" sz="3200" dirty="0">
                <a:latin typeface="ＭＳ Ｐ明朝" panose="02020600040205080304" pitchFamily="18" charset="-128"/>
                <a:ea typeface="ＭＳ Ｐ明朝" panose="02020600040205080304" pitchFamily="18" charset="-128"/>
              </a:rPr>
              <a:t>誰もがプログラミングを出来る</a:t>
            </a:r>
            <a:r>
              <a:rPr kumimoji="1" lang="ja-JP" altLang="en-US" sz="3200" dirty="0">
                <a:latin typeface="ＭＳ Ｐ明朝" panose="02020600040205080304" pitchFamily="18" charset="-128"/>
                <a:ea typeface="ＭＳ Ｐ明朝" panose="02020600040205080304" pitchFamily="18" charset="-128"/>
              </a:rPr>
              <a:t>わけではない</a:t>
            </a:r>
          </a:p>
        </p:txBody>
      </p:sp>
      <p:sp>
        <p:nvSpPr>
          <p:cNvPr id="4" name="乗算記号 3">
            <a:extLst>
              <a:ext uri="{FF2B5EF4-FFF2-40B4-BE49-F238E27FC236}">
                <a16:creationId xmlns:a16="http://schemas.microsoft.com/office/drawing/2014/main" id="{D0722C79-F0BF-4574-8DC0-EF4B4C947356}"/>
              </a:ext>
            </a:extLst>
          </p:cNvPr>
          <p:cNvSpPr/>
          <p:nvPr/>
        </p:nvSpPr>
        <p:spPr>
          <a:xfrm>
            <a:off x="4114800" y="1998822"/>
            <a:ext cx="914400" cy="914400"/>
          </a:xfrm>
          <a:prstGeom prst="mathMultiply">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2055349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9091B-AA2C-408C-B884-413B9B094494}"/>
              </a:ext>
            </a:extLst>
          </p:cNvPr>
          <p:cNvSpPr>
            <a:spLocks noGrp="1"/>
          </p:cNvSpPr>
          <p:nvPr>
            <p:ph type="title"/>
          </p:nvPr>
        </p:nvSpPr>
        <p:spPr/>
        <p:txBody>
          <a:bodyPr/>
          <a:lstStyle/>
          <a:p>
            <a:r>
              <a:rPr kumimoji="1" lang="ja-JP" altLang="en-US" dirty="0"/>
              <a:t>汎用ソフト</a:t>
            </a:r>
            <a:r>
              <a:rPr lang="ja-JP" altLang="en-US" dirty="0"/>
              <a:t>は</a:t>
            </a:r>
            <a:r>
              <a:rPr kumimoji="1" lang="ja-JP" altLang="en-US" dirty="0"/>
              <a:t>あるけれど</a:t>
            </a:r>
          </a:p>
        </p:txBody>
      </p:sp>
      <p:pic>
        <p:nvPicPr>
          <p:cNvPr id="9218" name="Picture 2" descr="ãsas analytics logoãã®ç»åæ¤ç´¢çµæ">
            <a:extLst>
              <a:ext uri="{FF2B5EF4-FFF2-40B4-BE49-F238E27FC236}">
                <a16:creationId xmlns:a16="http://schemas.microsoft.com/office/drawing/2014/main" id="{794CE863-125D-498B-A161-2B3687779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22580"/>
            <a:ext cx="3600401" cy="180915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ãjmp sasãã®ç»åæ¤ç´¢çµæ">
            <a:extLst>
              <a:ext uri="{FF2B5EF4-FFF2-40B4-BE49-F238E27FC236}">
                <a16:creationId xmlns:a16="http://schemas.microsoft.com/office/drawing/2014/main" id="{1EF13032-622F-46F8-BB04-46EE1D268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687" y="998596"/>
            <a:ext cx="2020470" cy="20337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ãjmp analyticsãã®ç»åæ¤ç´¢çµæ">
            <a:extLst>
              <a:ext uri="{FF2B5EF4-FFF2-40B4-BE49-F238E27FC236}">
                <a16:creationId xmlns:a16="http://schemas.microsoft.com/office/drawing/2014/main" id="{C6872AA5-18C3-4AA1-AB27-C13CA4DB5F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666" y="4130789"/>
            <a:ext cx="2579419" cy="17433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BC395F5A-A466-4CDF-8DC7-2311790E64C6}"/>
              </a:ext>
            </a:extLst>
          </p:cNvPr>
          <p:cNvSpPr txBox="1"/>
          <p:nvPr/>
        </p:nvSpPr>
        <p:spPr>
          <a:xfrm>
            <a:off x="3838082" y="3861048"/>
            <a:ext cx="4852610" cy="954107"/>
          </a:xfrm>
          <a:prstGeom prst="rect">
            <a:avLst/>
          </a:prstGeom>
          <a:noFill/>
        </p:spPr>
        <p:txBody>
          <a:bodyPr wrap="none" rtlCol="0">
            <a:spAutoFit/>
          </a:bodyPr>
          <a:lstStyle/>
          <a:p>
            <a:r>
              <a:rPr kumimoji="1" lang="ja-JP" altLang="en-US" sz="2800" dirty="0"/>
              <a:t>グラフィカルで使いやすい</a:t>
            </a:r>
            <a:endParaRPr kumimoji="1" lang="en-US" altLang="ja-JP" sz="2800" dirty="0"/>
          </a:p>
          <a:p>
            <a:r>
              <a:rPr lang="ja-JP" altLang="en-US" sz="2800" dirty="0"/>
              <a:t>データの可視化に向いている</a:t>
            </a:r>
            <a:endParaRPr kumimoji="1" lang="ja-JP" altLang="en-US" sz="2800" dirty="0"/>
          </a:p>
        </p:txBody>
      </p:sp>
      <p:sp>
        <p:nvSpPr>
          <p:cNvPr id="6" name="楕円 5">
            <a:extLst>
              <a:ext uri="{FF2B5EF4-FFF2-40B4-BE49-F238E27FC236}">
                <a16:creationId xmlns:a16="http://schemas.microsoft.com/office/drawing/2014/main" id="{63B045A3-144D-4FA8-B5E6-40ADE670328F}"/>
              </a:ext>
            </a:extLst>
          </p:cNvPr>
          <p:cNvSpPr/>
          <p:nvPr/>
        </p:nvSpPr>
        <p:spPr>
          <a:xfrm>
            <a:off x="3211471" y="4032539"/>
            <a:ext cx="611123" cy="611123"/>
          </a:xfrm>
          <a:prstGeom prst="ellips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乗算記号 6">
            <a:extLst>
              <a:ext uri="{FF2B5EF4-FFF2-40B4-BE49-F238E27FC236}">
                <a16:creationId xmlns:a16="http://schemas.microsoft.com/office/drawing/2014/main" id="{26DDB1EF-0DAF-4A28-9CF0-7DEA15CC9966}"/>
              </a:ext>
            </a:extLst>
          </p:cNvPr>
          <p:cNvSpPr/>
          <p:nvPr/>
        </p:nvSpPr>
        <p:spPr>
          <a:xfrm>
            <a:off x="3059832" y="5182264"/>
            <a:ext cx="914400" cy="914400"/>
          </a:xfrm>
          <a:prstGeom prst="mathMultiply">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945F31B-8CAE-42F7-926C-32EC5DB6612F}"/>
              </a:ext>
            </a:extLst>
          </p:cNvPr>
          <p:cNvSpPr txBox="1"/>
          <p:nvPr/>
        </p:nvSpPr>
        <p:spPr>
          <a:xfrm>
            <a:off x="3880081" y="5373216"/>
            <a:ext cx="5211683" cy="523220"/>
          </a:xfrm>
          <a:prstGeom prst="rect">
            <a:avLst/>
          </a:prstGeom>
          <a:noFill/>
        </p:spPr>
        <p:txBody>
          <a:bodyPr wrap="none" rtlCol="0">
            <a:spAutoFit/>
          </a:bodyPr>
          <a:lstStyle/>
          <a:p>
            <a:r>
              <a:rPr lang="ja-JP" altLang="en-US" sz="2800" dirty="0"/>
              <a:t>化学に特化した分析はできない</a:t>
            </a:r>
            <a:endParaRPr kumimoji="1" lang="ja-JP" altLang="en-US" sz="2800" dirty="0"/>
          </a:p>
        </p:txBody>
      </p:sp>
      <p:sp>
        <p:nvSpPr>
          <p:cNvPr id="3" name="正方形/長方形 2">
            <a:extLst>
              <a:ext uri="{FF2B5EF4-FFF2-40B4-BE49-F238E27FC236}">
                <a16:creationId xmlns:a16="http://schemas.microsoft.com/office/drawing/2014/main" id="{E43130F9-E326-43D1-8612-C93C939E32B1}"/>
              </a:ext>
            </a:extLst>
          </p:cNvPr>
          <p:cNvSpPr/>
          <p:nvPr/>
        </p:nvSpPr>
        <p:spPr>
          <a:xfrm>
            <a:off x="4543008" y="6084004"/>
            <a:ext cx="3991798" cy="338554"/>
          </a:xfrm>
          <a:prstGeom prst="rect">
            <a:avLst/>
          </a:prstGeom>
        </p:spPr>
        <p:txBody>
          <a:bodyPr wrap="none">
            <a:spAutoFit/>
          </a:bodyPr>
          <a:lstStyle/>
          <a:p>
            <a:r>
              <a:rPr lang="ja-JP" altLang="en-US" sz="1600" dirty="0"/>
              <a:t>高い：</a:t>
            </a:r>
            <a:r>
              <a:rPr lang="en-US" altLang="ja-JP" sz="1600" dirty="0"/>
              <a:t>1</a:t>
            </a:r>
            <a:r>
              <a:rPr lang="ja-JP" altLang="en-US" sz="1600" dirty="0"/>
              <a:t>ユーザーで年間数万円～数十万円</a:t>
            </a:r>
          </a:p>
        </p:txBody>
      </p:sp>
    </p:spTree>
    <p:extLst>
      <p:ext uri="{BB962C8B-B14F-4D97-AF65-F5344CB8AC3E}">
        <p14:creationId xmlns:p14="http://schemas.microsoft.com/office/powerpoint/2010/main" val="81144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AC14D021-6938-4FF0-8784-D6F473769DC2}"/>
              </a:ext>
            </a:extLst>
          </p:cNvPr>
          <p:cNvGraphicFramePr>
            <a:graphicFrameLocks noGrp="1"/>
          </p:cNvGraphicFramePr>
          <p:nvPr>
            <p:extLst>
              <p:ext uri="{D42A27DB-BD31-4B8C-83A1-F6EECF244321}">
                <p14:modId xmlns:p14="http://schemas.microsoft.com/office/powerpoint/2010/main" val="265890377"/>
              </p:ext>
            </p:extLst>
          </p:nvPr>
        </p:nvGraphicFramePr>
        <p:xfrm>
          <a:off x="1" y="46850"/>
          <a:ext cx="9143999" cy="6478494"/>
        </p:xfrm>
        <a:graphic>
          <a:graphicData uri="http://schemas.openxmlformats.org/drawingml/2006/table">
            <a:tbl>
              <a:tblPr firstRow="1" bandRow="1">
                <a:tableStyleId>{5940675A-B579-460E-94D1-54222C63F5DA}</a:tableStyleId>
              </a:tblPr>
              <a:tblGrid>
                <a:gridCol w="2999469">
                  <a:extLst>
                    <a:ext uri="{9D8B030D-6E8A-4147-A177-3AD203B41FA5}">
                      <a16:colId xmlns:a16="http://schemas.microsoft.com/office/drawing/2014/main" val="2690265531"/>
                    </a:ext>
                  </a:extLst>
                </a:gridCol>
                <a:gridCol w="1228906">
                  <a:extLst>
                    <a:ext uri="{9D8B030D-6E8A-4147-A177-3AD203B41FA5}">
                      <a16:colId xmlns:a16="http://schemas.microsoft.com/office/drawing/2014/main" val="1845268420"/>
                    </a:ext>
                  </a:extLst>
                </a:gridCol>
                <a:gridCol w="1228906">
                  <a:extLst>
                    <a:ext uri="{9D8B030D-6E8A-4147-A177-3AD203B41FA5}">
                      <a16:colId xmlns:a16="http://schemas.microsoft.com/office/drawing/2014/main" val="826164528"/>
                    </a:ext>
                  </a:extLst>
                </a:gridCol>
                <a:gridCol w="1228906">
                  <a:extLst>
                    <a:ext uri="{9D8B030D-6E8A-4147-A177-3AD203B41FA5}">
                      <a16:colId xmlns:a16="http://schemas.microsoft.com/office/drawing/2014/main" val="3956288271"/>
                    </a:ext>
                  </a:extLst>
                </a:gridCol>
                <a:gridCol w="1228906">
                  <a:extLst>
                    <a:ext uri="{9D8B030D-6E8A-4147-A177-3AD203B41FA5}">
                      <a16:colId xmlns:a16="http://schemas.microsoft.com/office/drawing/2014/main" val="3111304857"/>
                    </a:ext>
                  </a:extLst>
                </a:gridCol>
                <a:gridCol w="1228906">
                  <a:extLst>
                    <a:ext uri="{9D8B030D-6E8A-4147-A177-3AD203B41FA5}">
                      <a16:colId xmlns:a16="http://schemas.microsoft.com/office/drawing/2014/main" val="634950570"/>
                    </a:ext>
                  </a:extLst>
                </a:gridCol>
              </a:tblGrid>
              <a:tr h="579562">
                <a:tc>
                  <a:txBody>
                    <a:bodyPr/>
                    <a:lstStyle/>
                    <a:p>
                      <a:pPr algn="ctr"/>
                      <a:endParaRPr kumimoji="1" lang="ja-JP" altLang="en-US" dirty="0"/>
                    </a:p>
                  </a:txBody>
                  <a:tcPr anchor="ctr">
                    <a:solidFill>
                      <a:schemeClr val="bg1"/>
                    </a:solidFill>
                  </a:tcPr>
                </a:tc>
                <a:tc>
                  <a:txBody>
                    <a:bodyPr/>
                    <a:lstStyle/>
                    <a:p>
                      <a:pPr algn="ctr"/>
                      <a:r>
                        <a:rPr kumimoji="1" lang="en-US" altLang="ja-JP" dirty="0"/>
                        <a:t>JMP</a:t>
                      </a:r>
                      <a:endParaRPr kumimoji="1" lang="ja-JP" altLang="en-US" dirty="0"/>
                    </a:p>
                  </a:txBody>
                  <a:tcPr anchor="ctr">
                    <a:solidFill>
                      <a:schemeClr val="bg1"/>
                    </a:solidFill>
                  </a:tcPr>
                </a:tc>
                <a:tc>
                  <a:txBody>
                    <a:bodyPr/>
                    <a:lstStyle/>
                    <a:p>
                      <a:pPr algn="ctr"/>
                      <a:r>
                        <a:rPr kumimoji="1" lang="en-US" altLang="ja-JP" dirty="0"/>
                        <a:t>SAS</a:t>
                      </a:r>
                      <a:endParaRPr kumimoji="1" lang="ja-JP" altLang="en-US" dirty="0"/>
                    </a:p>
                  </a:txBody>
                  <a:tcPr anchor="ctr">
                    <a:solidFill>
                      <a:schemeClr val="bg1"/>
                    </a:solidFill>
                  </a:tcPr>
                </a:tc>
                <a:tc>
                  <a:txBody>
                    <a:bodyPr/>
                    <a:lstStyle/>
                    <a:p>
                      <a:pPr algn="ctr"/>
                      <a:r>
                        <a:rPr kumimoji="1" lang="en-US" altLang="ja-JP" dirty="0"/>
                        <a:t>orange</a:t>
                      </a:r>
                      <a:endParaRPr kumimoji="1" lang="ja-JP" altLang="en-US" dirty="0"/>
                    </a:p>
                  </a:txBody>
                  <a:tcPr anchor="ctr">
                    <a:solidFill>
                      <a:schemeClr val="bg1"/>
                    </a:solidFill>
                  </a:tcPr>
                </a:tc>
                <a:tc>
                  <a:txBody>
                    <a:bodyPr/>
                    <a:lstStyle/>
                    <a:p>
                      <a:pPr algn="ctr"/>
                      <a:r>
                        <a:rPr kumimoji="1" lang="en-US" altLang="ja-JP" dirty="0"/>
                        <a:t>Python</a:t>
                      </a:r>
                      <a:endParaRPr kumimoji="1" lang="ja-JP" altLang="en-US" dirty="0"/>
                    </a:p>
                  </a:txBody>
                  <a:tcPr anchor="ctr">
                    <a:solidFill>
                      <a:schemeClr val="bg1"/>
                    </a:solidFill>
                  </a:tcPr>
                </a:tc>
                <a:tc>
                  <a:txBody>
                    <a:bodyPr/>
                    <a:lstStyle/>
                    <a:p>
                      <a:pPr algn="ctr"/>
                      <a:r>
                        <a:rPr kumimoji="1" lang="en-US" altLang="ja-JP" dirty="0"/>
                        <a:t>Python</a:t>
                      </a:r>
                    </a:p>
                    <a:p>
                      <a:pPr algn="ctr"/>
                      <a:r>
                        <a:rPr kumimoji="1" lang="en-US" altLang="ja-JP" sz="1400" dirty="0"/>
                        <a:t>(</a:t>
                      </a:r>
                      <a:r>
                        <a:rPr kumimoji="1" lang="ja-JP" altLang="en-US" sz="1400" dirty="0"/>
                        <a:t>堀江</a:t>
                      </a:r>
                      <a:r>
                        <a:rPr kumimoji="1" lang="en-US" altLang="ja-JP" sz="1400" dirty="0"/>
                        <a:t>)</a:t>
                      </a:r>
                      <a:endParaRPr kumimoji="1" lang="ja-JP" altLang="en-US" dirty="0"/>
                    </a:p>
                  </a:txBody>
                  <a:tcPr anchor="ctr">
                    <a:solidFill>
                      <a:schemeClr val="bg1"/>
                    </a:solidFill>
                  </a:tcPr>
                </a:tc>
                <a:extLst>
                  <a:ext uri="{0D108BD9-81ED-4DB2-BD59-A6C34878D82A}">
                    <a16:rowId xmlns:a16="http://schemas.microsoft.com/office/drawing/2014/main" val="4085362558"/>
                  </a:ext>
                </a:extLst>
              </a:tr>
              <a:tr h="579562">
                <a:tc>
                  <a:txBody>
                    <a:bodyPr/>
                    <a:lstStyle/>
                    <a:p>
                      <a:pPr algn="l"/>
                      <a:r>
                        <a:rPr kumimoji="1" lang="ja-JP" altLang="en-US" dirty="0"/>
                        <a:t>年間ライセンス</a:t>
                      </a:r>
                      <a:r>
                        <a:rPr kumimoji="1" lang="en-US" altLang="ja-JP" dirty="0"/>
                        <a:t> 1user</a:t>
                      </a:r>
                      <a:endParaRPr kumimoji="1" lang="ja-JP" altLang="en-US" dirty="0"/>
                    </a:p>
                  </a:txBody>
                  <a:tcPr anchor="ctr">
                    <a:solidFill>
                      <a:schemeClr val="bg1"/>
                    </a:solidFill>
                  </a:tcPr>
                </a:tc>
                <a:tc>
                  <a:txBody>
                    <a:bodyPr/>
                    <a:lstStyle/>
                    <a:p>
                      <a:pPr algn="ctr"/>
                      <a:r>
                        <a:rPr kumimoji="1" lang="ja-JP" altLang="en-US" sz="1400" dirty="0"/>
                        <a:t>～数万円</a:t>
                      </a:r>
                    </a:p>
                  </a:txBody>
                  <a:tcPr anchor="ctr">
                    <a:solidFill>
                      <a:schemeClr val="bg1"/>
                    </a:solidFill>
                  </a:tcPr>
                </a:tc>
                <a:tc>
                  <a:txBody>
                    <a:bodyPr/>
                    <a:lstStyle/>
                    <a:p>
                      <a:pPr algn="ctr"/>
                      <a:r>
                        <a:rPr kumimoji="1" lang="en-US" altLang="ja-JP" sz="1200" b="0" i="0" kern="1200" dirty="0">
                          <a:solidFill>
                            <a:schemeClr val="tx1"/>
                          </a:solidFill>
                          <a:effectLst/>
                          <a:latin typeface="+mn-lt"/>
                          <a:ea typeface="+mn-ea"/>
                          <a:cs typeface="+mn-cs"/>
                        </a:rPr>
                        <a:t>432,000</a:t>
                      </a:r>
                      <a:r>
                        <a:rPr kumimoji="1" lang="ja-JP" altLang="en-US" sz="1050" b="0" i="0" kern="1200" dirty="0">
                          <a:solidFill>
                            <a:schemeClr val="tx1"/>
                          </a:solidFill>
                          <a:effectLst/>
                          <a:latin typeface="+mn-lt"/>
                          <a:ea typeface="+mn-ea"/>
                          <a:cs typeface="+mn-cs"/>
                        </a:rPr>
                        <a:t>円</a:t>
                      </a:r>
                      <a:endParaRPr kumimoji="1" lang="en-US" altLang="ja-JP" sz="1200" b="0" i="0" kern="1200" dirty="0">
                        <a:solidFill>
                          <a:schemeClr val="tx1"/>
                        </a:solidFill>
                        <a:effectLst/>
                        <a:latin typeface="+mn-lt"/>
                        <a:ea typeface="+mn-ea"/>
                        <a:cs typeface="+mn-cs"/>
                      </a:endParaRPr>
                    </a:p>
                    <a:p>
                      <a:pPr algn="ctr"/>
                      <a:r>
                        <a:rPr kumimoji="1" lang="ja-JP" altLang="en-US" sz="1000" b="0" i="0" kern="1200" dirty="0">
                          <a:solidFill>
                            <a:schemeClr val="tx1"/>
                          </a:solidFill>
                          <a:effectLst/>
                          <a:latin typeface="+mn-lt"/>
                          <a:ea typeface="+mn-ea"/>
                          <a:cs typeface="+mn-cs"/>
                        </a:rPr>
                        <a:t>（中小企業向け</a:t>
                      </a:r>
                      <a:endParaRPr kumimoji="1" lang="en-US" altLang="ja-JP" sz="1000" b="0" i="0" kern="1200" dirty="0">
                        <a:solidFill>
                          <a:schemeClr val="tx1"/>
                        </a:solidFill>
                        <a:effectLst/>
                        <a:latin typeface="+mn-lt"/>
                        <a:ea typeface="+mn-ea"/>
                        <a:cs typeface="+mn-cs"/>
                      </a:endParaRPr>
                    </a:p>
                    <a:p>
                      <a:pPr algn="ctr"/>
                      <a:r>
                        <a:rPr kumimoji="1" lang="ja-JP" altLang="en-US" sz="1000" b="0" i="0" kern="1200" dirty="0">
                          <a:solidFill>
                            <a:schemeClr val="tx1"/>
                          </a:solidFill>
                          <a:effectLst/>
                          <a:latin typeface="+mn-lt"/>
                          <a:ea typeface="+mn-ea"/>
                          <a:cs typeface="+mn-cs"/>
                        </a:rPr>
                        <a:t>廉価版）</a:t>
                      </a:r>
                      <a:endParaRPr kumimoji="1" lang="ja-JP" altLang="en-US" sz="1000" dirty="0"/>
                    </a:p>
                  </a:txBody>
                  <a:tcPr anchor="ctr">
                    <a:solidFill>
                      <a:schemeClr val="bg1">
                        <a:lumMod val="85000"/>
                      </a:schemeClr>
                    </a:solidFill>
                  </a:tcPr>
                </a:tc>
                <a:tc>
                  <a:txBody>
                    <a:bodyPr/>
                    <a:lstStyle/>
                    <a:p>
                      <a:pPr algn="ctr"/>
                      <a:r>
                        <a:rPr kumimoji="1" lang="en-US" altLang="ja-JP" dirty="0"/>
                        <a:t>0 </a:t>
                      </a:r>
                      <a:r>
                        <a:rPr kumimoji="1" lang="ja-JP" altLang="en-US" sz="1400" dirty="0"/>
                        <a:t>円</a:t>
                      </a:r>
                      <a:endParaRPr kumimoji="1" lang="ja-JP" altLang="en-US" dirty="0"/>
                    </a:p>
                  </a:txBody>
                  <a:tcPr anchor="ctr">
                    <a:solidFill>
                      <a:schemeClr val="bg1"/>
                    </a:solidFill>
                  </a:tcPr>
                </a:tc>
                <a:tc>
                  <a:txBody>
                    <a:bodyPr/>
                    <a:lstStyle/>
                    <a:p>
                      <a:pPr algn="ctr"/>
                      <a:r>
                        <a:rPr kumimoji="1" lang="en-US" altLang="ja-JP" dirty="0"/>
                        <a:t>0 </a:t>
                      </a:r>
                      <a:r>
                        <a:rPr kumimoji="1" lang="ja-JP" altLang="en-US" sz="1400" dirty="0"/>
                        <a:t>円</a:t>
                      </a:r>
                      <a:endParaRPr kumimoji="1" lang="ja-JP" altLang="en-US" dirty="0"/>
                    </a:p>
                  </a:txBody>
                  <a:tcPr anchor="ctr">
                    <a:solidFill>
                      <a:schemeClr val="bg1"/>
                    </a:solidFill>
                  </a:tcPr>
                </a:tc>
                <a:tc>
                  <a:txBody>
                    <a:bodyPr/>
                    <a:lstStyle/>
                    <a:p>
                      <a:pPr algn="ctr"/>
                      <a:r>
                        <a:rPr kumimoji="1" lang="en-US" altLang="ja-JP" dirty="0"/>
                        <a:t>-</a:t>
                      </a:r>
                      <a:endParaRPr kumimoji="1" lang="ja-JP" altLang="en-US" dirty="0"/>
                    </a:p>
                  </a:txBody>
                  <a:tcPr anchor="ctr">
                    <a:solidFill>
                      <a:schemeClr val="bg1"/>
                    </a:solidFill>
                  </a:tcPr>
                </a:tc>
                <a:extLst>
                  <a:ext uri="{0D108BD9-81ED-4DB2-BD59-A6C34878D82A}">
                    <a16:rowId xmlns:a16="http://schemas.microsoft.com/office/drawing/2014/main" val="3191462985"/>
                  </a:ext>
                </a:extLst>
              </a:tr>
              <a:tr h="393094">
                <a:tc>
                  <a:txBody>
                    <a:bodyPr/>
                    <a:lstStyle/>
                    <a:p>
                      <a:pPr algn="l"/>
                      <a:r>
                        <a:rPr kumimoji="1" lang="ja-JP" altLang="en-US" dirty="0"/>
                        <a:t>年間ライセンス</a:t>
                      </a:r>
                      <a:r>
                        <a:rPr kumimoji="1" lang="en-US" altLang="ja-JP" dirty="0"/>
                        <a:t> 30user</a:t>
                      </a:r>
                      <a:endParaRPr kumimoji="1" lang="ja-JP" altLang="en-US" dirty="0"/>
                    </a:p>
                  </a:txBody>
                  <a:tcPr anchor="ctr">
                    <a:solidFill>
                      <a:schemeClr val="bg1"/>
                    </a:solidFill>
                  </a:tcPr>
                </a:tc>
                <a:tc>
                  <a:txBody>
                    <a:bodyPr/>
                    <a:lstStyle/>
                    <a:p>
                      <a:pPr algn="ctr"/>
                      <a:r>
                        <a:rPr kumimoji="1" lang="ja-JP" altLang="en-US" dirty="0"/>
                        <a:t>？</a:t>
                      </a:r>
                    </a:p>
                  </a:txBody>
                  <a:tcPr anchor="ctr">
                    <a:solidFill>
                      <a:schemeClr val="bg1"/>
                    </a:solidFill>
                  </a:tcPr>
                </a:tc>
                <a:tc>
                  <a:txBody>
                    <a:bodyPr/>
                    <a:lstStyle/>
                    <a:p>
                      <a:pPr algn="ctr"/>
                      <a:r>
                        <a:rPr kumimoji="1" lang="en-US" altLang="ja-JP" sz="1100" dirty="0"/>
                        <a:t>1000</a:t>
                      </a:r>
                      <a:r>
                        <a:rPr kumimoji="1" lang="ja-JP" altLang="en-US" sz="1100" dirty="0"/>
                        <a:t>万円程度</a:t>
                      </a:r>
                      <a:r>
                        <a:rPr kumimoji="1" lang="en-US" altLang="ja-JP" sz="1100" dirty="0"/>
                        <a:t>?</a:t>
                      </a:r>
                    </a:p>
                  </a:txBody>
                  <a:tcPr anchor="ctr">
                    <a:solidFill>
                      <a:schemeClr val="bg1">
                        <a:lumMod val="85000"/>
                      </a:schemeClr>
                    </a:solidFill>
                  </a:tcPr>
                </a:tc>
                <a:tc>
                  <a:txBody>
                    <a:bodyPr/>
                    <a:lstStyle/>
                    <a:p>
                      <a:pPr algn="ctr"/>
                      <a:r>
                        <a:rPr kumimoji="1" lang="en-US" altLang="ja-JP" dirty="0"/>
                        <a:t>0 </a:t>
                      </a:r>
                      <a:r>
                        <a:rPr kumimoji="1" lang="ja-JP" altLang="en-US" sz="1400" dirty="0"/>
                        <a:t>円</a:t>
                      </a:r>
                      <a:endParaRPr kumimoji="1" lang="ja-JP" altLang="en-US" dirty="0"/>
                    </a:p>
                  </a:txBody>
                  <a:tcPr anchor="ctr">
                    <a:solidFill>
                      <a:schemeClr val="bg1"/>
                    </a:solidFill>
                  </a:tcPr>
                </a:tc>
                <a:tc>
                  <a:txBody>
                    <a:bodyPr/>
                    <a:lstStyle/>
                    <a:p>
                      <a:pPr algn="ctr"/>
                      <a:r>
                        <a:rPr kumimoji="1" lang="en-US" altLang="ja-JP" dirty="0"/>
                        <a:t>0 </a:t>
                      </a:r>
                      <a:r>
                        <a:rPr kumimoji="1" lang="ja-JP" altLang="en-US" sz="1400" dirty="0"/>
                        <a:t>円</a:t>
                      </a:r>
                      <a:endParaRPr kumimoji="1" lang="ja-JP" altLang="en-US" dirty="0"/>
                    </a:p>
                  </a:txBody>
                  <a:tcPr anchor="ctr">
                    <a:solidFill>
                      <a:schemeClr val="bg1"/>
                    </a:solidFill>
                  </a:tcPr>
                </a:tc>
                <a:tc>
                  <a:txBody>
                    <a:bodyPr/>
                    <a:lstStyle/>
                    <a:p>
                      <a:pPr algn="ctr"/>
                      <a:r>
                        <a:rPr kumimoji="1" lang="en-US" altLang="ja-JP" dirty="0"/>
                        <a:t>-</a:t>
                      </a:r>
                      <a:endParaRPr kumimoji="1" lang="ja-JP" altLang="en-US" dirty="0"/>
                    </a:p>
                  </a:txBody>
                  <a:tcPr anchor="ctr">
                    <a:solidFill>
                      <a:schemeClr val="bg1"/>
                    </a:solidFill>
                  </a:tcPr>
                </a:tc>
                <a:extLst>
                  <a:ext uri="{0D108BD9-81ED-4DB2-BD59-A6C34878D82A}">
                    <a16:rowId xmlns:a16="http://schemas.microsoft.com/office/drawing/2014/main" val="1107176463"/>
                  </a:ext>
                </a:extLst>
              </a:tr>
              <a:tr h="366039">
                <a:tc>
                  <a:txBody>
                    <a:bodyPr/>
                    <a:lstStyle/>
                    <a:p>
                      <a:pPr algn="l"/>
                      <a:r>
                        <a:rPr kumimoji="1" lang="ja-JP" altLang="en-US" dirty="0"/>
                        <a:t>プログラミング不要</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a:t>
                      </a:r>
                    </a:p>
                  </a:txBody>
                  <a:tcPr anchor="ctr">
                    <a:solidFill>
                      <a:schemeClr val="bg1">
                        <a:lumMod val="75000"/>
                      </a:schemeClr>
                    </a:solidFill>
                  </a:tcPr>
                </a:tc>
                <a:tc>
                  <a:txBody>
                    <a:bodyPr/>
                    <a:lstStyle/>
                    <a:p>
                      <a:pPr algn="ctr"/>
                      <a:r>
                        <a:rPr kumimoji="1" lang="en-US" altLang="ja-JP" dirty="0"/>
                        <a:t>-</a:t>
                      </a:r>
                      <a:endParaRPr kumimoji="1" lang="ja-JP" altLang="en-US" dirty="0"/>
                    </a:p>
                  </a:txBody>
                  <a:tcPr anchor="ctr">
                    <a:solidFill>
                      <a:schemeClr val="bg1"/>
                    </a:solidFill>
                  </a:tcPr>
                </a:tc>
                <a:extLst>
                  <a:ext uri="{0D108BD9-81ED-4DB2-BD59-A6C34878D82A}">
                    <a16:rowId xmlns:a16="http://schemas.microsoft.com/office/drawing/2014/main" val="2055552568"/>
                  </a:ext>
                </a:extLst>
              </a:tr>
              <a:tr h="366039">
                <a:tc>
                  <a:txBody>
                    <a:bodyPr/>
                    <a:lstStyle/>
                    <a:p>
                      <a:pPr algn="l"/>
                      <a:r>
                        <a:rPr kumimoji="1" lang="ja-JP" altLang="en-US" dirty="0"/>
                        <a:t>線形回帰</a:t>
                      </a:r>
                    </a:p>
                  </a:txBody>
                  <a:tcPr anchor="ctr">
                    <a:solidFill>
                      <a:schemeClr val="accent1">
                        <a:lumMod val="20000"/>
                        <a:lumOff val="80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1186835224"/>
                  </a:ext>
                </a:extLst>
              </a:tr>
              <a:tr h="640569">
                <a:tc>
                  <a:txBody>
                    <a:bodyPr/>
                    <a:lstStyle/>
                    <a:p>
                      <a:pPr algn="l"/>
                      <a:r>
                        <a:rPr kumimoji="1" lang="ja-JP" altLang="en-US" dirty="0"/>
                        <a:t>アンサンブル回帰木</a:t>
                      </a:r>
                      <a:endParaRPr kumimoji="1" lang="en-US" altLang="ja-JP" dirty="0"/>
                    </a:p>
                    <a:p>
                      <a:pPr algn="l"/>
                      <a:r>
                        <a:rPr kumimoji="1" lang="ja-JP" altLang="en-US" dirty="0"/>
                        <a:t>（ランダムフォレスト）</a:t>
                      </a:r>
                    </a:p>
                  </a:txBody>
                  <a:tcPr anchor="ctr">
                    <a:solidFill>
                      <a:schemeClr val="accent1">
                        <a:lumMod val="20000"/>
                        <a:lumOff val="80000"/>
                      </a:schemeClr>
                    </a:solidFill>
                  </a:tcPr>
                </a:tc>
                <a:tc>
                  <a:txBody>
                    <a:bodyPr/>
                    <a:lstStyle/>
                    <a:p>
                      <a:pPr algn="ctr"/>
                      <a:r>
                        <a:rPr kumimoji="1" lang="en-US" altLang="ja-JP" sz="1800" dirty="0">
                          <a:latin typeface="+mn-ea"/>
                          <a:ea typeface="+mn-ea"/>
                        </a:rPr>
                        <a:t>×</a:t>
                      </a:r>
                    </a:p>
                    <a:p>
                      <a:pPr algn="ctr"/>
                      <a:r>
                        <a:rPr kumimoji="1" lang="en-US" altLang="ja-JP" sz="1000" dirty="0" err="1"/>
                        <a:t>JMP</a:t>
                      </a:r>
                      <a:r>
                        <a:rPr kumimoji="1" lang="en-US" altLang="ja-JP" sz="1000" dirty="0"/>
                        <a:t> PRO</a:t>
                      </a:r>
                      <a:r>
                        <a:rPr kumimoji="1" lang="ja-JP" altLang="en-US" sz="1000" dirty="0"/>
                        <a:t>のみ</a:t>
                      </a:r>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235255096"/>
                  </a:ext>
                </a:extLst>
              </a:tr>
              <a:tr h="671072">
                <a:tc>
                  <a:txBody>
                    <a:bodyPr/>
                    <a:lstStyle/>
                    <a:p>
                      <a:pPr algn="l"/>
                      <a:r>
                        <a:rPr kumimoji="1" lang="ja-JP" altLang="en-US" dirty="0"/>
                        <a:t>ニューラルネット</a:t>
                      </a:r>
                      <a:endParaRPr kumimoji="1" lang="en-US" altLang="ja-JP" dirty="0"/>
                    </a:p>
                    <a:p>
                      <a:pPr algn="l"/>
                      <a:r>
                        <a:rPr kumimoji="1" lang="en-US" altLang="ja-JP" dirty="0"/>
                        <a:t>dropout</a:t>
                      </a:r>
                      <a:r>
                        <a:rPr kumimoji="1" lang="ja-JP" altLang="en-US" dirty="0"/>
                        <a:t>等</a:t>
                      </a:r>
                      <a:endParaRPr kumimoji="1" lang="en-US" altLang="ja-JP" dirty="0"/>
                    </a:p>
                  </a:txBody>
                  <a:tcPr anchor="ctr">
                    <a:solidFill>
                      <a:schemeClr val="accent1">
                        <a:lumMod val="20000"/>
                        <a:lumOff val="80000"/>
                      </a:schemeClr>
                    </a:solidFill>
                  </a:tcPr>
                </a:tc>
                <a:tc>
                  <a:txBody>
                    <a:bodyPr/>
                    <a:lstStyle/>
                    <a:p>
                      <a:pPr algn="ctr"/>
                      <a:r>
                        <a:rPr kumimoji="1" lang="ja-JP" altLang="en-US" dirty="0"/>
                        <a:t>△</a:t>
                      </a:r>
                      <a:endParaRPr kumimoji="1" lang="en-US" altLang="ja-JP" dirty="0"/>
                    </a:p>
                    <a:p>
                      <a:pPr algn="ctr"/>
                      <a:r>
                        <a:rPr kumimoji="1" lang="en-US" altLang="ja-JP" sz="1000" dirty="0" err="1"/>
                        <a:t>JMP</a:t>
                      </a:r>
                      <a:r>
                        <a:rPr kumimoji="1" lang="en-US" altLang="ja-JP" sz="1000" dirty="0"/>
                        <a:t> PRO</a:t>
                      </a:r>
                      <a:r>
                        <a:rPr kumimoji="1" lang="ja-JP" altLang="en-US" sz="1000" dirty="0"/>
                        <a:t>は可</a:t>
                      </a:r>
                      <a:endParaRPr kumimoji="1" lang="en-US" altLang="ja-JP" sz="1000" dirty="0"/>
                    </a:p>
                    <a:p>
                      <a:pPr algn="ctr"/>
                      <a:r>
                        <a:rPr kumimoji="1" lang="ja-JP" altLang="en-US" sz="1000" dirty="0"/>
                        <a:t>（隠れ層は</a:t>
                      </a:r>
                      <a:r>
                        <a:rPr kumimoji="1" lang="en-US" altLang="ja-JP" sz="1000" dirty="0"/>
                        <a:t>2</a:t>
                      </a:r>
                      <a:r>
                        <a:rPr kumimoji="1" lang="ja-JP" altLang="en-US" sz="1000" dirty="0"/>
                        <a:t>層）</a:t>
                      </a:r>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a:t>
                      </a:r>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521171275"/>
                  </a:ext>
                </a:extLst>
              </a:tr>
              <a:tr h="533807">
                <a:tc>
                  <a:txBody>
                    <a:bodyPr/>
                    <a:lstStyle/>
                    <a:p>
                      <a:pPr algn="l"/>
                      <a:r>
                        <a:rPr kumimoji="1" lang="ja-JP" altLang="en-US" dirty="0"/>
                        <a:t>画像の転移学習</a:t>
                      </a:r>
                    </a:p>
                  </a:txBody>
                  <a:tcPr anchor="ctr">
                    <a:solidFill>
                      <a:schemeClr val="accent1">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a:t>
                      </a:r>
                      <a:endParaRPr kumimoji="1" lang="en-US" altLang="ja-JP" dirty="0"/>
                    </a:p>
                    <a:p>
                      <a:pPr algn="ctr"/>
                      <a:r>
                        <a:rPr kumimoji="1" lang="ja-JP" altLang="en-US" sz="1000" dirty="0"/>
                        <a:t>一部モデルのみ</a:t>
                      </a:r>
                      <a:endParaRPr kumimoji="1" lang="en-US" altLang="ja-JP" sz="1100"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552125781"/>
                  </a:ext>
                </a:extLst>
              </a:tr>
              <a:tr h="366039">
                <a:tc>
                  <a:txBody>
                    <a:bodyPr/>
                    <a:lstStyle/>
                    <a:p>
                      <a:pPr algn="l"/>
                      <a:r>
                        <a:rPr kumimoji="1" lang="ja-JP" altLang="en-US" dirty="0"/>
                        <a:t>時系列データの解析</a:t>
                      </a:r>
                    </a:p>
                  </a:txBody>
                  <a:tcPr anchor="ctr">
                    <a:solidFill>
                      <a:schemeClr val="accent1">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en-US" altLang="ja-JP" dirty="0"/>
                        <a:t>×</a:t>
                      </a:r>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t>未経験</a:t>
                      </a:r>
                    </a:p>
                  </a:txBody>
                  <a:tcPr anchor="ctr">
                    <a:solidFill>
                      <a:schemeClr val="bg1">
                        <a:lumMod val="85000"/>
                      </a:schemeClr>
                    </a:solidFill>
                  </a:tcPr>
                </a:tc>
                <a:extLst>
                  <a:ext uri="{0D108BD9-81ED-4DB2-BD59-A6C34878D82A}">
                    <a16:rowId xmlns:a16="http://schemas.microsoft.com/office/drawing/2014/main" val="3750966799"/>
                  </a:ext>
                </a:extLst>
              </a:tr>
              <a:tr h="518555">
                <a:tc>
                  <a:txBody>
                    <a:bodyPr/>
                    <a:lstStyle/>
                    <a:p>
                      <a:pPr algn="l"/>
                      <a:r>
                        <a:rPr kumimoji="1" lang="ja-JP" altLang="en-US" dirty="0"/>
                        <a:t>ベイズ最適化</a:t>
                      </a:r>
                    </a:p>
                  </a:txBody>
                  <a:tcPr anchor="ctr">
                    <a:solidFill>
                      <a:schemeClr val="accent4">
                        <a:lumMod val="20000"/>
                        <a:lumOff val="80000"/>
                      </a:schemeClr>
                    </a:solidFill>
                  </a:tcPr>
                </a:tc>
                <a:tc>
                  <a:txBody>
                    <a:bodyPr/>
                    <a:lstStyle/>
                    <a:p>
                      <a:pPr algn="ctr"/>
                      <a:r>
                        <a:rPr kumimoji="1" lang="en-US" altLang="ja-JP" dirty="0"/>
                        <a:t>×</a:t>
                      </a:r>
                    </a:p>
                    <a:p>
                      <a:pPr algn="ctr"/>
                      <a:r>
                        <a:rPr kumimoji="1" lang="en-US" altLang="ja-JP" sz="1000" dirty="0"/>
                        <a:t>Gauss</a:t>
                      </a:r>
                      <a:r>
                        <a:rPr kumimoji="1" lang="ja-JP" altLang="en-US" sz="1000" dirty="0"/>
                        <a:t>過程は可</a:t>
                      </a:r>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452555935"/>
                  </a:ext>
                </a:extLst>
              </a:tr>
              <a:tr h="366039">
                <a:tc>
                  <a:txBody>
                    <a:bodyPr/>
                    <a:lstStyle/>
                    <a:p>
                      <a:pPr algn="l"/>
                      <a:r>
                        <a:rPr kumimoji="1" lang="ja-JP" altLang="en-US" dirty="0"/>
                        <a:t>遺伝的アルゴリズム</a:t>
                      </a:r>
                    </a:p>
                  </a:txBody>
                  <a:tcPr anchor="ctr">
                    <a:solidFill>
                      <a:schemeClr val="accent4">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3284610633"/>
                  </a:ext>
                </a:extLst>
              </a:tr>
              <a:tr h="366039">
                <a:tc>
                  <a:txBody>
                    <a:bodyPr/>
                    <a:lstStyle/>
                    <a:p>
                      <a:pPr algn="l"/>
                      <a:r>
                        <a:rPr kumimoji="1" lang="ja-JP" altLang="en-US" dirty="0"/>
                        <a:t>モンテカルロ木探索</a:t>
                      </a:r>
                    </a:p>
                  </a:txBody>
                  <a:tcPr anchor="ctr">
                    <a:solidFill>
                      <a:schemeClr val="accent4">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sz="1400" dirty="0"/>
                        <a:t>未経験</a:t>
                      </a:r>
                    </a:p>
                  </a:txBody>
                  <a:tcPr anchor="ctr">
                    <a:solidFill>
                      <a:schemeClr val="bg1">
                        <a:lumMod val="85000"/>
                      </a:schemeClr>
                    </a:solidFill>
                  </a:tcPr>
                </a:tc>
                <a:extLst>
                  <a:ext uri="{0D108BD9-81ED-4DB2-BD59-A6C34878D82A}">
                    <a16:rowId xmlns:a16="http://schemas.microsoft.com/office/drawing/2014/main" val="672447884"/>
                  </a:ext>
                </a:extLst>
              </a:tr>
              <a:tr h="366039">
                <a:tc>
                  <a:txBody>
                    <a:bodyPr/>
                    <a:lstStyle/>
                    <a:p>
                      <a:pPr algn="l"/>
                      <a:r>
                        <a:rPr kumimoji="1" lang="ja-JP" altLang="en-US" dirty="0"/>
                        <a:t>グラフ畳み込み</a:t>
                      </a:r>
                    </a:p>
                  </a:txBody>
                  <a:tcPr anchor="ctr">
                    <a:solidFill>
                      <a:schemeClr val="accent6">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3609713377"/>
                  </a:ext>
                </a:extLst>
              </a:tr>
              <a:tr h="366039">
                <a:tc>
                  <a:txBody>
                    <a:bodyPr/>
                    <a:lstStyle/>
                    <a:p>
                      <a:pPr algn="l"/>
                      <a:r>
                        <a:rPr kumimoji="1" lang="ja-JP" altLang="en-US" dirty="0"/>
                        <a:t>フィンガープリント</a:t>
                      </a:r>
                    </a:p>
                  </a:txBody>
                  <a:tcPr anchor="ctr">
                    <a:solidFill>
                      <a:schemeClr val="accent6">
                        <a:lumMod val="20000"/>
                        <a:lumOff val="80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en-US" altLang="ja-JP" dirty="0"/>
                        <a:t>×</a:t>
                      </a:r>
                      <a:endParaRPr kumimoji="1" lang="ja-JP" altLang="en-US" dirty="0"/>
                    </a:p>
                  </a:txBody>
                  <a:tcPr anchor="ctr">
                    <a:solidFill>
                      <a:schemeClr val="bg1">
                        <a:lumMod val="85000"/>
                      </a:schemeClr>
                    </a:solidFill>
                  </a:tcPr>
                </a:tc>
                <a:tc>
                  <a:txBody>
                    <a:bodyPr/>
                    <a:lstStyle/>
                    <a:p>
                      <a:pPr algn="ctr"/>
                      <a:r>
                        <a:rPr kumimoji="1" lang="ja-JP" altLang="en-US" dirty="0"/>
                        <a:t>〇</a:t>
                      </a:r>
                    </a:p>
                  </a:txBody>
                  <a:tcPr anchor="ctr">
                    <a:solidFill>
                      <a:schemeClr val="bg1"/>
                    </a:solidFill>
                  </a:tcPr>
                </a:tc>
                <a:tc>
                  <a:txBody>
                    <a:bodyPr/>
                    <a:lstStyle/>
                    <a:p>
                      <a:pPr algn="ctr"/>
                      <a:r>
                        <a:rPr kumimoji="1" lang="ja-JP" altLang="en-US" dirty="0"/>
                        <a:t>〇</a:t>
                      </a:r>
                    </a:p>
                  </a:txBody>
                  <a:tcPr anchor="ctr">
                    <a:solidFill>
                      <a:schemeClr val="bg1"/>
                    </a:solidFill>
                  </a:tcPr>
                </a:tc>
                <a:extLst>
                  <a:ext uri="{0D108BD9-81ED-4DB2-BD59-A6C34878D82A}">
                    <a16:rowId xmlns:a16="http://schemas.microsoft.com/office/drawing/2014/main" val="4254034191"/>
                  </a:ext>
                </a:extLst>
              </a:tr>
            </a:tbl>
          </a:graphicData>
        </a:graphic>
      </p:graphicFrame>
      <p:sp>
        <p:nvSpPr>
          <p:cNvPr id="2" name="テキスト ボックス 1">
            <a:extLst>
              <a:ext uri="{FF2B5EF4-FFF2-40B4-BE49-F238E27FC236}">
                <a16:creationId xmlns:a16="http://schemas.microsoft.com/office/drawing/2014/main" id="{12939C48-9814-48B4-92D7-C83A7C6B955E}"/>
              </a:ext>
            </a:extLst>
          </p:cNvPr>
          <p:cNvSpPr txBox="1"/>
          <p:nvPr/>
        </p:nvSpPr>
        <p:spPr>
          <a:xfrm>
            <a:off x="107504" y="6581001"/>
            <a:ext cx="1569660" cy="276999"/>
          </a:xfrm>
          <a:prstGeom prst="rect">
            <a:avLst/>
          </a:prstGeom>
          <a:noFill/>
        </p:spPr>
        <p:txBody>
          <a:bodyPr wrap="none" rtlCol="0">
            <a:spAutoFit/>
          </a:bodyPr>
          <a:lstStyle/>
          <a:p>
            <a:r>
              <a:rPr kumimoji="1" lang="ja-JP" altLang="en-US" sz="1200" dirty="0"/>
              <a:t>雨宮さん、堀江調べ</a:t>
            </a:r>
          </a:p>
        </p:txBody>
      </p:sp>
      <p:sp>
        <p:nvSpPr>
          <p:cNvPr id="5" name="テキスト ボックス 4">
            <a:extLst>
              <a:ext uri="{FF2B5EF4-FFF2-40B4-BE49-F238E27FC236}">
                <a16:creationId xmlns:a16="http://schemas.microsoft.com/office/drawing/2014/main" id="{98814DEB-4422-4C61-B179-EEC9A97A8DDF}"/>
              </a:ext>
            </a:extLst>
          </p:cNvPr>
          <p:cNvSpPr txBox="1"/>
          <p:nvPr/>
        </p:nvSpPr>
        <p:spPr>
          <a:xfrm>
            <a:off x="2489635" y="5805264"/>
            <a:ext cx="461665" cy="604044"/>
          </a:xfrm>
          <a:prstGeom prst="rect">
            <a:avLst/>
          </a:prstGeom>
          <a:ln>
            <a:solidFill>
              <a:schemeClr val="accent6">
                <a:lumMod val="20000"/>
                <a:lumOff val="8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化学</a:t>
            </a:r>
          </a:p>
        </p:txBody>
      </p:sp>
      <p:sp>
        <p:nvSpPr>
          <p:cNvPr id="6" name="テキスト ボックス 5">
            <a:extLst>
              <a:ext uri="{FF2B5EF4-FFF2-40B4-BE49-F238E27FC236}">
                <a16:creationId xmlns:a16="http://schemas.microsoft.com/office/drawing/2014/main" id="{7FBC4AD1-D7EC-4E59-9B89-6928467BE204}"/>
              </a:ext>
            </a:extLst>
          </p:cNvPr>
          <p:cNvSpPr txBox="1"/>
          <p:nvPr/>
        </p:nvSpPr>
        <p:spPr>
          <a:xfrm>
            <a:off x="2489635" y="4555728"/>
            <a:ext cx="461665" cy="1152128"/>
          </a:xfrm>
          <a:prstGeom prst="rect">
            <a:avLst/>
          </a:prstGeom>
          <a:ln>
            <a:solidFill>
              <a:schemeClr val="accent4">
                <a:lumMod val="20000"/>
                <a:lumOff val="80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ja-JP" altLang="en-US" dirty="0">
                <a:latin typeface="HGP創英角ﾎﾟｯﾌﾟ体" panose="040B0A00000000000000" pitchFamily="50" charset="-128"/>
                <a:ea typeface="HGP創英角ﾎﾟｯﾌﾟ体" panose="040B0A00000000000000" pitchFamily="50" charset="-128"/>
              </a:rPr>
              <a:t>探索</a:t>
            </a:r>
            <a:endParaRPr kumimoji="1" lang="ja-JP" altLang="en-US" dirty="0">
              <a:latin typeface="HGP創英角ﾎﾟｯﾌﾟ体" panose="040B0A00000000000000" pitchFamily="50" charset="-128"/>
              <a:ea typeface="HGP創英角ﾎﾟｯﾌﾟ体" panose="040B0A00000000000000" pitchFamily="50" charset="-128"/>
            </a:endParaRPr>
          </a:p>
        </p:txBody>
      </p:sp>
      <p:sp>
        <p:nvSpPr>
          <p:cNvPr id="7" name="テキスト ボックス 6">
            <a:extLst>
              <a:ext uri="{FF2B5EF4-FFF2-40B4-BE49-F238E27FC236}">
                <a16:creationId xmlns:a16="http://schemas.microsoft.com/office/drawing/2014/main" id="{4517ED6C-F167-4772-97FB-CE25863426FB}"/>
              </a:ext>
            </a:extLst>
          </p:cNvPr>
          <p:cNvSpPr txBox="1"/>
          <p:nvPr/>
        </p:nvSpPr>
        <p:spPr>
          <a:xfrm>
            <a:off x="2489635" y="2019300"/>
            <a:ext cx="461665" cy="2379711"/>
          </a:xfrm>
          <a:prstGeom prst="rect">
            <a:avLst/>
          </a:prstGeom>
          <a:ln>
            <a:solidFill>
              <a:schemeClr val="bg1">
                <a:lumMod val="95000"/>
              </a:schemeClr>
            </a:solidFill>
            <a:prstDash val="sysDot"/>
          </a:ln>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kumimoji="1" lang="ja-JP" altLang="en-US" dirty="0">
                <a:latin typeface="HGP創英角ﾎﾟｯﾌﾟ体" panose="040B0A00000000000000" pitchFamily="50" charset="-128"/>
                <a:ea typeface="HGP創英角ﾎﾟｯﾌﾟ体" panose="040B0A00000000000000" pitchFamily="50" charset="-128"/>
              </a:rPr>
              <a:t>予測</a:t>
            </a:r>
          </a:p>
        </p:txBody>
      </p:sp>
    </p:spTree>
    <p:extLst>
      <p:ext uri="{BB962C8B-B14F-4D97-AF65-F5344CB8AC3E}">
        <p14:creationId xmlns:p14="http://schemas.microsoft.com/office/powerpoint/2010/main" val="3131988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3B7CA-C211-4810-8D4D-0B4645DE4308}"/>
              </a:ext>
            </a:extLst>
          </p:cNvPr>
          <p:cNvSpPr>
            <a:spLocks noGrp="1"/>
          </p:cNvSpPr>
          <p:nvPr>
            <p:ph type="title"/>
          </p:nvPr>
        </p:nvSpPr>
        <p:spPr/>
        <p:txBody>
          <a:bodyPr/>
          <a:lstStyle/>
          <a:p>
            <a:r>
              <a:rPr kumimoji="1" lang="ja-JP" altLang="en-US" dirty="0"/>
              <a:t>誰でもデータサイエンスができるツール</a:t>
            </a:r>
          </a:p>
        </p:txBody>
      </p:sp>
      <p:sp>
        <p:nvSpPr>
          <p:cNvPr id="3" name="テキスト ボックス 2">
            <a:extLst>
              <a:ext uri="{FF2B5EF4-FFF2-40B4-BE49-F238E27FC236}">
                <a16:creationId xmlns:a16="http://schemas.microsoft.com/office/drawing/2014/main" id="{BA7F9B7D-EA18-46A0-A58C-38D822564313}"/>
              </a:ext>
            </a:extLst>
          </p:cNvPr>
          <p:cNvSpPr txBox="1"/>
          <p:nvPr/>
        </p:nvSpPr>
        <p:spPr>
          <a:xfrm>
            <a:off x="873712" y="1178750"/>
            <a:ext cx="7396577" cy="2554545"/>
          </a:xfrm>
          <a:prstGeom prst="rect">
            <a:avLst/>
          </a:prstGeom>
          <a:noFill/>
        </p:spPr>
        <p:txBody>
          <a:bodyPr wrap="none" rtlCol="0">
            <a:spAutoFit/>
          </a:bodyPr>
          <a:lstStyle/>
          <a:p>
            <a:pPr algn="ctr"/>
            <a:r>
              <a:rPr lang="ja-JP" altLang="en-US" sz="3200" dirty="0">
                <a:latin typeface="ＭＳ Ｐ明朝" panose="02020600040205080304" pitchFamily="18" charset="-128"/>
                <a:ea typeface="ＭＳ Ｐ明朝" panose="02020600040205080304" pitchFamily="18" charset="-128"/>
              </a:rPr>
              <a:t>研究者は全員</a:t>
            </a:r>
            <a:r>
              <a:rPr kumimoji="1" lang="ja-JP" altLang="en-US" sz="3200" dirty="0">
                <a:latin typeface="ＭＳ Ｐ明朝" panose="02020600040205080304" pitchFamily="18" charset="-128"/>
                <a:ea typeface="ＭＳ Ｐ明朝" panose="02020600040205080304" pitchFamily="18" charset="-128"/>
              </a:rPr>
              <a:t>データサイエンスを使うべき</a:t>
            </a:r>
            <a:endParaRPr kumimoji="1" lang="en-US" altLang="ja-JP" sz="3200" dirty="0">
              <a:latin typeface="ＭＳ Ｐ明朝" panose="02020600040205080304" pitchFamily="18" charset="-128"/>
              <a:ea typeface="ＭＳ Ｐ明朝" panose="02020600040205080304" pitchFamily="18" charset="-128"/>
            </a:endParaRPr>
          </a:p>
          <a:p>
            <a:pPr algn="ctr"/>
            <a:endParaRPr lang="en-US" altLang="ja-JP" sz="3200" dirty="0">
              <a:latin typeface="ＭＳ Ｐ明朝" panose="02020600040205080304" pitchFamily="18" charset="-128"/>
              <a:ea typeface="ＭＳ Ｐ明朝" panose="02020600040205080304" pitchFamily="18" charset="-128"/>
            </a:endParaRPr>
          </a:p>
          <a:p>
            <a:pPr algn="ctr"/>
            <a:endParaRPr kumimoji="1" lang="en-US" altLang="ja-JP" sz="3200" dirty="0">
              <a:latin typeface="ＭＳ Ｐ明朝" panose="02020600040205080304" pitchFamily="18" charset="-128"/>
              <a:ea typeface="ＭＳ Ｐ明朝" panose="02020600040205080304" pitchFamily="18" charset="-128"/>
            </a:endParaRPr>
          </a:p>
          <a:p>
            <a:pPr algn="ctr"/>
            <a:endParaRPr lang="en-US" altLang="ja-JP" sz="3200" dirty="0">
              <a:latin typeface="ＭＳ Ｐ明朝" panose="02020600040205080304" pitchFamily="18" charset="-128"/>
              <a:ea typeface="ＭＳ Ｐ明朝" panose="02020600040205080304" pitchFamily="18" charset="-128"/>
            </a:endParaRPr>
          </a:p>
          <a:p>
            <a:pPr algn="ctr"/>
            <a:r>
              <a:rPr lang="ja-JP" altLang="en-US" sz="3200" dirty="0">
                <a:latin typeface="ＭＳ Ｐ明朝" panose="02020600040205080304" pitchFamily="18" charset="-128"/>
                <a:ea typeface="ＭＳ Ｐ明朝" panose="02020600040205080304" pitchFamily="18" charset="-128"/>
              </a:rPr>
              <a:t>誰もがプログラミングを出来る</a:t>
            </a:r>
            <a:r>
              <a:rPr kumimoji="1" lang="ja-JP" altLang="en-US" sz="3200" dirty="0">
                <a:latin typeface="ＭＳ Ｐ明朝" panose="02020600040205080304" pitchFamily="18" charset="-128"/>
                <a:ea typeface="ＭＳ Ｐ明朝" panose="02020600040205080304" pitchFamily="18" charset="-128"/>
              </a:rPr>
              <a:t>わけではない</a:t>
            </a:r>
          </a:p>
        </p:txBody>
      </p:sp>
      <p:sp>
        <p:nvSpPr>
          <p:cNvPr id="4" name="乗算記号 3">
            <a:extLst>
              <a:ext uri="{FF2B5EF4-FFF2-40B4-BE49-F238E27FC236}">
                <a16:creationId xmlns:a16="http://schemas.microsoft.com/office/drawing/2014/main" id="{D0722C79-F0BF-4574-8DC0-EF4B4C947356}"/>
              </a:ext>
            </a:extLst>
          </p:cNvPr>
          <p:cNvSpPr/>
          <p:nvPr/>
        </p:nvSpPr>
        <p:spPr>
          <a:xfrm>
            <a:off x="4114800" y="1998822"/>
            <a:ext cx="914400" cy="914400"/>
          </a:xfrm>
          <a:prstGeom prst="mathMultiply">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p>
        </p:txBody>
      </p:sp>
      <p:grpSp>
        <p:nvGrpSpPr>
          <p:cNvPr id="8" name="グループ化 7">
            <a:extLst>
              <a:ext uri="{FF2B5EF4-FFF2-40B4-BE49-F238E27FC236}">
                <a16:creationId xmlns:a16="http://schemas.microsoft.com/office/drawing/2014/main" id="{2872D406-1A7E-4346-8D25-817E9E6E2082}"/>
              </a:ext>
            </a:extLst>
          </p:cNvPr>
          <p:cNvGrpSpPr/>
          <p:nvPr/>
        </p:nvGrpSpPr>
        <p:grpSpPr>
          <a:xfrm>
            <a:off x="873712" y="4233339"/>
            <a:ext cx="7973762" cy="707886"/>
            <a:chOff x="873712" y="5380186"/>
            <a:chExt cx="7973762" cy="707886"/>
          </a:xfrm>
        </p:grpSpPr>
        <p:sp>
          <p:nvSpPr>
            <p:cNvPr id="6" name="テキスト ボックス 5">
              <a:extLst>
                <a:ext uri="{FF2B5EF4-FFF2-40B4-BE49-F238E27FC236}">
                  <a16:creationId xmlns:a16="http://schemas.microsoft.com/office/drawing/2014/main" id="{C3D2FFC2-EE01-46CD-B068-931F6C19EDF5}"/>
                </a:ext>
              </a:extLst>
            </p:cNvPr>
            <p:cNvSpPr txBox="1"/>
            <p:nvPr/>
          </p:nvSpPr>
          <p:spPr>
            <a:xfrm>
              <a:off x="873712" y="5380186"/>
              <a:ext cx="7973762" cy="707886"/>
            </a:xfrm>
            <a:prstGeom prst="rect">
              <a:avLst/>
            </a:prstGeom>
            <a:noFill/>
          </p:spPr>
          <p:txBody>
            <a:bodyPr wrap="square" rtlCol="0">
              <a:spAutoFit/>
            </a:bodyPr>
            <a:lstStyle/>
            <a:p>
              <a:r>
                <a:rPr lang="ja-JP" altLang="en-US" sz="4000" dirty="0">
                  <a:solidFill>
                    <a:srgbClr val="00B050"/>
                  </a:solidFill>
                </a:rPr>
                <a:t>５クリック　で使える機械学習</a:t>
              </a:r>
              <a:endParaRPr kumimoji="1" lang="ja-JP" altLang="en-US" sz="4000" dirty="0">
                <a:solidFill>
                  <a:srgbClr val="00B050"/>
                </a:solidFill>
              </a:endParaRPr>
            </a:p>
          </p:txBody>
        </p:sp>
        <p:pic>
          <p:nvPicPr>
            <p:cNvPr id="1030" name="Picture 6" descr="ããã¦ã¹ãã«ã¼ã½ã«ãã®ç»åæ¤ç´¢çµæ">
              <a:extLst>
                <a:ext uri="{FF2B5EF4-FFF2-40B4-BE49-F238E27FC236}">
                  <a16:creationId xmlns:a16="http://schemas.microsoft.com/office/drawing/2014/main" id="{BDA979B9-FFD1-4C68-A12D-7CFEAD82A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032" y="5470376"/>
              <a:ext cx="550912" cy="55091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テキスト ボックス 11">
            <a:extLst>
              <a:ext uri="{FF2B5EF4-FFF2-40B4-BE49-F238E27FC236}">
                <a16:creationId xmlns:a16="http://schemas.microsoft.com/office/drawing/2014/main" id="{A6E2E87F-2240-44BD-A01C-D304360690EB}"/>
              </a:ext>
            </a:extLst>
          </p:cNvPr>
          <p:cNvSpPr txBox="1"/>
          <p:nvPr/>
        </p:nvSpPr>
        <p:spPr>
          <a:xfrm>
            <a:off x="873712" y="5441269"/>
            <a:ext cx="7973762" cy="707886"/>
          </a:xfrm>
          <a:prstGeom prst="rect">
            <a:avLst/>
          </a:prstGeom>
          <a:noFill/>
        </p:spPr>
        <p:txBody>
          <a:bodyPr wrap="square" rtlCol="0">
            <a:spAutoFit/>
          </a:bodyPr>
          <a:lstStyle/>
          <a:p>
            <a:r>
              <a:rPr kumimoji="1" lang="ja-JP" altLang="en-US" sz="4000" dirty="0">
                <a:solidFill>
                  <a:schemeClr val="bg1">
                    <a:lumMod val="50000"/>
                  </a:schemeClr>
                </a:solidFill>
              </a:rPr>
              <a:t>ＡＩ人材の教育</a:t>
            </a:r>
          </a:p>
        </p:txBody>
      </p:sp>
    </p:spTree>
    <p:extLst>
      <p:ext uri="{BB962C8B-B14F-4D97-AF65-F5344CB8AC3E}">
        <p14:creationId xmlns:p14="http://schemas.microsoft.com/office/powerpoint/2010/main" val="2115103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A8EF3E-26A5-42F5-910E-AF79C1C261FE}"/>
              </a:ext>
            </a:extLst>
          </p:cNvPr>
          <p:cNvSpPr>
            <a:spLocks noGrp="1"/>
          </p:cNvSpPr>
          <p:nvPr>
            <p:ph type="title"/>
          </p:nvPr>
        </p:nvSpPr>
        <p:spPr/>
        <p:txBody>
          <a:bodyPr/>
          <a:lstStyle/>
          <a:p>
            <a:r>
              <a:rPr kumimoji="1" lang="ja-JP" altLang="en-US" dirty="0"/>
              <a:t>テーブルデータ（エクセル）の解析</a:t>
            </a:r>
          </a:p>
        </p:txBody>
      </p:sp>
      <p:pic>
        <p:nvPicPr>
          <p:cNvPr id="5" name="図 4">
            <a:extLst>
              <a:ext uri="{FF2B5EF4-FFF2-40B4-BE49-F238E27FC236}">
                <a16:creationId xmlns:a16="http://schemas.microsoft.com/office/drawing/2014/main" id="{5722156D-03C2-42CF-8213-946AE17FE6FA}"/>
              </a:ext>
            </a:extLst>
          </p:cNvPr>
          <p:cNvPicPr>
            <a:picLocks noChangeAspect="1"/>
          </p:cNvPicPr>
          <p:nvPr/>
        </p:nvPicPr>
        <p:blipFill>
          <a:blip r:embed="rId3"/>
          <a:stretch>
            <a:fillRect/>
          </a:stretch>
        </p:blipFill>
        <p:spPr>
          <a:xfrm>
            <a:off x="26243" y="1483162"/>
            <a:ext cx="8345911" cy="4147036"/>
          </a:xfrm>
          <a:prstGeom prst="rect">
            <a:avLst/>
          </a:prstGeom>
        </p:spPr>
      </p:pic>
      <p:sp>
        <p:nvSpPr>
          <p:cNvPr id="6" name="右中かっこ 5">
            <a:extLst>
              <a:ext uri="{FF2B5EF4-FFF2-40B4-BE49-F238E27FC236}">
                <a16:creationId xmlns:a16="http://schemas.microsoft.com/office/drawing/2014/main" id="{7AA7D4A5-77FF-400C-B519-9C0B4FABADB0}"/>
              </a:ext>
            </a:extLst>
          </p:cNvPr>
          <p:cNvSpPr/>
          <p:nvPr/>
        </p:nvSpPr>
        <p:spPr>
          <a:xfrm rot="16200000">
            <a:off x="1041291" y="425238"/>
            <a:ext cx="125760" cy="1849315"/>
          </a:xfrm>
          <a:prstGeom prst="righ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A7A7912-13D8-4C7F-91F1-C2E72E3ABF4B}"/>
              </a:ext>
            </a:extLst>
          </p:cNvPr>
          <p:cNvSpPr txBox="1"/>
          <p:nvPr/>
        </p:nvSpPr>
        <p:spPr>
          <a:xfrm>
            <a:off x="770361" y="879256"/>
            <a:ext cx="877163" cy="369332"/>
          </a:xfrm>
          <a:prstGeom prst="rect">
            <a:avLst/>
          </a:prstGeom>
          <a:noFill/>
        </p:spPr>
        <p:txBody>
          <a:bodyPr wrap="none" rtlCol="0">
            <a:spAutoFit/>
          </a:bodyPr>
          <a:lstStyle/>
          <a:p>
            <a:r>
              <a:rPr kumimoji="1" lang="en-US" altLang="ja-JP" dirty="0"/>
              <a:t>ID</a:t>
            </a:r>
            <a:r>
              <a:rPr lang="ja-JP" altLang="en-US" dirty="0"/>
              <a:t>など</a:t>
            </a:r>
            <a:endParaRPr kumimoji="1" lang="ja-JP" altLang="en-US" dirty="0"/>
          </a:p>
        </p:txBody>
      </p:sp>
      <p:sp>
        <p:nvSpPr>
          <p:cNvPr id="8" name="右中かっこ 7">
            <a:extLst>
              <a:ext uri="{FF2B5EF4-FFF2-40B4-BE49-F238E27FC236}">
                <a16:creationId xmlns:a16="http://schemas.microsoft.com/office/drawing/2014/main" id="{EA114D39-D0A4-4C1C-B65F-D440E3711DF2}"/>
              </a:ext>
            </a:extLst>
          </p:cNvPr>
          <p:cNvSpPr/>
          <p:nvPr/>
        </p:nvSpPr>
        <p:spPr>
          <a:xfrm rot="16200000">
            <a:off x="4969832" y="-1624288"/>
            <a:ext cx="104454" cy="5948367"/>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6FDB17B-2B71-46E0-B3A0-A7AFE8141A94}"/>
              </a:ext>
            </a:extLst>
          </p:cNvPr>
          <p:cNvSpPr txBox="1"/>
          <p:nvPr/>
        </p:nvSpPr>
        <p:spPr>
          <a:xfrm>
            <a:off x="4644008" y="857950"/>
            <a:ext cx="1107996" cy="369332"/>
          </a:xfrm>
          <a:prstGeom prst="rect">
            <a:avLst/>
          </a:prstGeom>
          <a:noFill/>
        </p:spPr>
        <p:txBody>
          <a:bodyPr wrap="none" rtlCol="0">
            <a:spAutoFit/>
          </a:bodyPr>
          <a:lstStyle/>
          <a:p>
            <a:r>
              <a:rPr kumimoji="1" lang="ja-JP" altLang="en-US" dirty="0">
                <a:solidFill>
                  <a:srgbClr val="00B050"/>
                </a:solidFill>
              </a:rPr>
              <a:t>説明変数</a:t>
            </a:r>
          </a:p>
        </p:txBody>
      </p:sp>
      <p:sp>
        <p:nvSpPr>
          <p:cNvPr id="10" name="テキスト ボックス 9">
            <a:extLst>
              <a:ext uri="{FF2B5EF4-FFF2-40B4-BE49-F238E27FC236}">
                <a16:creationId xmlns:a16="http://schemas.microsoft.com/office/drawing/2014/main" id="{AA02AAE3-087F-4712-B0BF-DC16ACC4E018}"/>
              </a:ext>
            </a:extLst>
          </p:cNvPr>
          <p:cNvSpPr txBox="1"/>
          <p:nvPr/>
        </p:nvSpPr>
        <p:spPr>
          <a:xfrm>
            <a:off x="7596336" y="857950"/>
            <a:ext cx="1107996" cy="369332"/>
          </a:xfrm>
          <a:prstGeom prst="rect">
            <a:avLst/>
          </a:prstGeom>
          <a:noFill/>
        </p:spPr>
        <p:txBody>
          <a:bodyPr wrap="none" rtlCol="0">
            <a:spAutoFit/>
          </a:bodyPr>
          <a:lstStyle/>
          <a:p>
            <a:r>
              <a:rPr lang="ja-JP" altLang="en-US" dirty="0">
                <a:solidFill>
                  <a:srgbClr val="0070C0"/>
                </a:solidFill>
              </a:rPr>
              <a:t>目的</a:t>
            </a:r>
            <a:r>
              <a:rPr kumimoji="1" lang="ja-JP" altLang="en-US" dirty="0">
                <a:solidFill>
                  <a:srgbClr val="0070C0"/>
                </a:solidFill>
              </a:rPr>
              <a:t>変数</a:t>
            </a:r>
          </a:p>
        </p:txBody>
      </p:sp>
      <p:cxnSp>
        <p:nvCxnSpPr>
          <p:cNvPr id="12" name="直線矢印コネクタ 11">
            <a:extLst>
              <a:ext uri="{FF2B5EF4-FFF2-40B4-BE49-F238E27FC236}">
                <a16:creationId xmlns:a16="http://schemas.microsoft.com/office/drawing/2014/main" id="{A600B4DC-9B44-40A3-8189-2BA7BFB495C0}"/>
              </a:ext>
            </a:extLst>
          </p:cNvPr>
          <p:cNvCxnSpPr>
            <a:cxnSpLocks/>
          </p:cNvCxnSpPr>
          <p:nvPr/>
        </p:nvCxnSpPr>
        <p:spPr>
          <a:xfrm>
            <a:off x="8172400" y="1248588"/>
            <a:ext cx="0" cy="1641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テキスト ボックス 15">
            <a:extLst>
              <a:ext uri="{FF2B5EF4-FFF2-40B4-BE49-F238E27FC236}">
                <a16:creationId xmlns:a16="http://schemas.microsoft.com/office/drawing/2014/main" id="{CDD47435-2F04-4501-ABCD-2B0B8DBC9611}"/>
              </a:ext>
            </a:extLst>
          </p:cNvPr>
          <p:cNvSpPr txBox="1"/>
          <p:nvPr/>
        </p:nvSpPr>
        <p:spPr>
          <a:xfrm>
            <a:off x="1607086" y="5877272"/>
            <a:ext cx="5519460" cy="584775"/>
          </a:xfrm>
          <a:prstGeom prst="rect">
            <a:avLst/>
          </a:prstGeom>
          <a:noFill/>
        </p:spPr>
        <p:txBody>
          <a:bodyPr wrap="none" rtlCol="0">
            <a:spAutoFit/>
          </a:bodyPr>
          <a:lstStyle/>
          <a:p>
            <a:r>
              <a:rPr lang="ja-JP" altLang="en-US" sz="3200" dirty="0"/>
              <a:t>エクセルデータの解析ソフト</a:t>
            </a:r>
            <a:endParaRPr kumimoji="1" lang="ja-JP" altLang="en-US" sz="3200" dirty="0"/>
          </a:p>
        </p:txBody>
      </p:sp>
      <p:sp>
        <p:nvSpPr>
          <p:cNvPr id="18" name="テキスト ボックス 17">
            <a:extLst>
              <a:ext uri="{FF2B5EF4-FFF2-40B4-BE49-F238E27FC236}">
                <a16:creationId xmlns:a16="http://schemas.microsoft.com/office/drawing/2014/main" id="{4DA195AF-A0EB-47BA-AFAC-CCCC703A87B6}"/>
              </a:ext>
            </a:extLst>
          </p:cNvPr>
          <p:cNvSpPr txBox="1"/>
          <p:nvPr/>
        </p:nvSpPr>
        <p:spPr>
          <a:xfrm>
            <a:off x="3923928" y="4851618"/>
            <a:ext cx="1980029"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ja-JP" altLang="en-US" sz="2800" dirty="0"/>
              <a:t>ガラス組成</a:t>
            </a:r>
            <a:endParaRPr kumimoji="1" lang="ja-JP" altLang="en-US" sz="2800" dirty="0"/>
          </a:p>
        </p:txBody>
      </p:sp>
      <p:sp>
        <p:nvSpPr>
          <p:cNvPr id="19" name="テキスト ボックス 18">
            <a:extLst>
              <a:ext uri="{FF2B5EF4-FFF2-40B4-BE49-F238E27FC236}">
                <a16:creationId xmlns:a16="http://schemas.microsoft.com/office/drawing/2014/main" id="{30A065CC-C945-4448-9D54-096AA28C56F6}"/>
              </a:ext>
            </a:extLst>
          </p:cNvPr>
          <p:cNvSpPr txBox="1"/>
          <p:nvPr/>
        </p:nvSpPr>
        <p:spPr>
          <a:xfrm>
            <a:off x="7164288" y="4851618"/>
            <a:ext cx="1980029"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800" dirty="0"/>
              <a:t>破壊靭性値</a:t>
            </a:r>
            <a:endParaRPr kumimoji="1" lang="ja-JP" altLang="en-US" sz="2800" dirty="0"/>
          </a:p>
        </p:txBody>
      </p:sp>
    </p:spTree>
    <p:extLst>
      <p:ext uri="{BB962C8B-B14F-4D97-AF65-F5344CB8AC3E}">
        <p14:creationId xmlns:p14="http://schemas.microsoft.com/office/powerpoint/2010/main" val="1050828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E7DB4-C69E-4651-A7CF-90C085AB004C}"/>
              </a:ext>
            </a:extLst>
          </p:cNvPr>
          <p:cNvSpPr>
            <a:spLocks noGrp="1"/>
          </p:cNvSpPr>
          <p:nvPr>
            <p:ph type="title"/>
          </p:nvPr>
        </p:nvSpPr>
        <p:spPr/>
        <p:txBody>
          <a:bodyPr/>
          <a:lstStyle/>
          <a:p>
            <a:r>
              <a:rPr lang="ja-JP" altLang="en-US" dirty="0"/>
              <a:t>テーブルデータ解析用のソフトウェア</a:t>
            </a:r>
            <a:endParaRPr kumimoji="1" lang="ja-JP" altLang="en-US" dirty="0"/>
          </a:p>
        </p:txBody>
      </p:sp>
      <p:pic>
        <p:nvPicPr>
          <p:cNvPr id="3" name="python_20190809_130611W (online-video-cutter.com)">
            <a:hlinkClick r:id="" action="ppaction://media"/>
            <a:extLst>
              <a:ext uri="{FF2B5EF4-FFF2-40B4-BE49-F238E27FC236}">
                <a16:creationId xmlns:a16="http://schemas.microsoft.com/office/drawing/2014/main" id="{4A222690-CAA2-4A93-B11E-6B3A4915B23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8283" b="54273"/>
          <a:stretch/>
        </p:blipFill>
        <p:spPr>
          <a:xfrm>
            <a:off x="165406" y="908720"/>
            <a:ext cx="9000000" cy="5400000"/>
          </a:xfrm>
          <a:prstGeom prst="rect">
            <a:avLst/>
          </a:prstGeom>
        </p:spPr>
      </p:pic>
      <p:pic>
        <p:nvPicPr>
          <p:cNvPr id="4" name="Picture 6" descr="ããã¦ã¹ãã«ã¼ã½ã«ãã®ç»åæ¤ç´¢çµæ">
            <a:extLst>
              <a:ext uri="{FF2B5EF4-FFF2-40B4-BE49-F238E27FC236}">
                <a16:creationId xmlns:a16="http://schemas.microsoft.com/office/drawing/2014/main" id="{EAC78095-6A7F-4916-BDAA-1A2FD50B12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56" y="1124744"/>
            <a:ext cx="216024" cy="216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ããã¦ã¹ãã«ã¼ã½ã«ãã®ç»åæ¤ç´¢çµæ">
            <a:extLst>
              <a:ext uri="{FF2B5EF4-FFF2-40B4-BE49-F238E27FC236}">
                <a16:creationId xmlns:a16="http://schemas.microsoft.com/office/drawing/2014/main" id="{E0670956-1882-4965-9561-74605843EF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6093296"/>
            <a:ext cx="383704" cy="38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1359A2-8590-4185-A45E-61C7FC5B7F6F}"/>
              </a:ext>
            </a:extLst>
          </p:cNvPr>
          <p:cNvSpPr>
            <a:spLocks noGrp="1"/>
          </p:cNvSpPr>
          <p:nvPr>
            <p:ph type="title"/>
          </p:nvPr>
        </p:nvSpPr>
        <p:spPr/>
        <p:txBody>
          <a:bodyPr/>
          <a:lstStyle/>
          <a:p>
            <a:r>
              <a:rPr lang="ja-JP" altLang="en-US" dirty="0"/>
              <a:t>ディープラーニングで出来ること</a:t>
            </a:r>
            <a:endParaRPr kumimoji="1" lang="ja-JP" altLang="en-US" dirty="0"/>
          </a:p>
        </p:txBody>
      </p:sp>
      <p:pic>
        <p:nvPicPr>
          <p:cNvPr id="4" name="図 3">
            <a:extLst>
              <a:ext uri="{FF2B5EF4-FFF2-40B4-BE49-F238E27FC236}">
                <a16:creationId xmlns:a16="http://schemas.microsoft.com/office/drawing/2014/main" id="{8280CED9-1016-4917-A8DE-2154F4E00A75}"/>
              </a:ext>
            </a:extLst>
          </p:cNvPr>
          <p:cNvPicPr>
            <a:picLocks noChangeAspect="1"/>
          </p:cNvPicPr>
          <p:nvPr/>
        </p:nvPicPr>
        <p:blipFill>
          <a:blip r:embed="rId3"/>
          <a:stretch>
            <a:fillRect/>
          </a:stretch>
        </p:blipFill>
        <p:spPr>
          <a:xfrm>
            <a:off x="4943523" y="949253"/>
            <a:ext cx="3761747" cy="2683142"/>
          </a:xfrm>
          <a:prstGeom prst="rect">
            <a:avLst/>
          </a:prstGeom>
        </p:spPr>
      </p:pic>
      <p:sp>
        <p:nvSpPr>
          <p:cNvPr id="5" name="テキスト ボックス 4">
            <a:extLst>
              <a:ext uri="{FF2B5EF4-FFF2-40B4-BE49-F238E27FC236}">
                <a16:creationId xmlns:a16="http://schemas.microsoft.com/office/drawing/2014/main" id="{8F974A20-DFF1-48B6-8878-78F16E84E4BD}"/>
              </a:ext>
            </a:extLst>
          </p:cNvPr>
          <p:cNvSpPr txBox="1"/>
          <p:nvPr/>
        </p:nvSpPr>
        <p:spPr>
          <a:xfrm>
            <a:off x="1440000" y="1800000"/>
            <a:ext cx="1826141" cy="584775"/>
          </a:xfrm>
          <a:prstGeom prst="rect">
            <a:avLst/>
          </a:prstGeom>
          <a:noFill/>
        </p:spPr>
        <p:txBody>
          <a:bodyPr wrap="none" rtlCol="0">
            <a:spAutoFit/>
          </a:bodyPr>
          <a:lstStyle/>
          <a:p>
            <a:r>
              <a:rPr lang="ja-JP" altLang="en-US" sz="3200" dirty="0"/>
              <a:t>画像分類</a:t>
            </a:r>
            <a:endParaRPr kumimoji="1" lang="ja-JP" altLang="en-US" sz="3200" dirty="0"/>
          </a:p>
        </p:txBody>
      </p:sp>
      <p:sp>
        <p:nvSpPr>
          <p:cNvPr id="7" name="テキスト ボックス 6">
            <a:extLst>
              <a:ext uri="{FF2B5EF4-FFF2-40B4-BE49-F238E27FC236}">
                <a16:creationId xmlns:a16="http://schemas.microsoft.com/office/drawing/2014/main" id="{4D367A29-8DE5-4821-9369-85E99CD2CDEC}"/>
              </a:ext>
            </a:extLst>
          </p:cNvPr>
          <p:cNvSpPr txBox="1"/>
          <p:nvPr/>
        </p:nvSpPr>
        <p:spPr>
          <a:xfrm>
            <a:off x="1440000" y="4680000"/>
            <a:ext cx="2441694" cy="830997"/>
          </a:xfrm>
          <a:prstGeom prst="rect">
            <a:avLst/>
          </a:prstGeom>
          <a:noFill/>
        </p:spPr>
        <p:txBody>
          <a:bodyPr wrap="none" rtlCol="0">
            <a:spAutoFit/>
          </a:bodyPr>
          <a:lstStyle/>
          <a:p>
            <a:r>
              <a:rPr lang="ja-JP" altLang="en-US" sz="3200" dirty="0"/>
              <a:t>物体検出</a:t>
            </a:r>
            <a:endParaRPr lang="en-US" altLang="ja-JP" sz="3200" dirty="0"/>
          </a:p>
          <a:p>
            <a:r>
              <a:rPr lang="ja-JP" altLang="en-US" sz="1600" dirty="0"/>
              <a:t>バウンディングボックス</a:t>
            </a:r>
            <a:endParaRPr kumimoji="1" lang="ja-JP" altLang="en-US" sz="1600" dirty="0"/>
          </a:p>
        </p:txBody>
      </p:sp>
      <p:pic>
        <p:nvPicPr>
          <p:cNvPr id="1028" name="Picture 4" descr="ãç»åãç©ä½æ¤åºããã£ã¼ãã©ã¼ãã³ã°ãã®ç»åæ¤ç´¢çµæ">
            <a:extLst>
              <a:ext uri="{FF2B5EF4-FFF2-40B4-BE49-F238E27FC236}">
                <a16:creationId xmlns:a16="http://schemas.microsoft.com/office/drawing/2014/main" id="{C101BA4E-7BC7-442F-A7B9-5D2DFAC5F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791" y="3969398"/>
            <a:ext cx="3987442" cy="250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026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5205D-3F66-428F-8776-8E266800D9F2}"/>
              </a:ext>
            </a:extLst>
          </p:cNvPr>
          <p:cNvSpPr>
            <a:spLocks noGrp="1"/>
          </p:cNvSpPr>
          <p:nvPr>
            <p:ph type="title"/>
          </p:nvPr>
        </p:nvSpPr>
        <p:spPr/>
        <p:txBody>
          <a:bodyPr/>
          <a:lstStyle/>
          <a:p>
            <a:r>
              <a:rPr lang="ja-JP" altLang="en-US" dirty="0"/>
              <a:t>機械学習の実行後</a:t>
            </a:r>
            <a:endParaRPr kumimoji="1" lang="ja-JP" altLang="en-US" dirty="0"/>
          </a:p>
        </p:txBody>
      </p:sp>
      <p:pic>
        <p:nvPicPr>
          <p:cNvPr id="3" name="図 2">
            <a:extLst>
              <a:ext uri="{FF2B5EF4-FFF2-40B4-BE49-F238E27FC236}">
                <a16:creationId xmlns:a16="http://schemas.microsoft.com/office/drawing/2014/main" id="{C00E0E66-1B5B-4CF4-9C2C-D6CF525C3AA7}"/>
              </a:ext>
            </a:extLst>
          </p:cNvPr>
          <p:cNvPicPr>
            <a:picLocks noChangeAspect="1"/>
          </p:cNvPicPr>
          <p:nvPr/>
        </p:nvPicPr>
        <p:blipFill>
          <a:blip r:embed="rId3"/>
          <a:stretch>
            <a:fillRect/>
          </a:stretch>
        </p:blipFill>
        <p:spPr>
          <a:xfrm>
            <a:off x="0" y="911667"/>
            <a:ext cx="9144000" cy="5034665"/>
          </a:xfrm>
          <a:prstGeom prst="rect">
            <a:avLst/>
          </a:prstGeom>
        </p:spPr>
      </p:pic>
      <p:sp>
        <p:nvSpPr>
          <p:cNvPr id="5" name="テキスト ボックス 4">
            <a:extLst>
              <a:ext uri="{FF2B5EF4-FFF2-40B4-BE49-F238E27FC236}">
                <a16:creationId xmlns:a16="http://schemas.microsoft.com/office/drawing/2014/main" id="{32A9FADC-C977-46C6-9EA2-4C9758BAC397}"/>
              </a:ext>
            </a:extLst>
          </p:cNvPr>
          <p:cNvSpPr txBox="1"/>
          <p:nvPr/>
        </p:nvSpPr>
        <p:spPr>
          <a:xfrm>
            <a:off x="170795" y="6093296"/>
            <a:ext cx="8802410" cy="461665"/>
          </a:xfrm>
          <a:prstGeom prst="rect">
            <a:avLst/>
          </a:prstGeom>
          <a:noFill/>
        </p:spPr>
        <p:txBody>
          <a:bodyPr wrap="none" rtlCol="0">
            <a:spAutoFit/>
          </a:bodyPr>
          <a:lstStyle/>
          <a:p>
            <a:r>
              <a:rPr kumimoji="1" lang="ja-JP" altLang="en-US" sz="2400" dirty="0"/>
              <a:t>ＣＳＶを選択して、必要事項を入力　「訓練開始」を押すだけ</a:t>
            </a:r>
          </a:p>
        </p:txBody>
      </p:sp>
    </p:spTree>
    <p:extLst>
      <p:ext uri="{BB962C8B-B14F-4D97-AF65-F5344CB8AC3E}">
        <p14:creationId xmlns:p14="http://schemas.microsoft.com/office/powerpoint/2010/main" val="603132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B678DB6-B835-4C50-AF10-CC4F06512606}"/>
              </a:ext>
            </a:extLst>
          </p:cNvPr>
          <p:cNvPicPr>
            <a:picLocks noChangeAspect="1"/>
          </p:cNvPicPr>
          <p:nvPr/>
        </p:nvPicPr>
        <p:blipFill>
          <a:blip r:embed="rId3"/>
          <a:stretch>
            <a:fillRect/>
          </a:stretch>
        </p:blipFill>
        <p:spPr>
          <a:xfrm>
            <a:off x="1463433" y="952368"/>
            <a:ext cx="5688632" cy="5688632"/>
          </a:xfrm>
          <a:prstGeom prst="rect">
            <a:avLst/>
          </a:prstGeom>
        </p:spPr>
      </p:pic>
      <p:sp>
        <p:nvSpPr>
          <p:cNvPr id="2" name="タイトル 1">
            <a:extLst>
              <a:ext uri="{FF2B5EF4-FFF2-40B4-BE49-F238E27FC236}">
                <a16:creationId xmlns:a16="http://schemas.microsoft.com/office/drawing/2014/main" id="{3740E7B0-0A15-4212-92A8-524FBFF0D544}"/>
              </a:ext>
            </a:extLst>
          </p:cNvPr>
          <p:cNvSpPr>
            <a:spLocks noGrp="1"/>
          </p:cNvSpPr>
          <p:nvPr>
            <p:ph type="title"/>
          </p:nvPr>
        </p:nvSpPr>
        <p:spPr/>
        <p:txBody>
          <a:bodyPr/>
          <a:lstStyle/>
          <a:p>
            <a:r>
              <a:rPr kumimoji="1" lang="ja-JP" altLang="en-US" dirty="0"/>
              <a:t>学習結果の可視化</a:t>
            </a:r>
          </a:p>
        </p:txBody>
      </p:sp>
      <p:sp>
        <p:nvSpPr>
          <p:cNvPr id="6" name="テキスト ボックス 5">
            <a:extLst>
              <a:ext uri="{FF2B5EF4-FFF2-40B4-BE49-F238E27FC236}">
                <a16:creationId xmlns:a16="http://schemas.microsoft.com/office/drawing/2014/main" id="{6A2C3CFB-12C2-48D5-96D9-4A06107AD7EA}"/>
              </a:ext>
            </a:extLst>
          </p:cNvPr>
          <p:cNvSpPr txBox="1"/>
          <p:nvPr/>
        </p:nvSpPr>
        <p:spPr>
          <a:xfrm>
            <a:off x="1463434" y="836712"/>
            <a:ext cx="2840756" cy="461665"/>
          </a:xfrm>
          <a:prstGeom prst="rect">
            <a:avLst/>
          </a:prstGeom>
          <a:ln>
            <a:solidFill>
              <a:srgbClr val="00B050"/>
            </a:solidFill>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400" dirty="0"/>
              <a:t>文献値</a:t>
            </a:r>
            <a:r>
              <a:rPr lang="en-US" altLang="ja-JP" sz="2400" dirty="0"/>
              <a:t>-</a:t>
            </a:r>
            <a:r>
              <a:rPr lang="ja-JP" altLang="en-US" sz="2400" dirty="0"/>
              <a:t>予測値</a:t>
            </a:r>
            <a:endParaRPr kumimoji="1" lang="ja-JP" altLang="en-US" sz="2400" dirty="0"/>
          </a:p>
        </p:txBody>
      </p:sp>
      <p:sp>
        <p:nvSpPr>
          <p:cNvPr id="10" name="テキスト ボックス 9">
            <a:extLst>
              <a:ext uri="{FF2B5EF4-FFF2-40B4-BE49-F238E27FC236}">
                <a16:creationId xmlns:a16="http://schemas.microsoft.com/office/drawing/2014/main" id="{3991B7C7-D3D6-4B15-AFB2-310080298B56}"/>
              </a:ext>
            </a:extLst>
          </p:cNvPr>
          <p:cNvSpPr txBox="1"/>
          <p:nvPr/>
        </p:nvSpPr>
        <p:spPr>
          <a:xfrm>
            <a:off x="4383314" y="836712"/>
            <a:ext cx="2685143" cy="461665"/>
          </a:xfrm>
          <a:prstGeom prst="rect">
            <a:avLst/>
          </a:prstGeom>
          <a:ln>
            <a:solidFill>
              <a:srgbClr val="00B050"/>
            </a:solidFill>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400" dirty="0"/>
              <a:t>変数重要度</a:t>
            </a:r>
            <a:endParaRPr kumimoji="1" lang="ja-JP" altLang="en-US" sz="2400" dirty="0"/>
          </a:p>
        </p:txBody>
      </p:sp>
      <p:sp>
        <p:nvSpPr>
          <p:cNvPr id="11" name="テキスト ボックス 10">
            <a:extLst>
              <a:ext uri="{FF2B5EF4-FFF2-40B4-BE49-F238E27FC236}">
                <a16:creationId xmlns:a16="http://schemas.microsoft.com/office/drawing/2014/main" id="{DAB4ED74-610B-4ED2-A489-6EE81CA4E78B}"/>
              </a:ext>
            </a:extLst>
          </p:cNvPr>
          <p:cNvSpPr txBox="1"/>
          <p:nvPr/>
        </p:nvSpPr>
        <p:spPr>
          <a:xfrm>
            <a:off x="4368800" y="3813244"/>
            <a:ext cx="2659471" cy="461665"/>
          </a:xfrm>
          <a:prstGeom prst="rect">
            <a:avLst/>
          </a:prstGeom>
          <a:ln>
            <a:solidFill>
              <a:srgbClr val="00B050"/>
            </a:solidFill>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400" dirty="0"/>
              <a:t>各手法の比較</a:t>
            </a:r>
            <a:endParaRPr kumimoji="1" lang="ja-JP" altLang="en-US" sz="2400" dirty="0"/>
          </a:p>
        </p:txBody>
      </p:sp>
      <p:sp>
        <p:nvSpPr>
          <p:cNvPr id="12" name="テキスト ボックス 11">
            <a:extLst>
              <a:ext uri="{FF2B5EF4-FFF2-40B4-BE49-F238E27FC236}">
                <a16:creationId xmlns:a16="http://schemas.microsoft.com/office/drawing/2014/main" id="{3E9BD619-BEC0-46EF-BDE9-F13FC611C349}"/>
              </a:ext>
            </a:extLst>
          </p:cNvPr>
          <p:cNvSpPr txBox="1"/>
          <p:nvPr/>
        </p:nvSpPr>
        <p:spPr>
          <a:xfrm>
            <a:off x="1474646" y="3813244"/>
            <a:ext cx="2798109" cy="461665"/>
          </a:xfrm>
          <a:prstGeom prst="rect">
            <a:avLst/>
          </a:prstGeom>
          <a:ln>
            <a:solidFill>
              <a:srgbClr val="00B050"/>
            </a:solidFill>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400" dirty="0"/>
              <a:t>変数間の相関</a:t>
            </a:r>
            <a:endParaRPr kumimoji="1" lang="ja-JP" altLang="en-US" sz="2400" dirty="0"/>
          </a:p>
        </p:txBody>
      </p:sp>
      <p:sp>
        <p:nvSpPr>
          <p:cNvPr id="8" name="テキスト ボックス 7">
            <a:extLst>
              <a:ext uri="{FF2B5EF4-FFF2-40B4-BE49-F238E27FC236}">
                <a16:creationId xmlns:a16="http://schemas.microsoft.com/office/drawing/2014/main" id="{A40F1498-DCC2-4662-9427-9FB1D4C1AE82}"/>
              </a:ext>
            </a:extLst>
          </p:cNvPr>
          <p:cNvSpPr txBox="1"/>
          <p:nvPr/>
        </p:nvSpPr>
        <p:spPr>
          <a:xfrm>
            <a:off x="1094125" y="3356477"/>
            <a:ext cx="6955750" cy="830997"/>
          </a:xfrm>
          <a:prstGeom prst="rect">
            <a:avLst/>
          </a:prstGeom>
          <a:solidFill>
            <a:schemeClr val="bg1"/>
          </a:solidFill>
          <a:ln>
            <a:solidFill>
              <a:schemeClr val="bg1">
                <a:lumMod val="95000"/>
              </a:schemeClr>
            </a:solidFill>
          </a:ln>
        </p:spPr>
        <p:txBody>
          <a:bodyPr wrap="none" rtlCol="0">
            <a:spAutoFit/>
          </a:bodyPr>
          <a:lstStyle/>
          <a:p>
            <a:r>
              <a:rPr kumimoji="1" lang="ja-JP" altLang="en-US" sz="4800" dirty="0">
                <a:solidFill>
                  <a:srgbClr val="00B050"/>
                </a:solidFill>
              </a:rPr>
              <a:t>研究開発の理解の手助け</a:t>
            </a:r>
          </a:p>
        </p:txBody>
      </p:sp>
    </p:spTree>
    <p:extLst>
      <p:ext uri="{BB962C8B-B14F-4D97-AF65-F5344CB8AC3E}">
        <p14:creationId xmlns:p14="http://schemas.microsoft.com/office/powerpoint/2010/main" val="329063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FA3343-7F6E-4D2F-9B68-5006DB7B4772}"/>
              </a:ext>
            </a:extLst>
          </p:cNvPr>
          <p:cNvPicPr>
            <a:picLocks noChangeAspect="1"/>
          </p:cNvPicPr>
          <p:nvPr/>
        </p:nvPicPr>
        <p:blipFill>
          <a:blip r:embed="rId3"/>
          <a:stretch>
            <a:fillRect/>
          </a:stretch>
        </p:blipFill>
        <p:spPr>
          <a:xfrm>
            <a:off x="179512" y="1355439"/>
            <a:ext cx="1944216" cy="1993645"/>
          </a:xfrm>
          <a:prstGeom prst="rect">
            <a:avLst/>
          </a:prstGeom>
        </p:spPr>
      </p:pic>
      <p:pic>
        <p:nvPicPr>
          <p:cNvPr id="2058" name="Picture 10" descr="https://cdn-tech.nikkeibp.co.jp/atcl/nxt/mag/ne/18/00030/00001/34zu04.jpg?__scale=w:300,h:310&amp;_sh=0c40880830">
            <a:extLst>
              <a:ext uri="{FF2B5EF4-FFF2-40B4-BE49-F238E27FC236}">
                <a16:creationId xmlns:a16="http://schemas.microsoft.com/office/drawing/2014/main" id="{1D50EB37-6CCF-4DDC-B6CC-B326A67E6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0" y="1363742"/>
            <a:ext cx="2065412" cy="2134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tech.nikkeibp.co.jp/atcl/nxt/mag/ne/18/00030/00001/34zu05.jpg?__scale=w:240,h:343&amp;_sh=04c0fe0ae0">
            <a:extLst>
              <a:ext uri="{FF2B5EF4-FFF2-40B4-BE49-F238E27FC236}">
                <a16:creationId xmlns:a16="http://schemas.microsoft.com/office/drawing/2014/main" id="{DD4C1B52-349E-4A14-99CE-5C8C0CEAB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973" y="1355755"/>
            <a:ext cx="1962507" cy="2804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tech.nikkeibp.co.jp/atcl/nxt/mag/ne/18/00030/00001/34zu06.jpg">
            <a:extLst>
              <a:ext uri="{FF2B5EF4-FFF2-40B4-BE49-F238E27FC236}">
                <a16:creationId xmlns:a16="http://schemas.microsoft.com/office/drawing/2014/main" id="{1DCAB93F-31C8-4A90-B7BA-02EA78E6E2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525" y="1340768"/>
            <a:ext cx="2009707" cy="168011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15D1935-FDF6-4D72-A958-2F82B7B31BD0}"/>
              </a:ext>
            </a:extLst>
          </p:cNvPr>
          <p:cNvPicPr>
            <a:picLocks noChangeAspect="1"/>
          </p:cNvPicPr>
          <p:nvPr/>
        </p:nvPicPr>
        <p:blipFill>
          <a:blip r:embed="rId7"/>
          <a:stretch>
            <a:fillRect/>
          </a:stretch>
        </p:blipFill>
        <p:spPr>
          <a:xfrm>
            <a:off x="0" y="0"/>
            <a:ext cx="9121585" cy="1196752"/>
          </a:xfrm>
          <a:prstGeom prst="rect">
            <a:avLst/>
          </a:prstGeom>
        </p:spPr>
      </p:pic>
      <p:sp>
        <p:nvSpPr>
          <p:cNvPr id="8" name="正方形/長方形 7">
            <a:extLst>
              <a:ext uri="{FF2B5EF4-FFF2-40B4-BE49-F238E27FC236}">
                <a16:creationId xmlns:a16="http://schemas.microsoft.com/office/drawing/2014/main" id="{6E59281E-E750-4BCD-872C-DD37747D0C15}"/>
              </a:ext>
            </a:extLst>
          </p:cNvPr>
          <p:cNvSpPr/>
          <p:nvPr/>
        </p:nvSpPr>
        <p:spPr>
          <a:xfrm>
            <a:off x="22415" y="1124744"/>
            <a:ext cx="8118648" cy="200055"/>
          </a:xfrm>
          <a:prstGeom prst="rect">
            <a:avLst/>
          </a:prstGeom>
        </p:spPr>
        <p:txBody>
          <a:bodyPr wrap="square">
            <a:spAutoFit/>
          </a:bodyPr>
          <a:lstStyle/>
          <a:p>
            <a:r>
              <a:rPr lang="ja-JP" altLang="en-US" sz="700" dirty="0">
                <a:solidFill>
                  <a:schemeClr val="bg1">
                    <a:lumMod val="75000"/>
                  </a:schemeClr>
                </a:solidFill>
              </a:rPr>
              <a:t>tech.nikkeibp.co.jp/atcl/nxt/mag/ne/18/00030/00001/</a:t>
            </a:r>
          </a:p>
        </p:txBody>
      </p:sp>
      <p:sp>
        <p:nvSpPr>
          <p:cNvPr id="10" name="テキスト ボックス 9">
            <a:extLst>
              <a:ext uri="{FF2B5EF4-FFF2-40B4-BE49-F238E27FC236}">
                <a16:creationId xmlns:a16="http://schemas.microsoft.com/office/drawing/2014/main" id="{614C4F38-8F6A-45CA-9352-F448CCA12C3B}"/>
              </a:ext>
            </a:extLst>
          </p:cNvPr>
          <p:cNvSpPr txBox="1"/>
          <p:nvPr/>
        </p:nvSpPr>
        <p:spPr>
          <a:xfrm>
            <a:off x="683568" y="4348399"/>
            <a:ext cx="4032448" cy="2308324"/>
          </a:xfrm>
          <a:prstGeom prst="rect">
            <a:avLst/>
          </a:prstGeom>
          <a:noFill/>
        </p:spPr>
        <p:txBody>
          <a:bodyPr wrap="square" rtlCol="0">
            <a:spAutoFit/>
          </a:bodyPr>
          <a:lstStyle/>
          <a:p>
            <a:r>
              <a:rPr kumimoji="1" lang="ja-JP" altLang="en-US" sz="2400" dirty="0">
                <a:solidFill>
                  <a:srgbClr val="0070C0"/>
                </a:solidFill>
              </a:rPr>
              <a:t>ベイズ最適化</a:t>
            </a:r>
            <a:r>
              <a:rPr kumimoji="1" lang="en-US" altLang="ja-JP" sz="2400" dirty="0"/>
              <a:t>		</a:t>
            </a:r>
          </a:p>
          <a:p>
            <a:r>
              <a:rPr lang="ja-JP" altLang="en-US" sz="2400" dirty="0"/>
              <a:t>モンテカルロ木探索</a:t>
            </a:r>
            <a:endParaRPr lang="en-US" altLang="ja-JP" sz="2400" dirty="0"/>
          </a:p>
          <a:p>
            <a:r>
              <a:rPr kumimoji="1" lang="ja-JP" altLang="en-US" sz="2400" dirty="0">
                <a:solidFill>
                  <a:srgbClr val="00B050"/>
                </a:solidFill>
              </a:rPr>
              <a:t>スパースモデリング</a:t>
            </a:r>
            <a:endParaRPr kumimoji="1" lang="en-US" altLang="ja-JP" sz="2400" dirty="0">
              <a:solidFill>
                <a:srgbClr val="00B050"/>
              </a:solidFill>
            </a:endParaRPr>
          </a:p>
          <a:p>
            <a:r>
              <a:rPr lang="ja-JP" altLang="en-US" sz="2400" dirty="0"/>
              <a:t>遺伝的アルゴリズム</a:t>
            </a:r>
            <a:endParaRPr lang="en-US" altLang="ja-JP" sz="2400" dirty="0"/>
          </a:p>
          <a:p>
            <a:r>
              <a:rPr kumimoji="1" lang="ja-JP" altLang="en-US" sz="2400" dirty="0">
                <a:solidFill>
                  <a:srgbClr val="00B050"/>
                </a:solidFill>
              </a:rPr>
              <a:t>アンサンブル回帰木</a:t>
            </a:r>
            <a:endParaRPr kumimoji="1" lang="en-US" altLang="ja-JP" sz="2400" dirty="0">
              <a:solidFill>
                <a:srgbClr val="00B050"/>
              </a:solidFill>
            </a:endParaRPr>
          </a:p>
          <a:p>
            <a:r>
              <a:rPr lang="ja-JP" altLang="en-US" sz="2400" dirty="0">
                <a:solidFill>
                  <a:srgbClr val="00B050"/>
                </a:solidFill>
              </a:rPr>
              <a:t>ニューラルネットワーク</a:t>
            </a:r>
            <a:endParaRPr kumimoji="1" lang="ja-JP" altLang="en-US" sz="2400" dirty="0">
              <a:solidFill>
                <a:srgbClr val="00B050"/>
              </a:solidFill>
            </a:endParaRPr>
          </a:p>
        </p:txBody>
      </p:sp>
      <p:sp>
        <p:nvSpPr>
          <p:cNvPr id="19" name="テキスト ボックス 18">
            <a:extLst>
              <a:ext uri="{FF2B5EF4-FFF2-40B4-BE49-F238E27FC236}">
                <a16:creationId xmlns:a16="http://schemas.microsoft.com/office/drawing/2014/main" id="{B7521F81-E9F4-4A2F-8072-26F5A27EE942}"/>
              </a:ext>
            </a:extLst>
          </p:cNvPr>
          <p:cNvSpPr txBox="1"/>
          <p:nvPr/>
        </p:nvSpPr>
        <p:spPr>
          <a:xfrm>
            <a:off x="699255" y="3657218"/>
            <a:ext cx="2720617" cy="707886"/>
          </a:xfrm>
          <a:prstGeom prst="rect">
            <a:avLst/>
          </a:prstGeom>
          <a:noFill/>
        </p:spPr>
        <p:txBody>
          <a:bodyPr wrap="none" rtlCol="0">
            <a:spAutoFit/>
          </a:bodyPr>
          <a:lstStyle/>
          <a:p>
            <a:r>
              <a:rPr kumimoji="1" lang="ja-JP" altLang="en-US" sz="4000" dirty="0"/>
              <a:t>どんな</a:t>
            </a:r>
            <a:r>
              <a:rPr kumimoji="1" lang="en-US" altLang="ja-JP" sz="4000" dirty="0"/>
              <a:t>AI</a:t>
            </a:r>
            <a:r>
              <a:rPr kumimoji="1" lang="ja-JP" altLang="en-US" sz="4000" dirty="0"/>
              <a:t>？</a:t>
            </a:r>
          </a:p>
        </p:txBody>
      </p:sp>
    </p:spTree>
    <p:extLst>
      <p:ext uri="{BB962C8B-B14F-4D97-AF65-F5344CB8AC3E}">
        <p14:creationId xmlns:p14="http://schemas.microsoft.com/office/powerpoint/2010/main" val="1956597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5CB8F0-9F04-4F5F-9209-C1080A14BDA3}"/>
              </a:ext>
            </a:extLst>
          </p:cNvPr>
          <p:cNvSpPr>
            <a:spLocks noGrp="1"/>
          </p:cNvSpPr>
          <p:nvPr>
            <p:ph type="title"/>
          </p:nvPr>
        </p:nvSpPr>
        <p:spPr/>
        <p:txBody>
          <a:bodyPr/>
          <a:lstStyle/>
          <a:p>
            <a:r>
              <a:rPr kumimoji="1" lang="ja-JP" altLang="en-US" dirty="0"/>
              <a:t>このソフトウェアで可能なこと</a:t>
            </a:r>
          </a:p>
        </p:txBody>
      </p:sp>
      <p:sp>
        <p:nvSpPr>
          <p:cNvPr id="3" name="テキスト ボックス 2">
            <a:extLst>
              <a:ext uri="{FF2B5EF4-FFF2-40B4-BE49-F238E27FC236}">
                <a16:creationId xmlns:a16="http://schemas.microsoft.com/office/drawing/2014/main" id="{4AA1EC21-72FE-42FA-B508-664D824C53CF}"/>
              </a:ext>
            </a:extLst>
          </p:cNvPr>
          <p:cNvSpPr txBox="1"/>
          <p:nvPr/>
        </p:nvSpPr>
        <p:spPr>
          <a:xfrm>
            <a:off x="589179" y="851240"/>
            <a:ext cx="7965642" cy="5632311"/>
          </a:xfrm>
          <a:prstGeom prst="rect">
            <a:avLst/>
          </a:prstGeom>
          <a:noFill/>
        </p:spPr>
        <p:txBody>
          <a:bodyPr wrap="none" rtlCol="0">
            <a:spAutoFit/>
          </a:bodyPr>
          <a:lstStyle/>
          <a:p>
            <a:r>
              <a:rPr kumimoji="1" lang="ja-JP" altLang="en-US" sz="2400" b="1" dirty="0">
                <a:solidFill>
                  <a:srgbClr val="00B050"/>
                </a:solidFill>
              </a:rPr>
              <a:t>予測</a:t>
            </a:r>
            <a:endParaRPr kumimoji="1" lang="en-US" altLang="ja-JP" sz="2400" b="1" dirty="0">
              <a:solidFill>
                <a:srgbClr val="00B050"/>
              </a:solidFill>
            </a:endParaRPr>
          </a:p>
          <a:p>
            <a:r>
              <a:rPr kumimoji="1" lang="ja-JP" altLang="en-US" sz="2400" dirty="0"/>
              <a:t>・重回帰分析</a:t>
            </a:r>
            <a:endParaRPr kumimoji="1" lang="en-US" altLang="ja-JP" sz="2400" dirty="0"/>
          </a:p>
          <a:p>
            <a:r>
              <a:rPr lang="ja-JP" altLang="en-US" sz="2400" dirty="0"/>
              <a:t>・サポートベクターマシン</a:t>
            </a:r>
            <a:endParaRPr lang="en-US" altLang="ja-JP" sz="2400" dirty="0"/>
          </a:p>
          <a:p>
            <a:r>
              <a:rPr kumimoji="1" lang="ja-JP" altLang="en-US" sz="2400" dirty="0"/>
              <a:t>・スパースモデリング（</a:t>
            </a:r>
            <a:r>
              <a:rPr kumimoji="1" lang="en-US" altLang="ja-JP" sz="2400" dirty="0"/>
              <a:t>LASSO</a:t>
            </a:r>
            <a:r>
              <a:rPr kumimoji="1" lang="ja-JP" altLang="en-US" sz="2400" dirty="0" err="1"/>
              <a:t>、</a:t>
            </a:r>
            <a:r>
              <a:rPr lang="en-US" altLang="ja-JP" sz="2400" dirty="0"/>
              <a:t>RIDGE</a:t>
            </a:r>
            <a:r>
              <a:rPr lang="ja-JP" altLang="en-US" sz="2400" dirty="0" err="1"/>
              <a:t>、</a:t>
            </a:r>
            <a:r>
              <a:rPr lang="en-US" altLang="ja-JP" sz="2400" dirty="0"/>
              <a:t>Elastic Net</a:t>
            </a:r>
            <a:r>
              <a:rPr kumimoji="1" lang="ja-JP" altLang="en-US" sz="2400" dirty="0"/>
              <a:t>）</a:t>
            </a:r>
            <a:endParaRPr kumimoji="1" lang="en-US" altLang="ja-JP" sz="2400" dirty="0"/>
          </a:p>
          <a:p>
            <a:r>
              <a:rPr lang="ja-JP" altLang="en-US" sz="2400" dirty="0"/>
              <a:t>・</a:t>
            </a:r>
            <a:r>
              <a:rPr lang="en-US" altLang="ja-JP" sz="2400" dirty="0"/>
              <a:t>SGD</a:t>
            </a:r>
          </a:p>
          <a:p>
            <a:r>
              <a:rPr lang="ja-JP" altLang="en-US" sz="2400" dirty="0"/>
              <a:t>・決定木</a:t>
            </a:r>
            <a:endParaRPr lang="en-US" altLang="ja-JP" sz="2400" dirty="0"/>
          </a:p>
          <a:p>
            <a:r>
              <a:rPr kumimoji="1" lang="ja-JP" altLang="en-US" sz="2400" dirty="0"/>
              <a:t>・ランダムフォレスト</a:t>
            </a:r>
            <a:endParaRPr kumimoji="1" lang="en-US" altLang="ja-JP" sz="2400" dirty="0"/>
          </a:p>
          <a:p>
            <a:r>
              <a:rPr lang="ja-JP" altLang="en-US" sz="2400" dirty="0"/>
              <a:t>・勾配ブースティング木</a:t>
            </a:r>
            <a:endParaRPr lang="en-US" altLang="ja-JP" sz="2400" dirty="0"/>
          </a:p>
          <a:p>
            <a:r>
              <a:rPr lang="ja-JP" altLang="en-US" sz="2400" dirty="0"/>
              <a:t>　などの統計手法に対応</a:t>
            </a:r>
            <a:endParaRPr lang="en-US" altLang="ja-JP" sz="2400" dirty="0"/>
          </a:p>
          <a:p>
            <a:endParaRPr lang="en-US" altLang="ja-JP" sz="2400" dirty="0"/>
          </a:p>
          <a:p>
            <a:r>
              <a:rPr lang="ja-JP" altLang="en-US" sz="2400" dirty="0"/>
              <a:t>・ディープラーニング</a:t>
            </a:r>
            <a:endParaRPr lang="en-US" altLang="ja-JP" sz="2400" dirty="0"/>
          </a:p>
          <a:p>
            <a:endParaRPr lang="en-US" altLang="ja-JP" sz="2400" dirty="0">
              <a:solidFill>
                <a:srgbClr val="0070C0"/>
              </a:solidFill>
            </a:endParaRPr>
          </a:p>
          <a:p>
            <a:r>
              <a:rPr lang="ja-JP" altLang="en-US" sz="2400" b="1" dirty="0">
                <a:solidFill>
                  <a:srgbClr val="0070C0"/>
                </a:solidFill>
              </a:rPr>
              <a:t>探索</a:t>
            </a:r>
            <a:endParaRPr lang="en-US" altLang="ja-JP" sz="2400" b="1" dirty="0">
              <a:solidFill>
                <a:srgbClr val="0070C0"/>
              </a:solidFill>
            </a:endParaRPr>
          </a:p>
          <a:p>
            <a:r>
              <a:rPr lang="ja-JP" altLang="en-US" sz="2400" dirty="0"/>
              <a:t>・全探索</a:t>
            </a:r>
            <a:endParaRPr lang="en-US" altLang="ja-JP" sz="2400" dirty="0"/>
          </a:p>
          <a:p>
            <a:r>
              <a:rPr lang="ja-JP" altLang="en-US" sz="2400" dirty="0"/>
              <a:t>・ベイズ最適化</a:t>
            </a:r>
            <a:endParaRPr lang="en-US" altLang="ja-JP" sz="2400" dirty="0"/>
          </a:p>
        </p:txBody>
      </p:sp>
    </p:spTree>
    <p:extLst>
      <p:ext uri="{BB962C8B-B14F-4D97-AF65-F5344CB8AC3E}">
        <p14:creationId xmlns:p14="http://schemas.microsoft.com/office/powerpoint/2010/main" val="1560999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52F62-CA4C-42C7-9737-D8CDBBF092CC}"/>
              </a:ext>
            </a:extLst>
          </p:cNvPr>
          <p:cNvSpPr>
            <a:spLocks noGrp="1"/>
          </p:cNvSpPr>
          <p:nvPr>
            <p:ph type="title"/>
          </p:nvPr>
        </p:nvSpPr>
        <p:spPr/>
        <p:txBody>
          <a:bodyPr/>
          <a:lstStyle/>
          <a:p>
            <a:r>
              <a:rPr lang="ja-JP" altLang="en-US" dirty="0"/>
              <a:t>実行環境</a:t>
            </a:r>
            <a:endParaRPr kumimoji="1" lang="ja-JP" altLang="en-US" dirty="0"/>
          </a:p>
        </p:txBody>
      </p:sp>
      <p:sp>
        <p:nvSpPr>
          <p:cNvPr id="3" name="AutoShape 2" descr="NEC|LAVIE Direct NS(A)|Windows 10 Home|15.6åã¯ã¤ãLEDæ¶²æ¶(WXGA)|AMD E2-9000 APU|4GBã¡ã¢ãª|500GB HDD">
            <a:extLst>
              <a:ext uri="{FF2B5EF4-FFF2-40B4-BE49-F238E27FC236}">
                <a16:creationId xmlns:a16="http://schemas.microsoft.com/office/drawing/2014/main" id="{774E5996-B282-48B9-B2E7-3B640826D4B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52" name="Picture 4" descr="ãWin7 Pro / Win10 Proé¸æã»RS-232Cã»PCã«ã¼ãã¹ã­ããæ­è¼ãNEC VersaPro PC-VK27MDZNN Windows7 Pro 64bit Corei5-4310M 2.7GHz 8GB 500GB DVDã¹ã¼ãã¼ãã«ã é«éç¡ç·LAN IEEE802.11ac/a/b/g/n Bluetooth HDMI VGA USB3.0 RS-232C PCã«ã¼ãã¹ã­ãã SDã«ã¼ãã¹ã­ããæ­è¼ 15.6åLEDæ¶²æ¶ãã¼ããã½ã³ã³ USBåã»ã³ãµã¼ãã¦ã¹ä»å± Windows10 Pro 64bitãªã«ããªã¡ãã£ã¢ä»ã§OSå¥æ¿å¯">
            <a:extLst>
              <a:ext uri="{FF2B5EF4-FFF2-40B4-BE49-F238E27FC236}">
                <a16:creationId xmlns:a16="http://schemas.microsoft.com/office/drawing/2014/main" id="{F27BE22A-CA42-46B3-81B4-E85732CE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96752"/>
            <a:ext cx="3208387" cy="32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E45E0E1-68FE-4309-B58A-6072A7707CC0}"/>
              </a:ext>
            </a:extLst>
          </p:cNvPr>
          <p:cNvSpPr txBox="1"/>
          <p:nvPr/>
        </p:nvSpPr>
        <p:spPr>
          <a:xfrm>
            <a:off x="230862" y="4908388"/>
            <a:ext cx="4493538" cy="830997"/>
          </a:xfrm>
          <a:prstGeom prst="rect">
            <a:avLst/>
          </a:prstGeom>
          <a:noFill/>
        </p:spPr>
        <p:txBody>
          <a:bodyPr wrap="none" rtlCol="0">
            <a:spAutoFit/>
          </a:bodyPr>
          <a:lstStyle/>
          <a:p>
            <a:r>
              <a:rPr kumimoji="1" lang="ja-JP" altLang="en-US" sz="2400" dirty="0"/>
              <a:t>ノートパソコンでも実行可能</a:t>
            </a:r>
            <a:endParaRPr kumimoji="1" lang="en-US" altLang="ja-JP" sz="2400" dirty="0"/>
          </a:p>
          <a:p>
            <a:r>
              <a:rPr lang="ja-JP" altLang="en-US" sz="2400" dirty="0"/>
              <a:t>（ディープラーニングは不可）</a:t>
            </a:r>
            <a:endParaRPr kumimoji="1" lang="ja-JP" altLang="en-US" sz="2400" dirty="0"/>
          </a:p>
        </p:txBody>
      </p:sp>
      <p:pic>
        <p:nvPicPr>
          <p:cNvPr id="2054" name="Picture 6" descr="ãgpu ã¯ã¼ã¯ã¹ãã¼ã·ã§ã³ãã®ç»åæ¤ç´¢çµæ">
            <a:extLst>
              <a:ext uri="{FF2B5EF4-FFF2-40B4-BE49-F238E27FC236}">
                <a16:creationId xmlns:a16="http://schemas.microsoft.com/office/drawing/2014/main" id="{DE4D3F86-C83B-4304-9395-18A6605BF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479" y="1697754"/>
            <a:ext cx="3550895" cy="259228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687BF20-FE28-4AC0-83A4-A3BD02222A62}"/>
              </a:ext>
            </a:extLst>
          </p:cNvPr>
          <p:cNvSpPr txBox="1"/>
          <p:nvPr/>
        </p:nvSpPr>
        <p:spPr>
          <a:xfrm>
            <a:off x="5076056" y="4908388"/>
            <a:ext cx="3570208" cy="830997"/>
          </a:xfrm>
          <a:prstGeom prst="rect">
            <a:avLst/>
          </a:prstGeom>
          <a:noFill/>
        </p:spPr>
        <p:txBody>
          <a:bodyPr wrap="none" rtlCol="0">
            <a:spAutoFit/>
          </a:bodyPr>
          <a:lstStyle/>
          <a:p>
            <a:r>
              <a:rPr kumimoji="1" lang="ja-JP" altLang="en-US" sz="2400" dirty="0"/>
              <a:t>ディープラーニングには</a:t>
            </a:r>
            <a:endParaRPr kumimoji="1" lang="en-US" altLang="ja-JP" sz="2400" dirty="0"/>
          </a:p>
          <a:p>
            <a:r>
              <a:rPr kumimoji="1" lang="en-US" altLang="ja-JP" sz="2400" dirty="0"/>
              <a:t>~15</a:t>
            </a:r>
            <a:r>
              <a:rPr kumimoji="1" lang="ja-JP" altLang="en-US" sz="2400" dirty="0"/>
              <a:t>万程度のＰＣ</a:t>
            </a:r>
          </a:p>
        </p:txBody>
      </p:sp>
    </p:spTree>
    <p:extLst>
      <p:ext uri="{BB962C8B-B14F-4D97-AF65-F5344CB8AC3E}">
        <p14:creationId xmlns:p14="http://schemas.microsoft.com/office/powerpoint/2010/main" val="2729421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50213-535A-4517-B0B7-BACE8A44E634}"/>
              </a:ext>
            </a:extLst>
          </p:cNvPr>
          <p:cNvSpPr>
            <a:spLocks noGrp="1"/>
          </p:cNvSpPr>
          <p:nvPr>
            <p:ph type="title"/>
          </p:nvPr>
        </p:nvSpPr>
        <p:spPr/>
        <p:txBody>
          <a:bodyPr/>
          <a:lstStyle/>
          <a:p>
            <a:r>
              <a:rPr kumimoji="1" lang="ja-JP" altLang="en-US" dirty="0"/>
              <a:t>これまでの取り組み</a:t>
            </a:r>
          </a:p>
        </p:txBody>
      </p:sp>
      <p:sp>
        <p:nvSpPr>
          <p:cNvPr id="4" name="テキスト ボックス 3">
            <a:extLst>
              <a:ext uri="{FF2B5EF4-FFF2-40B4-BE49-F238E27FC236}">
                <a16:creationId xmlns:a16="http://schemas.microsoft.com/office/drawing/2014/main" id="{884547E5-FA7A-463B-88AE-96264B049BB1}"/>
              </a:ext>
            </a:extLst>
          </p:cNvPr>
          <p:cNvSpPr txBox="1"/>
          <p:nvPr/>
        </p:nvSpPr>
        <p:spPr>
          <a:xfrm>
            <a:off x="323527" y="1196752"/>
            <a:ext cx="4288353" cy="4524315"/>
          </a:xfrm>
          <a:prstGeom prst="rect">
            <a:avLst/>
          </a:prstGeom>
          <a:noFill/>
        </p:spPr>
        <p:txBody>
          <a:bodyPr wrap="none" rtlCol="0">
            <a:spAutoFit/>
          </a:bodyPr>
          <a:lstStyle/>
          <a:p>
            <a:r>
              <a:rPr lang="ja-JP" altLang="en-US" sz="3200" dirty="0"/>
              <a:t>テ</a:t>
            </a:r>
            <a:r>
              <a:rPr kumimoji="1" lang="ja-JP" altLang="en-US" sz="3200" dirty="0"/>
              <a:t>ーブルデータの予測</a:t>
            </a:r>
            <a:endParaRPr kumimoji="1" lang="en-US" altLang="ja-JP" sz="3200" dirty="0"/>
          </a:p>
          <a:p>
            <a:r>
              <a:rPr lang="ja-JP" altLang="en-US" sz="3200" dirty="0"/>
              <a:t>・ガラス組成の予測</a:t>
            </a:r>
            <a:endParaRPr lang="en-US" altLang="ja-JP" sz="3200" dirty="0"/>
          </a:p>
          <a:p>
            <a:r>
              <a:rPr kumimoji="1" lang="ja-JP" altLang="en-US" sz="3200" dirty="0"/>
              <a:t>・硝子溶融炉の設計</a:t>
            </a:r>
            <a:endParaRPr kumimoji="1" lang="en-US" altLang="ja-JP" sz="3200" dirty="0"/>
          </a:p>
          <a:p>
            <a:endParaRPr kumimoji="1" lang="en-US" altLang="ja-JP" sz="3200" dirty="0"/>
          </a:p>
          <a:p>
            <a:endParaRPr lang="en-US" altLang="ja-JP" sz="3200" dirty="0"/>
          </a:p>
          <a:p>
            <a:r>
              <a:rPr lang="ja-JP" altLang="en-US" sz="3200" dirty="0">
                <a:solidFill>
                  <a:schemeClr val="bg1">
                    <a:lumMod val="75000"/>
                  </a:schemeClr>
                </a:solidFill>
              </a:rPr>
              <a:t>化合物の特性予測</a:t>
            </a:r>
            <a:endParaRPr lang="en-US" altLang="ja-JP" sz="3200" dirty="0">
              <a:solidFill>
                <a:schemeClr val="bg1">
                  <a:lumMod val="75000"/>
                </a:schemeClr>
              </a:solidFill>
            </a:endParaRPr>
          </a:p>
          <a:p>
            <a:endParaRPr kumimoji="1" lang="en-US" altLang="ja-JP" sz="3200" dirty="0">
              <a:solidFill>
                <a:schemeClr val="bg1">
                  <a:lumMod val="75000"/>
                </a:schemeClr>
              </a:solidFill>
            </a:endParaRPr>
          </a:p>
          <a:p>
            <a:endParaRPr lang="en-US" altLang="ja-JP" sz="3200" dirty="0">
              <a:solidFill>
                <a:schemeClr val="bg1">
                  <a:lumMod val="75000"/>
                </a:schemeClr>
              </a:solidFill>
            </a:endParaRPr>
          </a:p>
          <a:p>
            <a:r>
              <a:rPr lang="ja-JP" altLang="en-US" sz="3200" dirty="0">
                <a:solidFill>
                  <a:schemeClr val="bg1">
                    <a:lumMod val="75000"/>
                  </a:schemeClr>
                </a:solidFill>
              </a:rPr>
              <a:t>結晶の特性予測</a:t>
            </a:r>
            <a:endParaRPr kumimoji="1" lang="en-US" altLang="ja-JP" sz="3200" dirty="0">
              <a:solidFill>
                <a:schemeClr val="bg1">
                  <a:lumMod val="75000"/>
                </a:schemeClr>
              </a:solidFill>
            </a:endParaRPr>
          </a:p>
        </p:txBody>
      </p:sp>
      <p:sp>
        <p:nvSpPr>
          <p:cNvPr id="3" name="正方形/長方形 2">
            <a:extLst>
              <a:ext uri="{FF2B5EF4-FFF2-40B4-BE49-F238E27FC236}">
                <a16:creationId xmlns:a16="http://schemas.microsoft.com/office/drawing/2014/main" id="{36B79EEF-4C36-460A-8F9F-55DCA17669E8}"/>
              </a:ext>
            </a:extLst>
          </p:cNvPr>
          <p:cNvSpPr/>
          <p:nvPr/>
        </p:nvSpPr>
        <p:spPr>
          <a:xfrm>
            <a:off x="5292080" y="1772816"/>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rgbClr val="FF0000"/>
                </a:solidFill>
              </a:rPr>
              <a:t>ソフト完成</a:t>
            </a:r>
            <a:endParaRPr lang="en-US" altLang="ja-JP" sz="3200" dirty="0">
              <a:solidFill>
                <a:srgbClr val="FF0000"/>
              </a:solidFill>
            </a:endParaRPr>
          </a:p>
        </p:txBody>
      </p:sp>
    </p:spTree>
    <p:extLst>
      <p:ext uri="{BB962C8B-B14F-4D97-AF65-F5344CB8AC3E}">
        <p14:creationId xmlns:p14="http://schemas.microsoft.com/office/powerpoint/2010/main" val="581754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50213-535A-4517-B0B7-BACE8A44E634}"/>
              </a:ext>
            </a:extLst>
          </p:cNvPr>
          <p:cNvSpPr>
            <a:spLocks noGrp="1"/>
          </p:cNvSpPr>
          <p:nvPr>
            <p:ph type="title"/>
          </p:nvPr>
        </p:nvSpPr>
        <p:spPr/>
        <p:txBody>
          <a:bodyPr/>
          <a:lstStyle/>
          <a:p>
            <a:r>
              <a:rPr kumimoji="1" lang="ja-JP" altLang="en-US" dirty="0"/>
              <a:t>これまでの取り組み</a:t>
            </a:r>
          </a:p>
        </p:txBody>
      </p:sp>
      <p:sp>
        <p:nvSpPr>
          <p:cNvPr id="4" name="テキスト ボックス 3">
            <a:extLst>
              <a:ext uri="{FF2B5EF4-FFF2-40B4-BE49-F238E27FC236}">
                <a16:creationId xmlns:a16="http://schemas.microsoft.com/office/drawing/2014/main" id="{884547E5-FA7A-463B-88AE-96264B049BB1}"/>
              </a:ext>
            </a:extLst>
          </p:cNvPr>
          <p:cNvSpPr txBox="1"/>
          <p:nvPr/>
        </p:nvSpPr>
        <p:spPr>
          <a:xfrm>
            <a:off x="323527" y="1196752"/>
            <a:ext cx="4288353" cy="4524315"/>
          </a:xfrm>
          <a:prstGeom prst="rect">
            <a:avLst/>
          </a:prstGeom>
          <a:noFill/>
        </p:spPr>
        <p:txBody>
          <a:bodyPr wrap="none" rtlCol="0">
            <a:spAutoFit/>
          </a:bodyPr>
          <a:lstStyle/>
          <a:p>
            <a:r>
              <a:rPr kumimoji="1" lang="ja-JP" altLang="en-US" sz="3200" dirty="0">
                <a:solidFill>
                  <a:schemeClr val="bg1">
                    <a:lumMod val="75000"/>
                  </a:schemeClr>
                </a:solidFill>
              </a:rPr>
              <a:t>デーブルデータの予測</a:t>
            </a:r>
            <a:endParaRPr kumimoji="1" lang="en-US" altLang="ja-JP" sz="3200" dirty="0">
              <a:solidFill>
                <a:schemeClr val="bg1">
                  <a:lumMod val="75000"/>
                </a:schemeClr>
              </a:solidFill>
            </a:endParaRPr>
          </a:p>
          <a:p>
            <a:r>
              <a:rPr lang="ja-JP" altLang="en-US" sz="3200" dirty="0">
                <a:solidFill>
                  <a:schemeClr val="bg1">
                    <a:lumMod val="75000"/>
                  </a:schemeClr>
                </a:solidFill>
              </a:rPr>
              <a:t>・ガラス組成の予測</a:t>
            </a:r>
            <a:endParaRPr lang="en-US" altLang="ja-JP" sz="3200" dirty="0">
              <a:solidFill>
                <a:schemeClr val="bg1">
                  <a:lumMod val="75000"/>
                </a:schemeClr>
              </a:solidFill>
            </a:endParaRPr>
          </a:p>
          <a:p>
            <a:r>
              <a:rPr kumimoji="1" lang="ja-JP" altLang="en-US" sz="3200" dirty="0">
                <a:solidFill>
                  <a:schemeClr val="bg1">
                    <a:lumMod val="75000"/>
                  </a:schemeClr>
                </a:solidFill>
              </a:rPr>
              <a:t>・硝子溶融炉の設計</a:t>
            </a:r>
            <a:endParaRPr kumimoji="1" lang="en-US" altLang="ja-JP" sz="3200" dirty="0">
              <a:solidFill>
                <a:schemeClr val="bg1">
                  <a:lumMod val="75000"/>
                </a:schemeClr>
              </a:solidFill>
            </a:endParaRPr>
          </a:p>
          <a:p>
            <a:endParaRPr kumimoji="1" lang="en-US" altLang="ja-JP" sz="3200" dirty="0"/>
          </a:p>
          <a:p>
            <a:endParaRPr lang="en-US" altLang="ja-JP" sz="3200" dirty="0"/>
          </a:p>
          <a:p>
            <a:r>
              <a:rPr lang="ja-JP" altLang="en-US" sz="3200" dirty="0">
                <a:solidFill>
                  <a:srgbClr val="FF0000"/>
                </a:solidFill>
              </a:rPr>
              <a:t>化合物の特性予測</a:t>
            </a:r>
            <a:endParaRPr lang="en-US" altLang="ja-JP" sz="3200" dirty="0">
              <a:solidFill>
                <a:srgbClr val="FF0000"/>
              </a:solidFill>
            </a:endParaRPr>
          </a:p>
          <a:p>
            <a:endParaRPr kumimoji="1" lang="en-US" altLang="ja-JP" sz="3200" dirty="0">
              <a:solidFill>
                <a:schemeClr val="bg1">
                  <a:lumMod val="75000"/>
                </a:schemeClr>
              </a:solidFill>
            </a:endParaRPr>
          </a:p>
          <a:p>
            <a:endParaRPr lang="en-US" altLang="ja-JP" sz="3200" dirty="0">
              <a:solidFill>
                <a:schemeClr val="bg1">
                  <a:lumMod val="75000"/>
                </a:schemeClr>
              </a:solidFill>
            </a:endParaRPr>
          </a:p>
          <a:p>
            <a:r>
              <a:rPr lang="ja-JP" altLang="en-US" sz="3200" dirty="0">
                <a:solidFill>
                  <a:schemeClr val="bg1">
                    <a:lumMod val="75000"/>
                  </a:schemeClr>
                </a:solidFill>
              </a:rPr>
              <a:t>結晶の特性予測</a:t>
            </a:r>
            <a:endParaRPr kumimoji="1" lang="en-US" altLang="ja-JP" sz="3200" dirty="0">
              <a:solidFill>
                <a:schemeClr val="bg1">
                  <a:lumMod val="75000"/>
                </a:schemeClr>
              </a:solidFill>
            </a:endParaRPr>
          </a:p>
        </p:txBody>
      </p:sp>
      <p:sp>
        <p:nvSpPr>
          <p:cNvPr id="3" name="正方形/長方形 2">
            <a:extLst>
              <a:ext uri="{FF2B5EF4-FFF2-40B4-BE49-F238E27FC236}">
                <a16:creationId xmlns:a16="http://schemas.microsoft.com/office/drawing/2014/main" id="{36B79EEF-4C36-460A-8F9F-55DCA17669E8}"/>
              </a:ext>
            </a:extLst>
          </p:cNvPr>
          <p:cNvSpPr/>
          <p:nvPr/>
        </p:nvSpPr>
        <p:spPr>
          <a:xfrm>
            <a:off x="5292080" y="1772816"/>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Tree>
    <p:extLst>
      <p:ext uri="{BB962C8B-B14F-4D97-AF65-F5344CB8AC3E}">
        <p14:creationId xmlns:p14="http://schemas.microsoft.com/office/powerpoint/2010/main" val="3482826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ãæ¤ç´¢ ã¤ã©ã¹ããã®ç»åæ¤ç´¢çµæ">
            <a:extLst>
              <a:ext uri="{FF2B5EF4-FFF2-40B4-BE49-F238E27FC236}">
                <a16:creationId xmlns:a16="http://schemas.microsoft.com/office/drawing/2014/main" id="{76C1B82B-A03C-43CD-8CF4-1BC11FA67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4" y="5944494"/>
            <a:ext cx="7314653" cy="174032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6F6234CB-67E1-4627-BF9B-B669DE76EC7B}"/>
              </a:ext>
            </a:extLst>
          </p:cNvPr>
          <p:cNvSpPr>
            <a:spLocks noGrp="1"/>
          </p:cNvSpPr>
          <p:nvPr>
            <p:ph type="title"/>
          </p:nvPr>
        </p:nvSpPr>
        <p:spPr/>
        <p:txBody>
          <a:bodyPr/>
          <a:lstStyle/>
          <a:p>
            <a:r>
              <a:rPr kumimoji="1" lang="ja-JP" altLang="en-US" dirty="0"/>
              <a:t>画像分野以外では？</a:t>
            </a:r>
          </a:p>
        </p:txBody>
      </p:sp>
      <p:sp>
        <p:nvSpPr>
          <p:cNvPr id="28" name="テキスト ボックス 27">
            <a:extLst>
              <a:ext uri="{FF2B5EF4-FFF2-40B4-BE49-F238E27FC236}">
                <a16:creationId xmlns:a16="http://schemas.microsoft.com/office/drawing/2014/main" id="{D917430F-9B2C-446E-AC50-D746052C9E5B}"/>
              </a:ext>
            </a:extLst>
          </p:cNvPr>
          <p:cNvSpPr txBox="1"/>
          <p:nvPr/>
        </p:nvSpPr>
        <p:spPr>
          <a:xfrm>
            <a:off x="329203" y="980728"/>
            <a:ext cx="8392041" cy="584775"/>
          </a:xfrm>
          <a:prstGeom prst="rect">
            <a:avLst/>
          </a:prstGeom>
          <a:noFill/>
        </p:spPr>
        <p:txBody>
          <a:bodyPr wrap="none" rtlCol="0">
            <a:spAutoFit/>
          </a:bodyPr>
          <a:lstStyle/>
          <a:p>
            <a:r>
              <a:rPr lang="ja-JP" altLang="en-US" sz="3200" dirty="0"/>
              <a:t>従来のフィンガープリント法の予測精度は△</a:t>
            </a:r>
            <a:endParaRPr kumimoji="1" lang="ja-JP" altLang="en-US" sz="3200" dirty="0"/>
          </a:p>
        </p:txBody>
      </p:sp>
      <p:sp>
        <p:nvSpPr>
          <p:cNvPr id="29" name="テキスト ボックス 28">
            <a:extLst>
              <a:ext uri="{FF2B5EF4-FFF2-40B4-BE49-F238E27FC236}">
                <a16:creationId xmlns:a16="http://schemas.microsoft.com/office/drawing/2014/main" id="{2FA902A9-8928-481C-8A52-281A30C1C2D4}"/>
              </a:ext>
            </a:extLst>
          </p:cNvPr>
          <p:cNvSpPr txBox="1"/>
          <p:nvPr/>
        </p:nvSpPr>
        <p:spPr>
          <a:xfrm>
            <a:off x="581164" y="2204864"/>
            <a:ext cx="7981672" cy="584775"/>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3200" dirty="0"/>
              <a:t>最近は化合物のディープラーニングが盛ん</a:t>
            </a:r>
          </a:p>
        </p:txBody>
      </p:sp>
      <p:grpSp>
        <p:nvGrpSpPr>
          <p:cNvPr id="30" name="グループ化 29">
            <a:extLst>
              <a:ext uri="{FF2B5EF4-FFF2-40B4-BE49-F238E27FC236}">
                <a16:creationId xmlns:a16="http://schemas.microsoft.com/office/drawing/2014/main" id="{50F91E40-4BFA-401D-9598-7C724A069338}"/>
              </a:ext>
            </a:extLst>
          </p:cNvPr>
          <p:cNvGrpSpPr/>
          <p:nvPr/>
        </p:nvGrpSpPr>
        <p:grpSpPr>
          <a:xfrm>
            <a:off x="690335" y="3589654"/>
            <a:ext cx="1962219" cy="1457370"/>
            <a:chOff x="363734" y="4278259"/>
            <a:chExt cx="1962219" cy="1457370"/>
          </a:xfrm>
        </p:grpSpPr>
        <p:sp>
          <p:nvSpPr>
            <p:cNvPr id="31" name="楕円 30">
              <a:extLst>
                <a:ext uri="{FF2B5EF4-FFF2-40B4-BE49-F238E27FC236}">
                  <a16:creationId xmlns:a16="http://schemas.microsoft.com/office/drawing/2014/main" id="{B4EEFBD3-5624-43DE-BCDD-54765BEE1EFB}"/>
                </a:ext>
              </a:extLst>
            </p:cNvPr>
            <p:cNvSpPr/>
            <p:nvPr/>
          </p:nvSpPr>
          <p:spPr>
            <a:xfrm>
              <a:off x="709405" y="4644135"/>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C</a:t>
              </a:r>
              <a:endParaRPr kumimoji="1" lang="ja-JP" altLang="en-US" dirty="0"/>
            </a:p>
          </p:txBody>
        </p:sp>
        <p:sp>
          <p:nvSpPr>
            <p:cNvPr id="32" name="楕円 31">
              <a:extLst>
                <a:ext uri="{FF2B5EF4-FFF2-40B4-BE49-F238E27FC236}">
                  <a16:creationId xmlns:a16="http://schemas.microsoft.com/office/drawing/2014/main" id="{E2A60450-31F4-4838-988B-8FEEA7EC29E5}"/>
                </a:ext>
              </a:extLst>
            </p:cNvPr>
            <p:cNvSpPr/>
            <p:nvPr/>
          </p:nvSpPr>
          <p:spPr>
            <a:xfrm>
              <a:off x="1293226" y="4635717"/>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C</a:t>
              </a:r>
              <a:endParaRPr kumimoji="1" lang="ja-JP" altLang="en-US" dirty="0"/>
            </a:p>
          </p:txBody>
        </p:sp>
        <p:sp>
          <p:nvSpPr>
            <p:cNvPr id="33" name="楕円 32">
              <a:extLst>
                <a:ext uri="{FF2B5EF4-FFF2-40B4-BE49-F238E27FC236}">
                  <a16:creationId xmlns:a16="http://schemas.microsoft.com/office/drawing/2014/main" id="{611F19D4-A99A-41F4-88CC-5E623BF8E015}"/>
                </a:ext>
              </a:extLst>
            </p:cNvPr>
            <p:cNvSpPr/>
            <p:nvPr/>
          </p:nvSpPr>
          <p:spPr>
            <a:xfrm>
              <a:off x="1711717" y="4655661"/>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C</a:t>
              </a:r>
              <a:endParaRPr kumimoji="1" lang="ja-JP" altLang="en-US" dirty="0"/>
            </a:p>
          </p:txBody>
        </p:sp>
        <p:sp>
          <p:nvSpPr>
            <p:cNvPr id="34" name="楕円 33">
              <a:extLst>
                <a:ext uri="{FF2B5EF4-FFF2-40B4-BE49-F238E27FC236}">
                  <a16:creationId xmlns:a16="http://schemas.microsoft.com/office/drawing/2014/main" id="{DEFC0714-7FC6-4639-9BA2-FD00F3F83C97}"/>
                </a:ext>
              </a:extLst>
            </p:cNvPr>
            <p:cNvSpPr/>
            <p:nvPr/>
          </p:nvSpPr>
          <p:spPr>
            <a:xfrm>
              <a:off x="727319" y="5104662"/>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O</a:t>
              </a:r>
              <a:endParaRPr kumimoji="1" lang="ja-JP" altLang="en-US" dirty="0"/>
            </a:p>
          </p:txBody>
        </p:sp>
        <p:cxnSp>
          <p:nvCxnSpPr>
            <p:cNvPr id="35" name="直線コネクタ 34">
              <a:extLst>
                <a:ext uri="{FF2B5EF4-FFF2-40B4-BE49-F238E27FC236}">
                  <a16:creationId xmlns:a16="http://schemas.microsoft.com/office/drawing/2014/main" id="{14461AE8-BB76-47D2-965D-7A08024558C6}"/>
                </a:ext>
              </a:extLst>
            </p:cNvPr>
            <p:cNvCxnSpPr>
              <a:cxnSpLocks/>
              <a:stCxn id="32" idx="5"/>
              <a:endCxn id="33" idx="3"/>
            </p:cNvCxnSpPr>
            <p:nvPr/>
          </p:nvCxnSpPr>
          <p:spPr>
            <a:xfrm>
              <a:off x="1529660" y="4872151"/>
              <a:ext cx="222623" cy="199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7D838D6E-86AE-4E12-A16D-F77D148E5730}"/>
                </a:ext>
              </a:extLst>
            </p:cNvPr>
            <p:cNvCxnSpPr>
              <a:stCxn id="32" idx="7"/>
              <a:endCxn id="33" idx="1"/>
            </p:cNvCxnSpPr>
            <p:nvPr/>
          </p:nvCxnSpPr>
          <p:spPr>
            <a:xfrm>
              <a:off x="1529660" y="4676283"/>
              <a:ext cx="222623" cy="199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02940D7B-BBE2-42E6-BB92-58CEFC464AB3}"/>
                </a:ext>
              </a:extLst>
            </p:cNvPr>
            <p:cNvCxnSpPr>
              <a:stCxn id="31" idx="6"/>
              <a:endCxn id="32" idx="2"/>
            </p:cNvCxnSpPr>
            <p:nvPr/>
          </p:nvCxnSpPr>
          <p:spPr>
            <a:xfrm flipV="1">
              <a:off x="986405" y="4774217"/>
              <a:ext cx="306821" cy="84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FFE93537-FE75-443A-9A7C-D576FBF2F36C}"/>
                </a:ext>
              </a:extLst>
            </p:cNvPr>
            <p:cNvSpPr/>
            <p:nvPr/>
          </p:nvSpPr>
          <p:spPr>
            <a:xfrm>
              <a:off x="363734" y="5458629"/>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cxnSp>
          <p:nvCxnSpPr>
            <p:cNvPr id="39" name="直線コネクタ 38">
              <a:extLst>
                <a:ext uri="{FF2B5EF4-FFF2-40B4-BE49-F238E27FC236}">
                  <a16:creationId xmlns:a16="http://schemas.microsoft.com/office/drawing/2014/main" id="{65BA3C74-4C9E-4BDB-B920-FF6D09C80E7A}"/>
                </a:ext>
              </a:extLst>
            </p:cNvPr>
            <p:cNvCxnSpPr>
              <a:cxnSpLocks/>
              <a:stCxn id="31" idx="4"/>
              <a:endCxn id="34" idx="0"/>
            </p:cNvCxnSpPr>
            <p:nvPr/>
          </p:nvCxnSpPr>
          <p:spPr>
            <a:xfrm>
              <a:off x="847905" y="4921135"/>
              <a:ext cx="17914" cy="183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E078AE10-2A52-4C31-B3D6-713213170B50}"/>
                </a:ext>
              </a:extLst>
            </p:cNvPr>
            <p:cNvCxnSpPr>
              <a:cxnSpLocks/>
              <a:stCxn id="34" idx="3"/>
              <a:endCxn id="38" idx="7"/>
            </p:cNvCxnSpPr>
            <p:nvPr/>
          </p:nvCxnSpPr>
          <p:spPr>
            <a:xfrm flipH="1">
              <a:off x="600168" y="5341096"/>
              <a:ext cx="167717" cy="158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A287B5C2-62B6-4868-BED7-75EC9BDA2146}"/>
                </a:ext>
              </a:extLst>
            </p:cNvPr>
            <p:cNvSpPr/>
            <p:nvPr/>
          </p:nvSpPr>
          <p:spPr>
            <a:xfrm>
              <a:off x="363734" y="4347427"/>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42" name="楕円 41">
              <a:extLst>
                <a:ext uri="{FF2B5EF4-FFF2-40B4-BE49-F238E27FC236}">
                  <a16:creationId xmlns:a16="http://schemas.microsoft.com/office/drawing/2014/main" id="{71DF17B0-A61B-4FBB-A59E-A6E7F3B3BC9C}"/>
                </a:ext>
              </a:extLst>
            </p:cNvPr>
            <p:cNvSpPr/>
            <p:nvPr/>
          </p:nvSpPr>
          <p:spPr>
            <a:xfrm>
              <a:off x="986405" y="4278259"/>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43" name="楕円 42">
              <a:extLst>
                <a:ext uri="{FF2B5EF4-FFF2-40B4-BE49-F238E27FC236}">
                  <a16:creationId xmlns:a16="http://schemas.microsoft.com/office/drawing/2014/main" id="{02778B56-FA82-462F-AD2F-05719408DC11}"/>
                </a:ext>
              </a:extLst>
            </p:cNvPr>
            <p:cNvSpPr/>
            <p:nvPr/>
          </p:nvSpPr>
          <p:spPr>
            <a:xfrm>
              <a:off x="1284310" y="5076356"/>
              <a:ext cx="292299"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44" name="楕円 43">
              <a:extLst>
                <a:ext uri="{FF2B5EF4-FFF2-40B4-BE49-F238E27FC236}">
                  <a16:creationId xmlns:a16="http://schemas.microsoft.com/office/drawing/2014/main" id="{E8944790-0734-4B78-AA8E-A2B4B8348C81}"/>
                </a:ext>
              </a:extLst>
            </p:cNvPr>
            <p:cNvSpPr/>
            <p:nvPr/>
          </p:nvSpPr>
          <p:spPr>
            <a:xfrm>
              <a:off x="2048953" y="4301694"/>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sp>
          <p:nvSpPr>
            <p:cNvPr id="45" name="楕円 44">
              <a:extLst>
                <a:ext uri="{FF2B5EF4-FFF2-40B4-BE49-F238E27FC236}">
                  <a16:creationId xmlns:a16="http://schemas.microsoft.com/office/drawing/2014/main" id="{EE682C01-F0D4-4803-A8A2-C488B9DAF299}"/>
                </a:ext>
              </a:extLst>
            </p:cNvPr>
            <p:cNvSpPr/>
            <p:nvPr/>
          </p:nvSpPr>
          <p:spPr>
            <a:xfrm>
              <a:off x="2047584" y="4948038"/>
              <a:ext cx="277000" cy="277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H</a:t>
              </a:r>
              <a:endParaRPr kumimoji="1" lang="ja-JP" altLang="en-US" dirty="0"/>
            </a:p>
          </p:txBody>
        </p:sp>
        <p:cxnSp>
          <p:nvCxnSpPr>
            <p:cNvPr id="46" name="直線コネクタ 45">
              <a:extLst>
                <a:ext uri="{FF2B5EF4-FFF2-40B4-BE49-F238E27FC236}">
                  <a16:creationId xmlns:a16="http://schemas.microsoft.com/office/drawing/2014/main" id="{68D39127-C22F-4B03-BADE-13515F1468B2}"/>
                </a:ext>
              </a:extLst>
            </p:cNvPr>
            <p:cNvCxnSpPr>
              <a:cxnSpLocks/>
              <a:stCxn id="41" idx="5"/>
              <a:endCxn id="31" idx="1"/>
            </p:cNvCxnSpPr>
            <p:nvPr/>
          </p:nvCxnSpPr>
          <p:spPr>
            <a:xfrm>
              <a:off x="600168" y="4583861"/>
              <a:ext cx="149803" cy="100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57899F8-A7E7-4658-8BB2-67D704965DC7}"/>
                </a:ext>
              </a:extLst>
            </p:cNvPr>
            <p:cNvCxnSpPr>
              <a:cxnSpLocks/>
              <a:stCxn id="42" idx="3"/>
              <a:endCxn id="31" idx="0"/>
            </p:cNvCxnSpPr>
            <p:nvPr/>
          </p:nvCxnSpPr>
          <p:spPr>
            <a:xfrm flipH="1">
              <a:off x="847905" y="4514693"/>
              <a:ext cx="179066" cy="1294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EB35109-C321-4CF0-9BFD-8DA09158B326}"/>
                </a:ext>
              </a:extLst>
            </p:cNvPr>
            <p:cNvCxnSpPr>
              <a:cxnSpLocks/>
              <a:stCxn id="32" idx="4"/>
              <a:endCxn id="43" idx="0"/>
            </p:cNvCxnSpPr>
            <p:nvPr/>
          </p:nvCxnSpPr>
          <p:spPr>
            <a:xfrm flipH="1">
              <a:off x="1430460" y="4912717"/>
              <a:ext cx="1266" cy="163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D94E52F-C074-4AEF-96AD-A90C659DA14C}"/>
                </a:ext>
              </a:extLst>
            </p:cNvPr>
            <p:cNvCxnSpPr>
              <a:cxnSpLocks/>
              <a:stCxn id="33" idx="5"/>
              <a:endCxn id="45" idx="1"/>
            </p:cNvCxnSpPr>
            <p:nvPr/>
          </p:nvCxnSpPr>
          <p:spPr>
            <a:xfrm>
              <a:off x="1948151" y="4892095"/>
              <a:ext cx="139999" cy="965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36B5397-9299-4C5B-868C-763A8EC9442A}"/>
                </a:ext>
              </a:extLst>
            </p:cNvPr>
            <p:cNvCxnSpPr>
              <a:cxnSpLocks/>
              <a:stCxn id="33" idx="7"/>
              <a:endCxn id="44" idx="3"/>
            </p:cNvCxnSpPr>
            <p:nvPr/>
          </p:nvCxnSpPr>
          <p:spPr>
            <a:xfrm flipV="1">
              <a:off x="1948151" y="4538128"/>
              <a:ext cx="141368" cy="158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テキスト ボックス 50">
            <a:extLst>
              <a:ext uri="{FF2B5EF4-FFF2-40B4-BE49-F238E27FC236}">
                <a16:creationId xmlns:a16="http://schemas.microsoft.com/office/drawing/2014/main" id="{B86C5ABA-2E61-4233-B0AF-31B9EFDCA5BB}"/>
              </a:ext>
            </a:extLst>
          </p:cNvPr>
          <p:cNvSpPr txBox="1"/>
          <p:nvPr/>
        </p:nvSpPr>
        <p:spPr>
          <a:xfrm>
            <a:off x="3133466" y="3429000"/>
            <a:ext cx="5715000" cy="2739211"/>
          </a:xfrm>
          <a:prstGeom prst="rect">
            <a:avLst/>
          </a:prstGeom>
          <a:noFill/>
        </p:spPr>
        <p:txBody>
          <a:bodyPr wrap="square" rtlCol="0">
            <a:spAutoFit/>
          </a:bodyPr>
          <a:lstStyle/>
          <a:p>
            <a:r>
              <a:rPr lang="ja-JP" altLang="en-US" sz="2400" dirty="0"/>
              <a:t>化合物</a:t>
            </a:r>
            <a:endParaRPr lang="en-US" altLang="ja-JP" sz="2400" dirty="0"/>
          </a:p>
          <a:p>
            <a:r>
              <a:rPr lang="ja-JP" altLang="en-US" sz="2400" dirty="0"/>
              <a:t>近接原子の影響を畳み込み</a:t>
            </a:r>
            <a:endParaRPr lang="en-US" altLang="ja-JP" sz="2400" dirty="0"/>
          </a:p>
          <a:p>
            <a:endParaRPr lang="en-US" altLang="ja-JP" sz="1600" dirty="0"/>
          </a:p>
          <a:p>
            <a:endParaRPr lang="en-US" altLang="ja-JP" sz="2800" dirty="0"/>
          </a:p>
          <a:p>
            <a:r>
              <a:rPr lang="ja-JP" altLang="en-US" sz="2800" b="1" dirty="0">
                <a:solidFill>
                  <a:srgbClr val="FF0000"/>
                </a:solidFill>
              </a:rPr>
              <a:t>グラフ畳み込み</a:t>
            </a:r>
            <a:endParaRPr lang="en-US" altLang="ja-JP" sz="2800" b="1" dirty="0">
              <a:solidFill>
                <a:srgbClr val="FF0000"/>
              </a:solidFill>
            </a:endParaRPr>
          </a:p>
          <a:p>
            <a:r>
              <a:rPr lang="en-US" altLang="ja-JP" sz="2800" dirty="0"/>
              <a:t>Message Passing Neural Network</a:t>
            </a:r>
            <a:endParaRPr lang="en-US" altLang="ja-JP" sz="2400" dirty="0"/>
          </a:p>
          <a:p>
            <a:endParaRPr kumimoji="1" lang="ja-JP" altLang="en-US" sz="2400" dirty="0"/>
          </a:p>
        </p:txBody>
      </p:sp>
      <p:sp>
        <p:nvSpPr>
          <p:cNvPr id="3" name="正方形/長方形 2">
            <a:extLst>
              <a:ext uri="{FF2B5EF4-FFF2-40B4-BE49-F238E27FC236}">
                <a16:creationId xmlns:a16="http://schemas.microsoft.com/office/drawing/2014/main" id="{DD8C1BBE-11AE-4D35-BD8E-CAFEC05F532C}"/>
              </a:ext>
            </a:extLst>
          </p:cNvPr>
          <p:cNvSpPr/>
          <p:nvPr/>
        </p:nvSpPr>
        <p:spPr>
          <a:xfrm>
            <a:off x="295534" y="6122045"/>
            <a:ext cx="8197651" cy="646331"/>
          </a:xfrm>
          <a:prstGeom prst="rect">
            <a:avLst/>
          </a:prstGeom>
        </p:spPr>
        <p:txBody>
          <a:bodyPr wrap="square">
            <a:spAutoFit/>
          </a:bodyPr>
          <a:lstStyle/>
          <a:p>
            <a:r>
              <a:rPr lang="ja-JP" altLang="en-US" b="1" dirty="0"/>
              <a:t>分子のグラフ表現と機械学習（瀧川 一学）</a:t>
            </a:r>
            <a:endParaRPr lang="en-US" altLang="ja-JP" dirty="0"/>
          </a:p>
          <a:p>
            <a:r>
              <a:rPr lang="ja-JP" altLang="en-US" dirty="0">
                <a:hlinkClick r:id="rId4"/>
              </a:rPr>
              <a:t>https://www.slideshare.net/itakigawa/ss-151297814</a:t>
            </a:r>
            <a:endParaRPr lang="ja-JP" altLang="en-US" dirty="0"/>
          </a:p>
        </p:txBody>
      </p:sp>
    </p:spTree>
    <p:extLst>
      <p:ext uri="{BB962C8B-B14F-4D97-AF65-F5344CB8AC3E}">
        <p14:creationId xmlns:p14="http://schemas.microsoft.com/office/powerpoint/2010/main" val="2394632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87D0C3-CEF9-4A15-B34A-18E6171F76DE}"/>
              </a:ext>
            </a:extLst>
          </p:cNvPr>
          <p:cNvSpPr>
            <a:spLocks noGrp="1"/>
          </p:cNvSpPr>
          <p:nvPr>
            <p:ph type="title"/>
          </p:nvPr>
        </p:nvSpPr>
        <p:spPr/>
        <p:txBody>
          <a:bodyPr/>
          <a:lstStyle/>
          <a:p>
            <a:r>
              <a:rPr lang="en-US" altLang="ja-JP" dirty="0"/>
              <a:t>Neural Message Passing for Quantum Chemistry</a:t>
            </a:r>
            <a:endParaRPr kumimoji="1" lang="ja-JP" altLang="en-US" dirty="0"/>
          </a:p>
        </p:txBody>
      </p:sp>
      <p:pic>
        <p:nvPicPr>
          <p:cNvPr id="3" name="図 2">
            <a:extLst>
              <a:ext uri="{FF2B5EF4-FFF2-40B4-BE49-F238E27FC236}">
                <a16:creationId xmlns:a16="http://schemas.microsoft.com/office/drawing/2014/main" id="{074350DF-356F-497D-8D20-B0976A69DA25}"/>
              </a:ext>
            </a:extLst>
          </p:cNvPr>
          <p:cNvPicPr>
            <a:picLocks noChangeAspect="1"/>
          </p:cNvPicPr>
          <p:nvPr/>
        </p:nvPicPr>
        <p:blipFill>
          <a:blip r:embed="rId3"/>
          <a:stretch>
            <a:fillRect/>
          </a:stretch>
        </p:blipFill>
        <p:spPr>
          <a:xfrm>
            <a:off x="611560" y="1196752"/>
            <a:ext cx="4853571" cy="3024336"/>
          </a:xfrm>
          <a:prstGeom prst="rect">
            <a:avLst/>
          </a:prstGeom>
        </p:spPr>
      </p:pic>
      <p:sp>
        <p:nvSpPr>
          <p:cNvPr id="4" name="正方形/長方形 3">
            <a:extLst>
              <a:ext uri="{FF2B5EF4-FFF2-40B4-BE49-F238E27FC236}">
                <a16:creationId xmlns:a16="http://schemas.microsoft.com/office/drawing/2014/main" id="{94CCC81E-CA60-4DC6-9DD8-3636F87F840E}"/>
              </a:ext>
            </a:extLst>
          </p:cNvPr>
          <p:cNvSpPr/>
          <p:nvPr/>
        </p:nvSpPr>
        <p:spPr>
          <a:xfrm>
            <a:off x="7524328" y="224965"/>
            <a:ext cx="1107996" cy="369332"/>
          </a:xfrm>
          <a:prstGeom prst="rect">
            <a:avLst/>
          </a:prstGeom>
        </p:spPr>
        <p:txBody>
          <a:bodyPr wrap="none">
            <a:spAutoFit/>
          </a:bodyPr>
          <a:lstStyle/>
          <a:p>
            <a:r>
              <a:rPr lang="en-US" altLang="ja-JP" dirty="0"/>
              <a:t>J. Gilmer</a:t>
            </a:r>
            <a:endParaRPr lang="ja-JP" altLang="en-US" dirty="0"/>
          </a:p>
        </p:txBody>
      </p:sp>
      <p:pic>
        <p:nvPicPr>
          <p:cNvPr id="5" name="図 4">
            <a:extLst>
              <a:ext uri="{FF2B5EF4-FFF2-40B4-BE49-F238E27FC236}">
                <a16:creationId xmlns:a16="http://schemas.microsoft.com/office/drawing/2014/main" id="{BB99D9FE-5F61-4CFE-8084-7AB786A6E2C1}"/>
              </a:ext>
            </a:extLst>
          </p:cNvPr>
          <p:cNvPicPr>
            <a:picLocks noChangeAspect="1"/>
          </p:cNvPicPr>
          <p:nvPr/>
        </p:nvPicPr>
        <p:blipFill>
          <a:blip r:embed="rId4"/>
          <a:stretch>
            <a:fillRect/>
          </a:stretch>
        </p:blipFill>
        <p:spPr>
          <a:xfrm>
            <a:off x="5830174" y="2231837"/>
            <a:ext cx="2774294" cy="954165"/>
          </a:xfrm>
          <a:prstGeom prst="rect">
            <a:avLst/>
          </a:prstGeom>
        </p:spPr>
      </p:pic>
      <p:sp>
        <p:nvSpPr>
          <p:cNvPr id="7" name="テキスト ボックス 6">
            <a:extLst>
              <a:ext uri="{FF2B5EF4-FFF2-40B4-BE49-F238E27FC236}">
                <a16:creationId xmlns:a16="http://schemas.microsoft.com/office/drawing/2014/main" id="{1873A3BD-2945-4574-A21F-BA93558E12AF}"/>
              </a:ext>
            </a:extLst>
          </p:cNvPr>
          <p:cNvSpPr txBox="1"/>
          <p:nvPr/>
        </p:nvSpPr>
        <p:spPr>
          <a:xfrm>
            <a:off x="1030005" y="5158933"/>
            <a:ext cx="7083991" cy="646331"/>
          </a:xfrm>
          <a:prstGeom prst="rect">
            <a:avLst/>
          </a:prstGeom>
          <a:noFill/>
        </p:spPr>
        <p:txBody>
          <a:bodyPr wrap="none" rtlCol="0">
            <a:spAutoFit/>
          </a:bodyPr>
          <a:lstStyle/>
          <a:p>
            <a:r>
              <a:rPr kumimoji="1" lang="en-US" altLang="ja-JP" sz="3600" dirty="0"/>
              <a:t>DFT</a:t>
            </a:r>
            <a:r>
              <a:rPr lang="ja-JP" altLang="en-US" sz="3600" dirty="0"/>
              <a:t>計算と同等の精度で予測可能</a:t>
            </a:r>
            <a:endParaRPr kumimoji="1" lang="en-US" altLang="ja-JP" sz="3600" dirty="0"/>
          </a:p>
        </p:txBody>
      </p:sp>
      <p:sp>
        <p:nvSpPr>
          <p:cNvPr id="8" name="正方形/長方形 7">
            <a:extLst>
              <a:ext uri="{FF2B5EF4-FFF2-40B4-BE49-F238E27FC236}">
                <a16:creationId xmlns:a16="http://schemas.microsoft.com/office/drawing/2014/main" id="{FE90B715-1365-49D5-8044-571206366A84}"/>
              </a:ext>
            </a:extLst>
          </p:cNvPr>
          <p:cNvSpPr/>
          <p:nvPr/>
        </p:nvSpPr>
        <p:spPr>
          <a:xfrm>
            <a:off x="5853972" y="3776372"/>
            <a:ext cx="2063385" cy="369332"/>
          </a:xfrm>
          <a:prstGeom prst="rect">
            <a:avLst/>
          </a:prstGeom>
        </p:spPr>
        <p:txBody>
          <a:bodyPr wrap="none">
            <a:spAutoFit/>
          </a:bodyPr>
          <a:lstStyle/>
          <a:p>
            <a:r>
              <a:rPr lang="en-US" altLang="ja-JP" b="1" dirty="0">
                <a:latin typeface="Lucida Grande"/>
              </a:rPr>
              <a:t>arXiv:1704.01212</a:t>
            </a:r>
            <a:endParaRPr lang="en-US" altLang="ja-JP" b="1" i="0" dirty="0">
              <a:effectLst/>
              <a:latin typeface="Lucida Grande"/>
            </a:endParaRPr>
          </a:p>
        </p:txBody>
      </p:sp>
    </p:spTree>
    <p:extLst>
      <p:ext uri="{BB962C8B-B14F-4D97-AF65-F5344CB8AC3E}">
        <p14:creationId xmlns:p14="http://schemas.microsoft.com/office/powerpoint/2010/main" val="3312295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33A0E9-07D3-4C9F-9A0C-DEABB032E268}"/>
              </a:ext>
            </a:extLst>
          </p:cNvPr>
          <p:cNvSpPr>
            <a:spLocks noGrp="1"/>
          </p:cNvSpPr>
          <p:nvPr>
            <p:ph type="title"/>
          </p:nvPr>
        </p:nvSpPr>
        <p:spPr/>
        <p:txBody>
          <a:bodyPr/>
          <a:lstStyle/>
          <a:p>
            <a:endParaRPr kumimoji="1" lang="ja-JP" altLang="en-US"/>
          </a:p>
        </p:txBody>
      </p:sp>
      <p:pic>
        <p:nvPicPr>
          <p:cNvPr id="3" name="test-2019-07-29_18.48.12">
            <a:hlinkClick r:id="" action="ppaction://media"/>
            <a:extLst>
              <a:ext uri="{FF2B5EF4-FFF2-40B4-BE49-F238E27FC236}">
                <a16:creationId xmlns:a16="http://schemas.microsoft.com/office/drawing/2014/main" id="{1F94F356-F51E-450C-AD87-93555DCCC5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0166"/>
            <a:ext cx="9117112" cy="6837834"/>
          </a:xfrm>
          <a:prstGeom prst="rect">
            <a:avLst/>
          </a:prstGeom>
        </p:spPr>
      </p:pic>
    </p:spTree>
    <p:extLst>
      <p:ext uri="{BB962C8B-B14F-4D97-AF65-F5344CB8AC3E}">
        <p14:creationId xmlns:p14="http://schemas.microsoft.com/office/powerpoint/2010/main" val="29428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38DE43-8005-4434-83AB-57BEA8854B6D}"/>
              </a:ext>
            </a:extLst>
          </p:cNvPr>
          <p:cNvSpPr>
            <a:spLocks noGrp="1"/>
          </p:cNvSpPr>
          <p:nvPr>
            <p:ph type="title"/>
          </p:nvPr>
        </p:nvSpPr>
        <p:spPr/>
        <p:txBody>
          <a:bodyPr/>
          <a:lstStyle/>
          <a:p>
            <a:r>
              <a:rPr lang="ja-JP" altLang="en-US" dirty="0"/>
              <a:t>ディープラーニングで出来ること</a:t>
            </a:r>
            <a:endParaRPr kumimoji="1" lang="ja-JP" altLang="en-US" dirty="0"/>
          </a:p>
        </p:txBody>
      </p:sp>
      <p:sp>
        <p:nvSpPr>
          <p:cNvPr id="3" name="テキスト ボックス 2">
            <a:extLst>
              <a:ext uri="{FF2B5EF4-FFF2-40B4-BE49-F238E27FC236}">
                <a16:creationId xmlns:a16="http://schemas.microsoft.com/office/drawing/2014/main" id="{FFD90565-8622-48C8-8D8A-72A01394A3B7}"/>
              </a:ext>
            </a:extLst>
          </p:cNvPr>
          <p:cNvSpPr txBox="1"/>
          <p:nvPr/>
        </p:nvSpPr>
        <p:spPr>
          <a:xfrm>
            <a:off x="1440000" y="1800000"/>
            <a:ext cx="2031325" cy="830997"/>
          </a:xfrm>
          <a:prstGeom prst="rect">
            <a:avLst/>
          </a:prstGeom>
          <a:noFill/>
        </p:spPr>
        <p:txBody>
          <a:bodyPr wrap="none" rtlCol="0">
            <a:spAutoFit/>
          </a:bodyPr>
          <a:lstStyle/>
          <a:p>
            <a:r>
              <a:rPr lang="ja-JP" altLang="en-US" sz="3200" dirty="0"/>
              <a:t>物体検出</a:t>
            </a:r>
            <a:endParaRPr lang="en-US" altLang="ja-JP" sz="3200" dirty="0"/>
          </a:p>
          <a:p>
            <a:r>
              <a:rPr kumimoji="1" lang="ja-JP" altLang="en-US" sz="1600" dirty="0"/>
              <a:t>セグメンテーション</a:t>
            </a:r>
          </a:p>
        </p:txBody>
      </p:sp>
      <p:pic>
        <p:nvPicPr>
          <p:cNvPr id="2050" name="Picture 2" descr="ãã»ã°ã¡ã³ãã¼ã·ã§ã³ããã£ã¼ãã©ã¼ãã³ã°ãã®ç»åæ¤ç´¢çµæ">
            <a:extLst>
              <a:ext uri="{FF2B5EF4-FFF2-40B4-BE49-F238E27FC236}">
                <a16:creationId xmlns:a16="http://schemas.microsoft.com/office/drawing/2014/main" id="{FA712072-6E95-46E2-85A3-F89DAC4E0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24745"/>
            <a:ext cx="3918506" cy="21935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C024CBD-BC68-49D5-BB00-D5EA4A110B46}"/>
              </a:ext>
            </a:extLst>
          </p:cNvPr>
          <p:cNvSpPr txBox="1"/>
          <p:nvPr/>
        </p:nvSpPr>
        <p:spPr>
          <a:xfrm>
            <a:off x="1440000" y="4680000"/>
            <a:ext cx="1826141" cy="584775"/>
          </a:xfrm>
          <a:prstGeom prst="rect">
            <a:avLst/>
          </a:prstGeom>
          <a:noFill/>
        </p:spPr>
        <p:txBody>
          <a:bodyPr wrap="none" rtlCol="0">
            <a:spAutoFit/>
          </a:bodyPr>
          <a:lstStyle/>
          <a:p>
            <a:r>
              <a:rPr lang="ja-JP" altLang="en-US" sz="3200" dirty="0"/>
              <a:t>画像変換</a:t>
            </a:r>
          </a:p>
        </p:txBody>
      </p:sp>
      <p:pic>
        <p:nvPicPr>
          <p:cNvPr id="8" name="Picture 2" descr="ãgan nvidiaãã®ç»åæ¤ç´¢çµæ">
            <a:extLst>
              <a:ext uri="{FF2B5EF4-FFF2-40B4-BE49-F238E27FC236}">
                <a16:creationId xmlns:a16="http://schemas.microsoft.com/office/drawing/2014/main" id="{EE37EC1A-8291-42F9-8E5C-0BCA2061F6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9203" y="3861048"/>
            <a:ext cx="4080197" cy="250195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C8DB9B8-31CA-4094-9831-F64F97242ABB}"/>
              </a:ext>
            </a:extLst>
          </p:cNvPr>
          <p:cNvSpPr txBox="1"/>
          <p:nvPr/>
        </p:nvSpPr>
        <p:spPr>
          <a:xfrm>
            <a:off x="1792660" y="5304880"/>
            <a:ext cx="684803" cy="369332"/>
          </a:xfrm>
          <a:prstGeom prst="rect">
            <a:avLst/>
          </a:prstGeom>
          <a:noFill/>
        </p:spPr>
        <p:txBody>
          <a:bodyPr wrap="none" rtlCol="0">
            <a:spAutoFit/>
          </a:bodyPr>
          <a:lstStyle/>
          <a:p>
            <a:r>
              <a:rPr kumimoji="1" lang="en-US" altLang="ja-JP" dirty="0"/>
              <a:t>GAN</a:t>
            </a:r>
            <a:endParaRPr kumimoji="1" lang="ja-JP" altLang="en-US" dirty="0"/>
          </a:p>
        </p:txBody>
      </p:sp>
      <p:sp>
        <p:nvSpPr>
          <p:cNvPr id="9" name="テキスト ボックス 8">
            <a:extLst>
              <a:ext uri="{FF2B5EF4-FFF2-40B4-BE49-F238E27FC236}">
                <a16:creationId xmlns:a16="http://schemas.microsoft.com/office/drawing/2014/main" id="{44E4F4BA-270F-4A38-ACEB-8D93A5C18007}"/>
              </a:ext>
            </a:extLst>
          </p:cNvPr>
          <p:cNvSpPr txBox="1"/>
          <p:nvPr/>
        </p:nvSpPr>
        <p:spPr>
          <a:xfrm>
            <a:off x="1792660" y="5674212"/>
            <a:ext cx="1120820" cy="369332"/>
          </a:xfrm>
          <a:prstGeom prst="rect">
            <a:avLst/>
          </a:prstGeom>
          <a:noFill/>
        </p:spPr>
        <p:txBody>
          <a:bodyPr wrap="none" rtlCol="0">
            <a:spAutoFit/>
          </a:bodyPr>
          <a:lstStyle/>
          <a:p>
            <a:r>
              <a:rPr kumimoji="1" lang="en-US" altLang="ja-JP" dirty="0" err="1"/>
              <a:t>GauGAN</a:t>
            </a:r>
            <a:endParaRPr kumimoji="1" lang="ja-JP" altLang="en-US" dirty="0"/>
          </a:p>
        </p:txBody>
      </p:sp>
    </p:spTree>
    <p:extLst>
      <p:ext uri="{BB962C8B-B14F-4D97-AF65-F5344CB8AC3E}">
        <p14:creationId xmlns:p14="http://schemas.microsoft.com/office/powerpoint/2010/main" val="4177046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2EB54-F7DD-4E4A-A04F-BCD898B85805}"/>
              </a:ext>
            </a:extLst>
          </p:cNvPr>
          <p:cNvSpPr>
            <a:spLocks noGrp="1"/>
          </p:cNvSpPr>
          <p:nvPr>
            <p:ph type="title"/>
          </p:nvPr>
        </p:nvSpPr>
        <p:spPr/>
        <p:txBody>
          <a:bodyPr/>
          <a:lstStyle/>
          <a:p>
            <a:r>
              <a:rPr kumimoji="1" lang="ja-JP" altLang="en-US" dirty="0"/>
              <a:t>プログラム例</a:t>
            </a:r>
          </a:p>
        </p:txBody>
      </p:sp>
      <p:pic>
        <p:nvPicPr>
          <p:cNvPr id="7" name="②推論">
            <a:hlinkClick r:id="" action="ppaction://media"/>
            <a:extLst>
              <a:ext uri="{FF2B5EF4-FFF2-40B4-BE49-F238E27FC236}">
                <a16:creationId xmlns:a16="http://schemas.microsoft.com/office/drawing/2014/main" id="{985E9717-8E0D-46A1-8E03-677EF67254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2895" y="116632"/>
            <a:ext cx="12636895" cy="9477672"/>
          </a:xfrm>
          <a:prstGeom prst="rect">
            <a:avLst/>
          </a:prstGeom>
        </p:spPr>
      </p:pic>
    </p:spTree>
    <p:extLst>
      <p:ext uri="{BB962C8B-B14F-4D97-AF65-F5344CB8AC3E}">
        <p14:creationId xmlns:p14="http://schemas.microsoft.com/office/powerpoint/2010/main" val="20355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184DD6-24BA-4813-9685-D3B6E89FC3CA}"/>
              </a:ext>
            </a:extLst>
          </p:cNvPr>
          <p:cNvSpPr>
            <a:spLocks noGrp="1"/>
          </p:cNvSpPr>
          <p:nvPr>
            <p:ph type="title"/>
          </p:nvPr>
        </p:nvSpPr>
        <p:spPr/>
        <p:txBody>
          <a:bodyPr/>
          <a:lstStyle/>
          <a:p>
            <a:r>
              <a:rPr kumimoji="1" lang="ja-JP" altLang="en-US" dirty="0"/>
              <a:t>地球温暖化係数の予測</a:t>
            </a:r>
          </a:p>
        </p:txBody>
      </p:sp>
      <p:sp>
        <p:nvSpPr>
          <p:cNvPr id="5" name="テキスト ボックス 4">
            <a:extLst>
              <a:ext uri="{FF2B5EF4-FFF2-40B4-BE49-F238E27FC236}">
                <a16:creationId xmlns:a16="http://schemas.microsoft.com/office/drawing/2014/main" id="{23FF85DC-5F9D-4C16-8DD3-8FF41B90B790}"/>
              </a:ext>
            </a:extLst>
          </p:cNvPr>
          <p:cNvSpPr txBox="1"/>
          <p:nvPr/>
        </p:nvSpPr>
        <p:spPr>
          <a:xfrm>
            <a:off x="323527" y="4777555"/>
            <a:ext cx="3235181" cy="523220"/>
          </a:xfrm>
          <a:prstGeom prst="rect">
            <a:avLst/>
          </a:prstGeom>
          <a:noFill/>
          <a:ln>
            <a:solidFill>
              <a:schemeClr val="tx1"/>
            </a:solidFill>
            <a:prstDash val="sysDot"/>
          </a:ln>
        </p:spPr>
        <p:txBody>
          <a:bodyPr wrap="none" rtlCol="0">
            <a:spAutoFit/>
          </a:bodyPr>
          <a:lstStyle/>
          <a:p>
            <a:r>
              <a:rPr kumimoji="1" lang="ja-JP" altLang="en-US" sz="1400" dirty="0"/>
              <a:t>注</a:t>
            </a:r>
            <a:r>
              <a:rPr lang="ja-JP" altLang="en-US" sz="1400" dirty="0"/>
              <a:t>：</a:t>
            </a:r>
            <a:r>
              <a:rPr lang="en-US" altLang="ja-JP" sz="1400" dirty="0"/>
              <a:t>GWP100</a:t>
            </a:r>
            <a:r>
              <a:rPr lang="ja-JP" altLang="en-US" sz="1400" dirty="0"/>
              <a:t>が</a:t>
            </a:r>
            <a:r>
              <a:rPr lang="en-US" altLang="ja-JP" sz="1400" dirty="0"/>
              <a:t>0</a:t>
            </a:r>
            <a:r>
              <a:rPr lang="ja-JP" altLang="en-US" sz="1400" dirty="0"/>
              <a:t>の化合物は</a:t>
            </a:r>
            <a:r>
              <a:rPr lang="en-US" altLang="ja-JP" sz="1400" dirty="0"/>
              <a:t>0.1</a:t>
            </a:r>
            <a:r>
              <a:rPr lang="ja-JP" altLang="en-US" sz="1400" dirty="0"/>
              <a:t>と置換</a:t>
            </a:r>
            <a:endParaRPr lang="en-US" altLang="ja-JP" sz="1400" dirty="0"/>
          </a:p>
          <a:p>
            <a:r>
              <a:rPr lang="en-US" altLang="ja-JP" sz="1400" dirty="0"/>
              <a:t>	</a:t>
            </a:r>
            <a:r>
              <a:rPr lang="ja-JP" altLang="en-US" sz="1400" dirty="0"/>
              <a:t>　　　（</a:t>
            </a:r>
            <a:r>
              <a:rPr lang="en-US" altLang="ja-JP" sz="1400" dirty="0" err="1"/>
              <a:t>logGWP</a:t>
            </a:r>
            <a:r>
              <a:rPr lang="ja-JP" altLang="en-US" sz="1400" dirty="0"/>
              <a:t>を</a:t>
            </a:r>
            <a:r>
              <a:rPr lang="en-US" altLang="ja-JP" sz="1400" dirty="0"/>
              <a:t>-1</a:t>
            </a:r>
            <a:r>
              <a:rPr lang="ja-JP" altLang="en-US" sz="1400" dirty="0"/>
              <a:t>）</a:t>
            </a:r>
            <a:endParaRPr lang="en-US" altLang="ja-JP" sz="1400" dirty="0"/>
          </a:p>
        </p:txBody>
      </p:sp>
      <p:grpSp>
        <p:nvGrpSpPr>
          <p:cNvPr id="19" name="グループ化 18">
            <a:extLst>
              <a:ext uri="{FF2B5EF4-FFF2-40B4-BE49-F238E27FC236}">
                <a16:creationId xmlns:a16="http://schemas.microsoft.com/office/drawing/2014/main" id="{F100753E-BFBD-41CA-94DC-7456AD4D592E}"/>
              </a:ext>
            </a:extLst>
          </p:cNvPr>
          <p:cNvGrpSpPr/>
          <p:nvPr/>
        </p:nvGrpSpPr>
        <p:grpSpPr>
          <a:xfrm>
            <a:off x="2668" y="994066"/>
            <a:ext cx="4298836" cy="3587062"/>
            <a:chOff x="2668" y="994066"/>
            <a:chExt cx="5852172" cy="4883206"/>
          </a:xfrm>
        </p:grpSpPr>
        <p:pic>
          <p:nvPicPr>
            <p:cNvPr id="6" name="図 5">
              <a:extLst>
                <a:ext uri="{FF2B5EF4-FFF2-40B4-BE49-F238E27FC236}">
                  <a16:creationId xmlns:a16="http://schemas.microsoft.com/office/drawing/2014/main" id="{654754B9-FDB8-4BDF-98A3-D2AD5C883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 y="994066"/>
              <a:ext cx="5852172" cy="4389129"/>
            </a:xfrm>
            <a:prstGeom prst="rect">
              <a:avLst/>
            </a:prstGeom>
          </p:spPr>
        </p:pic>
        <p:cxnSp>
          <p:nvCxnSpPr>
            <p:cNvPr id="7" name="直線矢印コネクタ 6">
              <a:extLst>
                <a:ext uri="{FF2B5EF4-FFF2-40B4-BE49-F238E27FC236}">
                  <a16:creationId xmlns:a16="http://schemas.microsoft.com/office/drawing/2014/main" id="{99EA11A4-A662-4E16-8620-C4DAEE0AD8A3}"/>
                </a:ext>
              </a:extLst>
            </p:cNvPr>
            <p:cNvCxnSpPr>
              <a:cxnSpLocks/>
            </p:cNvCxnSpPr>
            <p:nvPr/>
          </p:nvCxnSpPr>
          <p:spPr>
            <a:xfrm flipV="1">
              <a:off x="971600" y="4941168"/>
              <a:ext cx="0" cy="93610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03967C0-8100-4312-BDF3-FC72BD43BD8C}"/>
                </a:ext>
              </a:extLst>
            </p:cNvPr>
            <p:cNvCxnSpPr>
              <a:cxnSpLocks/>
            </p:cNvCxnSpPr>
            <p:nvPr/>
          </p:nvCxnSpPr>
          <p:spPr>
            <a:xfrm flipV="1">
              <a:off x="749300" y="1511300"/>
              <a:ext cx="4521200" cy="33528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グループ化 17">
            <a:extLst>
              <a:ext uri="{FF2B5EF4-FFF2-40B4-BE49-F238E27FC236}">
                <a16:creationId xmlns:a16="http://schemas.microsoft.com/office/drawing/2014/main" id="{AF417205-09F0-41D7-B6BA-ADC67C405ED5}"/>
              </a:ext>
            </a:extLst>
          </p:cNvPr>
          <p:cNvGrpSpPr/>
          <p:nvPr/>
        </p:nvGrpSpPr>
        <p:grpSpPr>
          <a:xfrm>
            <a:off x="3976269" y="3315094"/>
            <a:ext cx="4871205" cy="1070841"/>
            <a:chOff x="3203848" y="5381334"/>
            <a:chExt cx="4871205" cy="1070841"/>
          </a:xfrm>
        </p:grpSpPr>
        <p:sp>
          <p:nvSpPr>
            <p:cNvPr id="16" name="テキスト ボックス 15">
              <a:extLst>
                <a:ext uri="{FF2B5EF4-FFF2-40B4-BE49-F238E27FC236}">
                  <a16:creationId xmlns:a16="http://schemas.microsoft.com/office/drawing/2014/main" id="{1EFBF2B3-F634-430B-9D2F-80E3A7E27387}"/>
                </a:ext>
              </a:extLst>
            </p:cNvPr>
            <p:cNvSpPr txBox="1"/>
            <p:nvPr/>
          </p:nvSpPr>
          <p:spPr>
            <a:xfrm>
              <a:off x="3203848" y="5381334"/>
              <a:ext cx="3098669" cy="307777"/>
            </a:xfrm>
            <a:prstGeom prst="rect">
              <a:avLst/>
            </a:prstGeom>
            <a:noFill/>
          </p:spPr>
          <p:txBody>
            <a:bodyPr wrap="none" rtlCol="0">
              <a:spAutoFit/>
            </a:bodyPr>
            <a:lstStyle/>
            <a:p>
              <a:r>
                <a:rPr kumimoji="1" lang="en-US" altLang="ja-JP" sz="1400" dirty="0"/>
                <a:t>Train</a:t>
              </a:r>
              <a:r>
                <a:rPr kumimoji="1" lang="ja-JP" altLang="en-US" sz="1400" dirty="0"/>
                <a:t>：モデルの訓練に用いた化合物</a:t>
              </a:r>
            </a:p>
          </p:txBody>
        </p:sp>
        <p:sp>
          <p:nvSpPr>
            <p:cNvPr id="17" name="テキスト ボックス 16">
              <a:extLst>
                <a:ext uri="{FF2B5EF4-FFF2-40B4-BE49-F238E27FC236}">
                  <a16:creationId xmlns:a16="http://schemas.microsoft.com/office/drawing/2014/main" id="{2FF2F3BA-7B27-49A1-BACC-2C8F7E7BA406}"/>
                </a:ext>
              </a:extLst>
            </p:cNvPr>
            <p:cNvSpPr txBox="1"/>
            <p:nvPr/>
          </p:nvSpPr>
          <p:spPr>
            <a:xfrm>
              <a:off x="3203848" y="5651956"/>
              <a:ext cx="4871205" cy="800219"/>
            </a:xfrm>
            <a:prstGeom prst="rect">
              <a:avLst/>
            </a:prstGeom>
            <a:noFill/>
          </p:spPr>
          <p:txBody>
            <a:bodyPr wrap="none" rtlCol="0">
              <a:spAutoFit/>
            </a:bodyPr>
            <a:lstStyle/>
            <a:p>
              <a:r>
                <a:rPr kumimoji="1" lang="en-US" altLang="ja-JP" sz="1400" dirty="0"/>
                <a:t>T</a:t>
              </a:r>
              <a:r>
                <a:rPr lang="en-US" altLang="ja-JP" sz="1400" dirty="0"/>
                <a:t>est </a:t>
              </a:r>
              <a:r>
                <a:rPr kumimoji="1" lang="ja-JP" altLang="en-US" sz="1400" dirty="0"/>
                <a:t>：モデルの訓練に用い</a:t>
              </a:r>
              <a:r>
                <a:rPr lang="ja-JP" altLang="en-US" sz="1400" dirty="0"/>
                <a:t>ていない</a:t>
              </a:r>
              <a:r>
                <a:rPr kumimoji="1" lang="ja-JP" altLang="en-US" sz="1400" dirty="0"/>
                <a:t>化合物（未知データ）</a:t>
              </a:r>
              <a:endParaRPr kumimoji="1" lang="en-US" altLang="ja-JP" sz="1400" dirty="0"/>
            </a:p>
            <a:p>
              <a:endParaRPr lang="en-US" altLang="ja-JP" sz="1400" dirty="0"/>
            </a:p>
            <a:p>
              <a:r>
                <a:rPr kumimoji="1" lang="en-US" altLang="ja-JP" b="1" dirty="0">
                  <a:solidFill>
                    <a:srgbClr val="00B050"/>
                  </a:solidFill>
                </a:rPr>
                <a:t>Test</a:t>
              </a:r>
              <a:r>
                <a:rPr kumimoji="1" lang="ja-JP" altLang="en-US" b="1" dirty="0">
                  <a:solidFill>
                    <a:srgbClr val="00B050"/>
                  </a:solidFill>
                </a:rPr>
                <a:t>データ</a:t>
              </a:r>
              <a:r>
                <a:rPr kumimoji="1" lang="ja-JP" altLang="en-US" b="1" dirty="0"/>
                <a:t>を正しく予測できているかが重要</a:t>
              </a:r>
            </a:p>
          </p:txBody>
        </p:sp>
      </p:grpSp>
      <p:sp>
        <p:nvSpPr>
          <p:cNvPr id="15" name="四角形: 角を丸くする 14">
            <a:extLst>
              <a:ext uri="{FF2B5EF4-FFF2-40B4-BE49-F238E27FC236}">
                <a16:creationId xmlns:a16="http://schemas.microsoft.com/office/drawing/2014/main" id="{63302D5B-653A-4528-A06D-7202D78D9CD0}"/>
              </a:ext>
            </a:extLst>
          </p:cNvPr>
          <p:cNvSpPr/>
          <p:nvPr/>
        </p:nvSpPr>
        <p:spPr>
          <a:xfrm>
            <a:off x="3090969" y="858291"/>
            <a:ext cx="2659499" cy="56207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dirty="0"/>
              <a:t>完全な予測モデルであれば、</a:t>
            </a:r>
            <a:endParaRPr lang="en-US" altLang="ja-JP" sz="1400" dirty="0"/>
          </a:p>
          <a:p>
            <a:pPr algn="ctr"/>
            <a:r>
              <a:rPr lang="ja-JP" altLang="en-US" sz="1400" dirty="0"/>
              <a:t>全ての点が直線に乗る</a:t>
            </a:r>
            <a:endParaRPr kumimoji="1" lang="ja-JP" altLang="en-US" sz="1400" dirty="0"/>
          </a:p>
        </p:txBody>
      </p:sp>
      <p:sp>
        <p:nvSpPr>
          <p:cNvPr id="3" name="テキスト ボックス 2">
            <a:extLst>
              <a:ext uri="{FF2B5EF4-FFF2-40B4-BE49-F238E27FC236}">
                <a16:creationId xmlns:a16="http://schemas.microsoft.com/office/drawing/2014/main" id="{8C173258-FD4D-4658-8524-19D0071E1135}"/>
              </a:ext>
            </a:extLst>
          </p:cNvPr>
          <p:cNvSpPr txBox="1"/>
          <p:nvPr/>
        </p:nvSpPr>
        <p:spPr>
          <a:xfrm>
            <a:off x="4438907" y="2143781"/>
            <a:ext cx="3895618" cy="461665"/>
          </a:xfrm>
          <a:prstGeom prst="rect">
            <a:avLst/>
          </a:prstGeom>
          <a:noFill/>
        </p:spPr>
        <p:txBody>
          <a:bodyPr wrap="none" rtlCol="0">
            <a:spAutoFit/>
          </a:bodyPr>
          <a:lstStyle/>
          <a:p>
            <a:r>
              <a:rPr lang="en-US" altLang="ja-JP" sz="2400" dirty="0"/>
              <a:t>GWP100</a:t>
            </a:r>
            <a:r>
              <a:rPr kumimoji="1" lang="ja-JP" altLang="en-US" sz="2400" dirty="0"/>
              <a:t>予測モデル</a:t>
            </a:r>
            <a:r>
              <a:rPr lang="ja-JP" altLang="en-US" sz="2400" dirty="0"/>
              <a:t>を作成</a:t>
            </a:r>
            <a:endParaRPr kumimoji="1" lang="ja-JP" altLang="en-US" sz="2400" dirty="0"/>
          </a:p>
        </p:txBody>
      </p:sp>
      <p:sp>
        <p:nvSpPr>
          <p:cNvPr id="4" name="テキスト ボックス 3">
            <a:extLst>
              <a:ext uri="{FF2B5EF4-FFF2-40B4-BE49-F238E27FC236}">
                <a16:creationId xmlns:a16="http://schemas.microsoft.com/office/drawing/2014/main" id="{FD0181BE-8E55-4B70-9059-2334394C19AA}"/>
              </a:ext>
            </a:extLst>
          </p:cNvPr>
          <p:cNvSpPr txBox="1"/>
          <p:nvPr/>
        </p:nvSpPr>
        <p:spPr>
          <a:xfrm>
            <a:off x="1666127" y="4046715"/>
            <a:ext cx="1064476" cy="369332"/>
          </a:xfrm>
          <a:prstGeom prst="rect">
            <a:avLst/>
          </a:prstGeom>
          <a:solidFill>
            <a:schemeClr val="bg1"/>
          </a:solidFill>
        </p:spPr>
        <p:txBody>
          <a:bodyPr wrap="square" rtlCol="0">
            <a:spAutoFit/>
          </a:bodyPr>
          <a:lstStyle/>
          <a:p>
            <a:r>
              <a:rPr kumimoji="1" lang="ja-JP" altLang="en-US" dirty="0"/>
              <a:t>文献値</a:t>
            </a:r>
          </a:p>
        </p:txBody>
      </p:sp>
      <p:sp>
        <p:nvSpPr>
          <p:cNvPr id="14" name="テキスト ボックス 13">
            <a:extLst>
              <a:ext uri="{FF2B5EF4-FFF2-40B4-BE49-F238E27FC236}">
                <a16:creationId xmlns:a16="http://schemas.microsoft.com/office/drawing/2014/main" id="{636F1131-4F51-4F4A-B96D-0E429796DE9B}"/>
              </a:ext>
            </a:extLst>
          </p:cNvPr>
          <p:cNvSpPr txBox="1"/>
          <p:nvPr/>
        </p:nvSpPr>
        <p:spPr>
          <a:xfrm rot="16200000">
            <a:off x="-467684" y="2467301"/>
            <a:ext cx="1326254" cy="369332"/>
          </a:xfrm>
          <a:prstGeom prst="rect">
            <a:avLst/>
          </a:prstGeom>
          <a:solidFill>
            <a:schemeClr val="bg1"/>
          </a:solidFill>
        </p:spPr>
        <p:txBody>
          <a:bodyPr wrap="square" rtlCol="0">
            <a:spAutoFit/>
          </a:bodyPr>
          <a:lstStyle/>
          <a:p>
            <a:r>
              <a:rPr lang="ja-JP" altLang="en-US" dirty="0"/>
              <a:t>予測</a:t>
            </a:r>
            <a:r>
              <a:rPr kumimoji="1" lang="ja-JP" altLang="en-US" dirty="0"/>
              <a:t>値</a:t>
            </a:r>
          </a:p>
        </p:txBody>
      </p:sp>
    </p:spTree>
    <p:extLst>
      <p:ext uri="{BB962C8B-B14F-4D97-AF65-F5344CB8AC3E}">
        <p14:creationId xmlns:p14="http://schemas.microsoft.com/office/powerpoint/2010/main" val="2439810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0EE571-6ECE-4A43-84A0-574B6A3AD1A8}"/>
              </a:ext>
            </a:extLst>
          </p:cNvPr>
          <p:cNvSpPr>
            <a:spLocks noGrp="1"/>
          </p:cNvSpPr>
          <p:nvPr>
            <p:ph type="title"/>
          </p:nvPr>
        </p:nvSpPr>
        <p:spPr/>
        <p:txBody>
          <a:bodyPr/>
          <a:lstStyle/>
          <a:p>
            <a:r>
              <a:rPr kumimoji="1" lang="ja-JP" altLang="en-US" dirty="0"/>
              <a:t>地球温暖化係数（</a:t>
            </a:r>
            <a:r>
              <a:rPr kumimoji="1" lang="en-US" altLang="ja-JP" dirty="0"/>
              <a:t>GWP100</a:t>
            </a:r>
            <a:r>
              <a:rPr kumimoji="1" lang="ja-JP" altLang="en-US" dirty="0"/>
              <a:t>）の予測</a:t>
            </a:r>
          </a:p>
        </p:txBody>
      </p:sp>
      <p:graphicFrame>
        <p:nvGraphicFramePr>
          <p:cNvPr id="3" name="表 2">
            <a:extLst>
              <a:ext uri="{FF2B5EF4-FFF2-40B4-BE49-F238E27FC236}">
                <a16:creationId xmlns:a16="http://schemas.microsoft.com/office/drawing/2014/main" id="{59E6C4BC-2ED1-4B0F-BB2E-960445BDBB4B}"/>
              </a:ext>
            </a:extLst>
          </p:cNvPr>
          <p:cNvGraphicFramePr>
            <a:graphicFrameLocks noGrp="1"/>
          </p:cNvGraphicFramePr>
          <p:nvPr>
            <p:extLst>
              <p:ext uri="{D42A27DB-BD31-4B8C-83A1-F6EECF244321}">
                <p14:modId xmlns:p14="http://schemas.microsoft.com/office/powerpoint/2010/main" val="1079324184"/>
              </p:ext>
            </p:extLst>
          </p:nvPr>
        </p:nvGraphicFramePr>
        <p:xfrm>
          <a:off x="312601" y="980728"/>
          <a:ext cx="8280921" cy="4364785"/>
        </p:xfrm>
        <a:graphic>
          <a:graphicData uri="http://schemas.openxmlformats.org/drawingml/2006/table">
            <a:tbl>
              <a:tblPr firstRow="1" bandRow="1">
                <a:tableStyleId>{5940675A-B579-460E-94D1-54222C63F5DA}</a:tableStyleId>
              </a:tblPr>
              <a:tblGrid>
                <a:gridCol w="2283896">
                  <a:extLst>
                    <a:ext uri="{9D8B030D-6E8A-4147-A177-3AD203B41FA5}">
                      <a16:colId xmlns:a16="http://schemas.microsoft.com/office/drawing/2014/main" val="3605990251"/>
                    </a:ext>
                  </a:extLst>
                </a:gridCol>
                <a:gridCol w="2283896">
                  <a:extLst>
                    <a:ext uri="{9D8B030D-6E8A-4147-A177-3AD203B41FA5}">
                      <a16:colId xmlns:a16="http://schemas.microsoft.com/office/drawing/2014/main" val="1796081838"/>
                    </a:ext>
                  </a:extLst>
                </a:gridCol>
                <a:gridCol w="2283896">
                  <a:extLst>
                    <a:ext uri="{9D8B030D-6E8A-4147-A177-3AD203B41FA5}">
                      <a16:colId xmlns:a16="http://schemas.microsoft.com/office/drawing/2014/main" val="3953325401"/>
                    </a:ext>
                  </a:extLst>
                </a:gridCol>
                <a:gridCol w="1429233">
                  <a:extLst>
                    <a:ext uri="{9D8B030D-6E8A-4147-A177-3AD203B41FA5}">
                      <a16:colId xmlns:a16="http://schemas.microsoft.com/office/drawing/2014/main" val="2811253521"/>
                    </a:ext>
                  </a:extLst>
                </a:gridCol>
              </a:tblGrid>
              <a:tr h="690077">
                <a:tc>
                  <a:txBody>
                    <a:bodyPr/>
                    <a:lstStyle/>
                    <a:p>
                      <a:pPr algn="ctr"/>
                      <a:r>
                        <a:rPr kumimoji="1" lang="ja-JP" altLang="en-US" dirty="0"/>
                        <a:t>化合物</a:t>
                      </a:r>
                      <a:endParaRPr kumimoji="1" lang="en-US" altLang="ja-JP" dirty="0"/>
                    </a:p>
                  </a:txBody>
                  <a:tcPr anchor="ctr"/>
                </a:tc>
                <a:tc>
                  <a:txBody>
                    <a:bodyPr/>
                    <a:lstStyle/>
                    <a:p>
                      <a:pPr algn="ctr"/>
                      <a:r>
                        <a:rPr kumimoji="1" lang="ja-JP" altLang="en-US" dirty="0"/>
                        <a:t>ディープラーニングによる予測値</a:t>
                      </a:r>
                      <a:endParaRPr kumimoji="1" lang="en-US" altLang="ja-JP" dirty="0"/>
                    </a:p>
                    <a:p>
                      <a:pPr algn="ctr"/>
                      <a:r>
                        <a:rPr kumimoji="1" lang="en-US" altLang="ja-JP" dirty="0"/>
                        <a:t>log(GWP100)</a:t>
                      </a:r>
                      <a:endParaRPr kumimoji="1" lang="ja-JP" altLang="en-US" dirty="0"/>
                    </a:p>
                  </a:txBody>
                  <a:tcPr anchor="ctr"/>
                </a:tc>
                <a:tc>
                  <a:txBody>
                    <a:bodyPr/>
                    <a:lstStyle/>
                    <a:p>
                      <a:pPr algn="ctr"/>
                      <a:endParaRPr kumimoji="1" lang="en-US" altLang="ja-JP" dirty="0"/>
                    </a:p>
                    <a:p>
                      <a:pPr algn="ctr"/>
                      <a:r>
                        <a:rPr kumimoji="1" lang="ja-JP" altLang="en-US" dirty="0"/>
                        <a:t>文献値</a:t>
                      </a:r>
                      <a:endParaRPr kumimoji="1" lang="en-US" altLang="ja-JP" dirty="0"/>
                    </a:p>
                    <a:p>
                      <a:pPr algn="ctr"/>
                      <a:r>
                        <a:rPr kumimoji="1" lang="en-US" altLang="ja-JP" dirty="0"/>
                        <a:t>log(GWP100)</a:t>
                      </a:r>
                      <a:endParaRPr kumimoji="1" lang="ja-JP" altLang="en-US" dirty="0"/>
                    </a:p>
                  </a:txBody>
                  <a:tcPr anchor="ctr"/>
                </a:tc>
                <a:tc>
                  <a:txBody>
                    <a:bodyPr/>
                    <a:lstStyle/>
                    <a:p>
                      <a:pPr algn="ctr"/>
                      <a:r>
                        <a:rPr kumimoji="1" lang="ja-JP" altLang="en-US" dirty="0"/>
                        <a:t>誤差</a:t>
                      </a:r>
                    </a:p>
                  </a:txBody>
                  <a:tcPr anchor="ctr"/>
                </a:tc>
                <a:extLst>
                  <a:ext uri="{0D108BD9-81ED-4DB2-BD59-A6C34878D82A}">
                    <a16:rowId xmlns:a16="http://schemas.microsoft.com/office/drawing/2014/main" val="4035614505"/>
                  </a:ext>
                </a:extLst>
              </a:tr>
              <a:tr h="690077">
                <a:tc>
                  <a:txBody>
                    <a:bodyPr/>
                    <a:lstStyle/>
                    <a:p>
                      <a:pPr algn="ctr"/>
                      <a:r>
                        <a:rPr kumimoji="1" lang="en-US" altLang="ja-JP" dirty="0"/>
                        <a:t>CFCl</a:t>
                      </a:r>
                      <a:r>
                        <a:rPr kumimoji="1" lang="en-US" altLang="ja-JP" baseline="-25000" dirty="0"/>
                        <a:t>3</a:t>
                      </a:r>
                      <a:endParaRPr kumimoji="1" lang="ja-JP" altLang="en-US" baseline="-25000" dirty="0"/>
                    </a:p>
                  </a:txBody>
                  <a:tcPr anchor="ctr"/>
                </a:tc>
                <a:tc>
                  <a:txBody>
                    <a:bodyPr/>
                    <a:lstStyle/>
                    <a:p>
                      <a:pPr algn="ctr"/>
                      <a:r>
                        <a:rPr kumimoji="1" lang="en-US" altLang="ja-JP" dirty="0"/>
                        <a:t>3.57</a:t>
                      </a:r>
                    </a:p>
                  </a:txBody>
                  <a:tcPr anchor="ctr"/>
                </a:tc>
                <a:tc>
                  <a:txBody>
                    <a:bodyPr/>
                    <a:lstStyle/>
                    <a:p>
                      <a:pPr algn="ctr"/>
                      <a:r>
                        <a:rPr kumimoji="1" lang="en-US" altLang="ja-JP" dirty="0"/>
                        <a:t>3.66</a:t>
                      </a:r>
                      <a:endParaRPr kumimoji="1" lang="ja-JP" altLang="en-US" dirty="0"/>
                    </a:p>
                  </a:txBody>
                  <a:tcPr anchor="ctr"/>
                </a:tc>
                <a:tc>
                  <a:txBody>
                    <a:bodyPr/>
                    <a:lstStyle/>
                    <a:p>
                      <a:pPr algn="ctr"/>
                      <a:r>
                        <a:rPr kumimoji="1" lang="en-US" altLang="ja-JP" dirty="0"/>
                        <a:t>2.5%</a:t>
                      </a:r>
                      <a:endParaRPr kumimoji="1" lang="ja-JP" altLang="en-US" dirty="0"/>
                    </a:p>
                  </a:txBody>
                  <a:tcPr anchor="ctr"/>
                </a:tc>
                <a:extLst>
                  <a:ext uri="{0D108BD9-81ED-4DB2-BD59-A6C34878D82A}">
                    <a16:rowId xmlns:a16="http://schemas.microsoft.com/office/drawing/2014/main" val="3585766891"/>
                  </a:ext>
                </a:extLst>
              </a:tr>
              <a:tr h="690077">
                <a:tc>
                  <a:txBody>
                    <a:bodyPr/>
                    <a:lstStyle/>
                    <a:p>
                      <a:pPr algn="ctr"/>
                      <a:r>
                        <a:rPr kumimoji="1" lang="en-US" altLang="ja-JP" dirty="0"/>
                        <a:t>CF</a:t>
                      </a:r>
                      <a:r>
                        <a:rPr kumimoji="1" lang="en-US" altLang="ja-JP" baseline="-25000" dirty="0"/>
                        <a:t>3</a:t>
                      </a:r>
                      <a:r>
                        <a:rPr kumimoji="1" lang="en-US" altLang="ja-JP" dirty="0"/>
                        <a:t>CFCF</a:t>
                      </a:r>
                      <a:r>
                        <a:rPr kumimoji="1" lang="en-US" altLang="ja-JP" baseline="-25000" dirty="0"/>
                        <a:t>3</a:t>
                      </a:r>
                      <a:endParaRPr kumimoji="1" lang="ja-JP" altLang="en-US" baseline="-25000" dirty="0"/>
                    </a:p>
                  </a:txBody>
                  <a:tcPr anchor="ctr"/>
                </a:tc>
                <a:tc>
                  <a:txBody>
                    <a:bodyPr/>
                    <a:lstStyle/>
                    <a:p>
                      <a:pPr algn="ctr"/>
                      <a:r>
                        <a:rPr kumimoji="1" lang="en-US" altLang="ja-JP" dirty="0"/>
                        <a:t>3.29</a:t>
                      </a:r>
                      <a:endParaRPr kumimoji="1" lang="ja-JP" altLang="en-US" dirty="0"/>
                    </a:p>
                  </a:txBody>
                  <a:tcPr anchor="ctr"/>
                </a:tc>
                <a:tc>
                  <a:txBody>
                    <a:bodyPr/>
                    <a:lstStyle/>
                    <a:p>
                      <a:pPr algn="ctr"/>
                      <a:r>
                        <a:rPr kumimoji="1" lang="en-US" altLang="ja-JP" dirty="0"/>
                        <a:t>3.52</a:t>
                      </a:r>
                      <a:endParaRPr kumimoji="1" lang="ja-JP" altLang="en-US" dirty="0"/>
                    </a:p>
                  </a:txBody>
                  <a:tcPr anchor="ctr"/>
                </a:tc>
                <a:tc>
                  <a:txBody>
                    <a:bodyPr/>
                    <a:lstStyle/>
                    <a:p>
                      <a:pPr algn="ctr"/>
                      <a:r>
                        <a:rPr kumimoji="1" lang="en-US" altLang="ja-JP" dirty="0"/>
                        <a:t>6.5%</a:t>
                      </a:r>
                      <a:endParaRPr kumimoji="1" lang="ja-JP" altLang="en-US" dirty="0"/>
                    </a:p>
                  </a:txBody>
                  <a:tcPr anchor="ctr"/>
                </a:tc>
                <a:extLst>
                  <a:ext uri="{0D108BD9-81ED-4DB2-BD59-A6C34878D82A}">
                    <a16:rowId xmlns:a16="http://schemas.microsoft.com/office/drawing/2014/main" val="867584377"/>
                  </a:ext>
                </a:extLst>
              </a:tr>
              <a:tr h="690077">
                <a:tc>
                  <a:txBody>
                    <a:bodyPr/>
                    <a:lstStyle/>
                    <a:p>
                      <a:pPr algn="ctr"/>
                      <a:r>
                        <a:rPr kumimoji="1" lang="en-US" altLang="ja-JP" dirty="0"/>
                        <a:t>CHF</a:t>
                      </a:r>
                      <a:r>
                        <a:rPr kumimoji="1" lang="en-US" altLang="ja-JP" baseline="-25000" dirty="0"/>
                        <a:t>2</a:t>
                      </a:r>
                      <a:r>
                        <a:rPr kumimoji="1" lang="en-US" altLang="ja-JP" dirty="0"/>
                        <a:t>Br</a:t>
                      </a:r>
                      <a:endParaRPr kumimoji="1" lang="ja-JP" altLang="en-US" baseline="-25000" dirty="0"/>
                    </a:p>
                  </a:txBody>
                  <a:tcPr anchor="ctr"/>
                </a:tc>
                <a:tc>
                  <a:txBody>
                    <a:bodyPr/>
                    <a:lstStyle/>
                    <a:p>
                      <a:pPr algn="ctr"/>
                      <a:r>
                        <a:rPr kumimoji="1" lang="en-US" altLang="ja-JP" dirty="0"/>
                        <a:t>2.60</a:t>
                      </a:r>
                      <a:endParaRPr kumimoji="1" lang="ja-JP" altLang="en-US" dirty="0"/>
                    </a:p>
                  </a:txBody>
                  <a:tcPr anchor="ctr"/>
                </a:tc>
                <a:tc>
                  <a:txBody>
                    <a:bodyPr/>
                    <a:lstStyle/>
                    <a:p>
                      <a:pPr algn="ctr"/>
                      <a:r>
                        <a:rPr kumimoji="1" lang="en-US" altLang="ja-JP" dirty="0"/>
                        <a:t>2.58</a:t>
                      </a:r>
                      <a:endParaRPr kumimoji="1" lang="ja-JP" altLang="en-US" dirty="0"/>
                    </a:p>
                  </a:txBody>
                  <a:tcPr anchor="ctr"/>
                </a:tc>
                <a:tc>
                  <a:txBody>
                    <a:bodyPr/>
                    <a:lstStyle/>
                    <a:p>
                      <a:pPr algn="ctr"/>
                      <a:r>
                        <a:rPr kumimoji="1" lang="en-US" altLang="ja-JP" dirty="0"/>
                        <a:t>0.7%</a:t>
                      </a:r>
                      <a:endParaRPr kumimoji="1" lang="ja-JP" altLang="en-US" dirty="0"/>
                    </a:p>
                  </a:txBody>
                  <a:tcPr anchor="ctr"/>
                </a:tc>
                <a:extLst>
                  <a:ext uri="{0D108BD9-81ED-4DB2-BD59-A6C34878D82A}">
                    <a16:rowId xmlns:a16="http://schemas.microsoft.com/office/drawing/2014/main" val="190225912"/>
                  </a:ext>
                </a:extLst>
              </a:tr>
              <a:tr h="690077">
                <a:tc>
                  <a:txBody>
                    <a:bodyPr/>
                    <a:lstStyle/>
                    <a:p>
                      <a:pPr algn="ctr"/>
                      <a:r>
                        <a:rPr kumimoji="1" lang="en-US" altLang="ja-JP" dirty="0"/>
                        <a:t>CF</a:t>
                      </a:r>
                      <a:r>
                        <a:rPr kumimoji="1" lang="en-US" altLang="ja-JP" baseline="-25000" dirty="0"/>
                        <a:t>3</a:t>
                      </a:r>
                      <a:r>
                        <a:rPr kumimoji="1" lang="en-US" altLang="ja-JP" dirty="0"/>
                        <a:t>CFOCF</a:t>
                      </a:r>
                      <a:r>
                        <a:rPr kumimoji="1" lang="en-US" altLang="ja-JP" baseline="-25000" dirty="0"/>
                        <a:t>2</a:t>
                      </a:r>
                      <a:endParaRPr kumimoji="1" lang="ja-JP" altLang="en-US" baseline="-25000" dirty="0"/>
                    </a:p>
                  </a:txBody>
                  <a:tcPr anchor="ctr"/>
                </a:tc>
                <a:tc>
                  <a:txBody>
                    <a:bodyPr/>
                    <a:lstStyle/>
                    <a:p>
                      <a:pPr algn="ctr"/>
                      <a:r>
                        <a:rPr kumimoji="1" lang="en-US" altLang="ja-JP" dirty="0"/>
                        <a:t>3.29</a:t>
                      </a:r>
                      <a:endParaRPr kumimoji="1" lang="ja-JP" altLang="en-US" dirty="0"/>
                    </a:p>
                  </a:txBody>
                  <a:tcPr anchor="ctr"/>
                </a:tc>
                <a:tc>
                  <a:txBody>
                    <a:bodyPr/>
                    <a:lstStyle/>
                    <a:p>
                      <a:pPr algn="ctr"/>
                      <a:r>
                        <a:rPr kumimoji="1" lang="en-US" altLang="ja-JP" dirty="0"/>
                        <a:t>3.25</a:t>
                      </a:r>
                      <a:endParaRPr kumimoji="1" lang="ja-JP" altLang="en-US" dirty="0"/>
                    </a:p>
                  </a:txBody>
                  <a:tcPr anchor="ctr"/>
                </a:tc>
                <a:tc>
                  <a:txBody>
                    <a:bodyPr/>
                    <a:lstStyle/>
                    <a:p>
                      <a:pPr algn="ctr"/>
                      <a:r>
                        <a:rPr kumimoji="1" lang="en-US" altLang="ja-JP" dirty="0"/>
                        <a:t>1.2%</a:t>
                      </a:r>
                      <a:endParaRPr kumimoji="1" lang="ja-JP" altLang="en-US" dirty="0"/>
                    </a:p>
                  </a:txBody>
                  <a:tcPr anchor="ctr"/>
                </a:tc>
                <a:extLst>
                  <a:ext uri="{0D108BD9-81ED-4DB2-BD59-A6C34878D82A}">
                    <a16:rowId xmlns:a16="http://schemas.microsoft.com/office/drawing/2014/main" val="3677545125"/>
                  </a:ext>
                </a:extLst>
              </a:tr>
              <a:tr h="690077">
                <a:tc>
                  <a:txBody>
                    <a:bodyPr/>
                    <a:lstStyle/>
                    <a:p>
                      <a:pPr algn="ctr"/>
                      <a:r>
                        <a:rPr kumimoji="1" lang="en-US" altLang="ja-JP" dirty="0"/>
                        <a:t>CF3CHFBr</a:t>
                      </a:r>
                      <a:endParaRPr kumimoji="1" lang="ja-JP" altLang="en-US" dirty="0"/>
                    </a:p>
                  </a:txBody>
                  <a:tcPr anchor="ctr"/>
                </a:tc>
                <a:tc>
                  <a:txBody>
                    <a:bodyPr/>
                    <a:lstStyle/>
                    <a:p>
                      <a:pPr algn="ctr"/>
                      <a:r>
                        <a:rPr kumimoji="1" lang="en-US" altLang="ja-JP" dirty="0"/>
                        <a:t>2.33</a:t>
                      </a:r>
                      <a:endParaRPr kumimoji="1" lang="ja-JP" altLang="en-US" dirty="0"/>
                    </a:p>
                  </a:txBody>
                  <a:tcPr anchor="ctr"/>
                </a:tc>
                <a:tc>
                  <a:txBody>
                    <a:bodyPr/>
                    <a:lstStyle/>
                    <a:p>
                      <a:pPr algn="ctr"/>
                      <a:r>
                        <a:rPr kumimoji="1" lang="en-US" altLang="ja-JP" dirty="0"/>
                        <a:t>2.27</a:t>
                      </a:r>
                      <a:endParaRPr kumimoji="1" lang="ja-JP" altLang="en-US" dirty="0"/>
                    </a:p>
                  </a:txBody>
                  <a:tcPr anchor="ctr"/>
                </a:tc>
                <a:tc>
                  <a:txBody>
                    <a:bodyPr/>
                    <a:lstStyle/>
                    <a:p>
                      <a:pPr algn="ctr"/>
                      <a:r>
                        <a:rPr kumimoji="1" lang="en-US" altLang="ja-JP" dirty="0"/>
                        <a:t>2.7%</a:t>
                      </a:r>
                      <a:endParaRPr kumimoji="1" lang="ja-JP" altLang="en-US" dirty="0"/>
                    </a:p>
                  </a:txBody>
                  <a:tcPr anchor="ctr"/>
                </a:tc>
                <a:extLst>
                  <a:ext uri="{0D108BD9-81ED-4DB2-BD59-A6C34878D82A}">
                    <a16:rowId xmlns:a16="http://schemas.microsoft.com/office/drawing/2014/main" val="1359318157"/>
                  </a:ext>
                </a:extLst>
              </a:tr>
            </a:tbl>
          </a:graphicData>
        </a:graphic>
      </p:graphicFrame>
      <p:sp>
        <p:nvSpPr>
          <p:cNvPr id="6" name="四角形: 角を丸くする 5">
            <a:extLst>
              <a:ext uri="{FF2B5EF4-FFF2-40B4-BE49-F238E27FC236}">
                <a16:creationId xmlns:a16="http://schemas.microsoft.com/office/drawing/2014/main" id="{83A11A4E-6AE9-4B81-810B-981E4C633AE5}"/>
              </a:ext>
            </a:extLst>
          </p:cNvPr>
          <p:cNvSpPr/>
          <p:nvPr/>
        </p:nvSpPr>
        <p:spPr>
          <a:xfrm>
            <a:off x="624058" y="5610944"/>
            <a:ext cx="7632848" cy="914400"/>
          </a:xfrm>
          <a:prstGeom prst="roundRec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sz="2800" dirty="0">
                <a:latin typeface="HGP創英角ﾎﾟｯﾌﾟ体" panose="040B0A00000000000000" pitchFamily="50" charset="-128"/>
                <a:ea typeface="HGP創英角ﾎﾟｯﾌﾟ体" panose="040B0A00000000000000" pitchFamily="50" charset="-128"/>
              </a:rPr>
              <a:t>任意の</a:t>
            </a:r>
            <a:r>
              <a:rPr kumimoji="1" lang="ja-JP" altLang="en-US" sz="2800" dirty="0">
                <a:latin typeface="HGP創英角ﾎﾟｯﾌﾟ体" panose="040B0A00000000000000" pitchFamily="50" charset="-128"/>
                <a:ea typeface="HGP創英角ﾎﾟｯﾌﾟ体" panose="040B0A00000000000000" pitchFamily="50" charset="-128"/>
              </a:rPr>
              <a:t>分子の特性を予測</a:t>
            </a:r>
            <a:r>
              <a:rPr lang="ja-JP" altLang="en-US" sz="2800" dirty="0">
                <a:latin typeface="HGP創英角ﾎﾟｯﾌﾟ体" panose="040B0A00000000000000" pitchFamily="50" charset="-128"/>
                <a:ea typeface="HGP創英角ﾎﾟｯﾌﾟ体" panose="040B0A00000000000000" pitchFamily="50" charset="-128"/>
              </a:rPr>
              <a:t>できる</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575277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452F62-CA4C-42C7-9737-D8CDBBF092CC}"/>
              </a:ext>
            </a:extLst>
          </p:cNvPr>
          <p:cNvSpPr>
            <a:spLocks noGrp="1"/>
          </p:cNvSpPr>
          <p:nvPr>
            <p:ph type="title"/>
          </p:nvPr>
        </p:nvSpPr>
        <p:spPr/>
        <p:txBody>
          <a:bodyPr/>
          <a:lstStyle/>
          <a:p>
            <a:r>
              <a:rPr lang="ja-JP" altLang="en-US" dirty="0"/>
              <a:t>実行環境</a:t>
            </a:r>
            <a:endParaRPr kumimoji="1" lang="ja-JP" altLang="en-US" dirty="0"/>
          </a:p>
        </p:txBody>
      </p:sp>
      <p:pic>
        <p:nvPicPr>
          <p:cNvPr id="2054" name="Picture 6" descr="ãgpu ã¯ã¼ã¯ã¹ãã¼ã·ã§ã³ãã®ç»åæ¤ç´¢çµæ">
            <a:extLst>
              <a:ext uri="{FF2B5EF4-FFF2-40B4-BE49-F238E27FC236}">
                <a16:creationId xmlns:a16="http://schemas.microsoft.com/office/drawing/2014/main" id="{DE4D3F86-C83B-4304-9395-18A6605B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7" y="908720"/>
            <a:ext cx="3550895" cy="259228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687BF20-FE28-4AC0-83A4-A3BD02222A62}"/>
              </a:ext>
            </a:extLst>
          </p:cNvPr>
          <p:cNvSpPr txBox="1"/>
          <p:nvPr/>
        </p:nvSpPr>
        <p:spPr>
          <a:xfrm>
            <a:off x="3387294" y="1296559"/>
            <a:ext cx="4569082" cy="1323439"/>
          </a:xfrm>
          <a:prstGeom prst="rect">
            <a:avLst/>
          </a:prstGeom>
          <a:noFill/>
        </p:spPr>
        <p:txBody>
          <a:bodyPr wrap="square" rtlCol="0">
            <a:spAutoFit/>
          </a:bodyPr>
          <a:lstStyle/>
          <a:p>
            <a:r>
              <a:rPr kumimoji="1" lang="en-US" altLang="ja-JP" sz="2400" dirty="0"/>
              <a:t>OS</a:t>
            </a:r>
            <a:r>
              <a:rPr kumimoji="1" lang="ja-JP" altLang="en-US" sz="2400" dirty="0"/>
              <a:t>：</a:t>
            </a:r>
            <a:r>
              <a:rPr kumimoji="1" lang="en-US" altLang="ja-JP" sz="2400" dirty="0"/>
              <a:t>Linux</a:t>
            </a:r>
          </a:p>
          <a:p>
            <a:r>
              <a:rPr lang="en-US" altLang="ja-JP" sz="2400" dirty="0"/>
              <a:t>Windows</a:t>
            </a:r>
            <a:r>
              <a:rPr lang="ja-JP" altLang="en-US" sz="2400" dirty="0"/>
              <a:t>不可</a:t>
            </a:r>
            <a:endParaRPr lang="en-US" altLang="ja-JP" sz="2400" dirty="0"/>
          </a:p>
          <a:p>
            <a:endParaRPr kumimoji="1" lang="en-US" altLang="ja-JP" sz="1600" dirty="0"/>
          </a:p>
          <a:p>
            <a:r>
              <a:rPr lang="ja-JP" altLang="en-US" sz="1600" dirty="0"/>
              <a:t>数年すれば</a:t>
            </a:r>
            <a:r>
              <a:rPr lang="en-US" altLang="ja-JP" sz="1600" dirty="0"/>
              <a:t>Windows</a:t>
            </a:r>
            <a:r>
              <a:rPr lang="ja-JP" altLang="en-US" sz="1600" dirty="0"/>
              <a:t>でも利用可能になるかも</a:t>
            </a:r>
            <a:endParaRPr kumimoji="1" lang="ja-JP" altLang="en-US" sz="1600" dirty="0"/>
          </a:p>
        </p:txBody>
      </p:sp>
      <p:pic>
        <p:nvPicPr>
          <p:cNvPr id="4098" name="Picture 2" descr="ãubuntuãã®ç»åæ¤ç´¢çµæ">
            <a:extLst>
              <a:ext uri="{FF2B5EF4-FFF2-40B4-BE49-F238E27FC236}">
                <a16:creationId xmlns:a16="http://schemas.microsoft.com/office/drawing/2014/main" id="{5BF86E7E-0262-4483-A983-55890DBBC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651" y="1128010"/>
            <a:ext cx="1044364" cy="83026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10B22A1-C70C-4CC4-8366-91ADC81C6CBB}"/>
              </a:ext>
            </a:extLst>
          </p:cNvPr>
          <p:cNvSpPr txBox="1"/>
          <p:nvPr/>
        </p:nvSpPr>
        <p:spPr>
          <a:xfrm>
            <a:off x="374204" y="4797152"/>
            <a:ext cx="8523946" cy="954107"/>
          </a:xfrm>
          <a:prstGeom prst="rect">
            <a:avLst/>
          </a:prstGeom>
          <a:ln>
            <a:solidFill>
              <a:schemeClr val="bg1">
                <a:lumMod val="50000"/>
              </a:schemeClr>
            </a:solidFill>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800" dirty="0"/>
              <a:t>・化合物の特性データベース</a:t>
            </a:r>
            <a:r>
              <a:rPr lang="ja-JP" altLang="en-US" sz="2800" dirty="0"/>
              <a:t>：毒性、沸点、</a:t>
            </a:r>
            <a:r>
              <a:rPr lang="en-US" altLang="ja-JP" sz="2800" dirty="0"/>
              <a:t>etc.,</a:t>
            </a:r>
          </a:p>
          <a:p>
            <a:r>
              <a:rPr lang="ja-JP" altLang="en-US" sz="2800" dirty="0"/>
              <a:t>・化合物を電解液に添加した際の特性値</a:t>
            </a:r>
            <a:endParaRPr kumimoji="1" lang="en-US" altLang="ja-JP" sz="2800" dirty="0"/>
          </a:p>
        </p:txBody>
      </p:sp>
      <p:sp>
        <p:nvSpPr>
          <p:cNvPr id="4" name="テキスト ボックス 3">
            <a:extLst>
              <a:ext uri="{FF2B5EF4-FFF2-40B4-BE49-F238E27FC236}">
                <a16:creationId xmlns:a16="http://schemas.microsoft.com/office/drawing/2014/main" id="{E0F7321D-0B71-4E7C-93B3-B5251D75D041}"/>
              </a:ext>
            </a:extLst>
          </p:cNvPr>
          <p:cNvSpPr txBox="1"/>
          <p:nvPr/>
        </p:nvSpPr>
        <p:spPr>
          <a:xfrm>
            <a:off x="107504" y="4293096"/>
            <a:ext cx="1117614" cy="400110"/>
          </a:xfrm>
          <a:prstGeom prst="rect">
            <a:avLst/>
          </a:prstGeom>
          <a:noFill/>
        </p:spPr>
        <p:txBody>
          <a:bodyPr wrap="none" rtlCol="0">
            <a:spAutoFit/>
          </a:bodyPr>
          <a:lstStyle/>
          <a:p>
            <a:r>
              <a:rPr kumimoji="1" lang="ja-JP" altLang="en-US" sz="2000" dirty="0">
                <a:solidFill>
                  <a:srgbClr val="00B050"/>
                </a:solidFill>
                <a:latin typeface="HGP創英角ﾎﾟｯﾌﾟ体" panose="040B0A00000000000000" pitchFamily="50" charset="-128"/>
                <a:ea typeface="HGP創英角ﾎﾟｯﾌﾟ体" panose="040B0A00000000000000" pitchFamily="50" charset="-128"/>
              </a:rPr>
              <a:t>たとえば</a:t>
            </a:r>
          </a:p>
        </p:txBody>
      </p:sp>
    </p:spTree>
    <p:extLst>
      <p:ext uri="{BB962C8B-B14F-4D97-AF65-F5344CB8AC3E}">
        <p14:creationId xmlns:p14="http://schemas.microsoft.com/office/powerpoint/2010/main" val="723630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50213-535A-4517-B0B7-BACE8A44E634}"/>
              </a:ext>
            </a:extLst>
          </p:cNvPr>
          <p:cNvSpPr>
            <a:spLocks noGrp="1"/>
          </p:cNvSpPr>
          <p:nvPr>
            <p:ph type="title"/>
          </p:nvPr>
        </p:nvSpPr>
        <p:spPr/>
        <p:txBody>
          <a:bodyPr/>
          <a:lstStyle/>
          <a:p>
            <a:r>
              <a:rPr kumimoji="1" lang="ja-JP" altLang="en-US" dirty="0"/>
              <a:t>これまでの取り組み</a:t>
            </a:r>
          </a:p>
        </p:txBody>
      </p:sp>
      <p:sp>
        <p:nvSpPr>
          <p:cNvPr id="4" name="テキスト ボックス 3">
            <a:extLst>
              <a:ext uri="{FF2B5EF4-FFF2-40B4-BE49-F238E27FC236}">
                <a16:creationId xmlns:a16="http://schemas.microsoft.com/office/drawing/2014/main" id="{884547E5-FA7A-463B-88AE-96264B049BB1}"/>
              </a:ext>
            </a:extLst>
          </p:cNvPr>
          <p:cNvSpPr txBox="1"/>
          <p:nvPr/>
        </p:nvSpPr>
        <p:spPr>
          <a:xfrm>
            <a:off x="323527" y="1196752"/>
            <a:ext cx="4288353" cy="4524315"/>
          </a:xfrm>
          <a:prstGeom prst="rect">
            <a:avLst/>
          </a:prstGeom>
          <a:noFill/>
        </p:spPr>
        <p:txBody>
          <a:bodyPr wrap="none" rtlCol="0">
            <a:spAutoFit/>
          </a:bodyPr>
          <a:lstStyle/>
          <a:p>
            <a:r>
              <a:rPr kumimoji="1" lang="ja-JP" altLang="en-US" sz="3200" dirty="0">
                <a:solidFill>
                  <a:schemeClr val="bg1">
                    <a:lumMod val="75000"/>
                  </a:schemeClr>
                </a:solidFill>
              </a:rPr>
              <a:t>デーブルデータの予測</a:t>
            </a:r>
            <a:endParaRPr kumimoji="1" lang="en-US" altLang="ja-JP" sz="3200" dirty="0">
              <a:solidFill>
                <a:schemeClr val="bg1">
                  <a:lumMod val="75000"/>
                </a:schemeClr>
              </a:solidFill>
            </a:endParaRPr>
          </a:p>
          <a:p>
            <a:r>
              <a:rPr lang="ja-JP" altLang="en-US" sz="3200" dirty="0">
                <a:solidFill>
                  <a:schemeClr val="bg1">
                    <a:lumMod val="75000"/>
                  </a:schemeClr>
                </a:solidFill>
              </a:rPr>
              <a:t>・ガラス組成の予測</a:t>
            </a:r>
            <a:endParaRPr lang="en-US" altLang="ja-JP" sz="3200" dirty="0">
              <a:solidFill>
                <a:schemeClr val="bg1">
                  <a:lumMod val="75000"/>
                </a:schemeClr>
              </a:solidFill>
            </a:endParaRPr>
          </a:p>
          <a:p>
            <a:r>
              <a:rPr kumimoji="1" lang="ja-JP" altLang="en-US" sz="3200" dirty="0">
                <a:solidFill>
                  <a:schemeClr val="bg1">
                    <a:lumMod val="75000"/>
                  </a:schemeClr>
                </a:solidFill>
              </a:rPr>
              <a:t>・硝子溶融炉の設計</a:t>
            </a:r>
            <a:endParaRPr kumimoji="1" lang="en-US" altLang="ja-JP" sz="3200" dirty="0">
              <a:solidFill>
                <a:schemeClr val="bg1">
                  <a:lumMod val="75000"/>
                </a:schemeClr>
              </a:solidFill>
            </a:endParaRPr>
          </a:p>
          <a:p>
            <a:endParaRPr kumimoji="1" lang="en-US" altLang="ja-JP" sz="3200" dirty="0"/>
          </a:p>
          <a:p>
            <a:endParaRPr lang="en-US" altLang="ja-JP" sz="3200" dirty="0"/>
          </a:p>
          <a:p>
            <a:r>
              <a:rPr lang="ja-JP" altLang="en-US" sz="3200" dirty="0">
                <a:solidFill>
                  <a:srgbClr val="FF0000"/>
                </a:solidFill>
              </a:rPr>
              <a:t>化合物の特性予測</a:t>
            </a:r>
            <a:endParaRPr lang="en-US" altLang="ja-JP" sz="3200" dirty="0">
              <a:solidFill>
                <a:srgbClr val="FF0000"/>
              </a:solidFill>
            </a:endParaRPr>
          </a:p>
          <a:p>
            <a:endParaRPr kumimoji="1" lang="en-US" altLang="ja-JP" sz="3200" dirty="0">
              <a:solidFill>
                <a:schemeClr val="bg1">
                  <a:lumMod val="75000"/>
                </a:schemeClr>
              </a:solidFill>
            </a:endParaRPr>
          </a:p>
          <a:p>
            <a:endParaRPr lang="en-US" altLang="ja-JP" sz="3200" dirty="0">
              <a:solidFill>
                <a:schemeClr val="bg1">
                  <a:lumMod val="75000"/>
                </a:schemeClr>
              </a:solidFill>
            </a:endParaRPr>
          </a:p>
          <a:p>
            <a:r>
              <a:rPr lang="ja-JP" altLang="en-US" sz="3200" dirty="0">
                <a:solidFill>
                  <a:schemeClr val="bg1">
                    <a:lumMod val="75000"/>
                  </a:schemeClr>
                </a:solidFill>
              </a:rPr>
              <a:t>結晶の特性予測</a:t>
            </a:r>
            <a:endParaRPr kumimoji="1" lang="en-US" altLang="ja-JP" sz="3200" dirty="0">
              <a:solidFill>
                <a:schemeClr val="bg1">
                  <a:lumMod val="75000"/>
                </a:schemeClr>
              </a:solidFill>
            </a:endParaRPr>
          </a:p>
        </p:txBody>
      </p:sp>
      <p:sp>
        <p:nvSpPr>
          <p:cNvPr id="3" name="正方形/長方形 2">
            <a:extLst>
              <a:ext uri="{FF2B5EF4-FFF2-40B4-BE49-F238E27FC236}">
                <a16:creationId xmlns:a16="http://schemas.microsoft.com/office/drawing/2014/main" id="{36B79EEF-4C36-460A-8F9F-55DCA17669E8}"/>
              </a:ext>
            </a:extLst>
          </p:cNvPr>
          <p:cNvSpPr/>
          <p:nvPr/>
        </p:nvSpPr>
        <p:spPr>
          <a:xfrm>
            <a:off x="5292080" y="1772816"/>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
        <p:nvSpPr>
          <p:cNvPr id="5" name="正方形/長方形 4">
            <a:extLst>
              <a:ext uri="{FF2B5EF4-FFF2-40B4-BE49-F238E27FC236}">
                <a16:creationId xmlns:a16="http://schemas.microsoft.com/office/drawing/2014/main" id="{69F8EB86-5AD3-422A-8A2D-9740D60249D9}"/>
              </a:ext>
            </a:extLst>
          </p:cNvPr>
          <p:cNvSpPr/>
          <p:nvPr/>
        </p:nvSpPr>
        <p:spPr>
          <a:xfrm>
            <a:off x="5292080" y="3636313"/>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rgbClr val="FF0000"/>
                </a:solidFill>
              </a:rPr>
              <a:t>ソフト完成</a:t>
            </a:r>
            <a:endParaRPr lang="en-US" altLang="ja-JP" sz="3200" dirty="0">
              <a:solidFill>
                <a:srgbClr val="FF0000"/>
              </a:solidFill>
            </a:endParaRPr>
          </a:p>
        </p:txBody>
      </p:sp>
    </p:spTree>
    <p:extLst>
      <p:ext uri="{BB962C8B-B14F-4D97-AF65-F5344CB8AC3E}">
        <p14:creationId xmlns:p14="http://schemas.microsoft.com/office/powerpoint/2010/main" val="75604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50213-535A-4517-B0B7-BACE8A44E634}"/>
              </a:ext>
            </a:extLst>
          </p:cNvPr>
          <p:cNvSpPr>
            <a:spLocks noGrp="1"/>
          </p:cNvSpPr>
          <p:nvPr>
            <p:ph type="title"/>
          </p:nvPr>
        </p:nvSpPr>
        <p:spPr/>
        <p:txBody>
          <a:bodyPr/>
          <a:lstStyle/>
          <a:p>
            <a:r>
              <a:rPr kumimoji="1" lang="ja-JP" altLang="en-US" dirty="0"/>
              <a:t>これまでの取り組み</a:t>
            </a:r>
          </a:p>
        </p:txBody>
      </p:sp>
      <p:sp>
        <p:nvSpPr>
          <p:cNvPr id="4" name="テキスト ボックス 3">
            <a:extLst>
              <a:ext uri="{FF2B5EF4-FFF2-40B4-BE49-F238E27FC236}">
                <a16:creationId xmlns:a16="http://schemas.microsoft.com/office/drawing/2014/main" id="{884547E5-FA7A-463B-88AE-96264B049BB1}"/>
              </a:ext>
            </a:extLst>
          </p:cNvPr>
          <p:cNvSpPr txBox="1"/>
          <p:nvPr/>
        </p:nvSpPr>
        <p:spPr>
          <a:xfrm>
            <a:off x="323527" y="1196752"/>
            <a:ext cx="4698722" cy="4524315"/>
          </a:xfrm>
          <a:prstGeom prst="rect">
            <a:avLst/>
          </a:prstGeom>
          <a:noFill/>
        </p:spPr>
        <p:txBody>
          <a:bodyPr wrap="none" rtlCol="0">
            <a:spAutoFit/>
          </a:bodyPr>
          <a:lstStyle/>
          <a:p>
            <a:r>
              <a:rPr kumimoji="1" lang="ja-JP" altLang="en-US" sz="3200" dirty="0">
                <a:solidFill>
                  <a:schemeClr val="bg1">
                    <a:lumMod val="75000"/>
                  </a:schemeClr>
                </a:solidFill>
              </a:rPr>
              <a:t>デーブルデータの予測</a:t>
            </a:r>
            <a:endParaRPr kumimoji="1" lang="en-US" altLang="ja-JP" sz="3200" dirty="0">
              <a:solidFill>
                <a:schemeClr val="bg1">
                  <a:lumMod val="75000"/>
                </a:schemeClr>
              </a:solidFill>
            </a:endParaRPr>
          </a:p>
          <a:p>
            <a:r>
              <a:rPr lang="ja-JP" altLang="en-US" sz="3200" dirty="0">
                <a:solidFill>
                  <a:schemeClr val="bg1">
                    <a:lumMod val="75000"/>
                  </a:schemeClr>
                </a:solidFill>
              </a:rPr>
              <a:t>・ガラス組成の予測</a:t>
            </a:r>
            <a:endParaRPr lang="en-US" altLang="ja-JP" sz="3200" dirty="0">
              <a:solidFill>
                <a:schemeClr val="bg1">
                  <a:lumMod val="75000"/>
                </a:schemeClr>
              </a:solidFill>
            </a:endParaRPr>
          </a:p>
          <a:p>
            <a:r>
              <a:rPr kumimoji="1" lang="ja-JP" altLang="en-US" sz="3200" dirty="0">
                <a:solidFill>
                  <a:schemeClr val="bg1">
                    <a:lumMod val="75000"/>
                  </a:schemeClr>
                </a:solidFill>
              </a:rPr>
              <a:t>・硝子溶融炉の設計</a:t>
            </a:r>
            <a:endParaRPr kumimoji="1" lang="en-US" altLang="ja-JP" sz="3200" dirty="0">
              <a:solidFill>
                <a:schemeClr val="bg1">
                  <a:lumMod val="75000"/>
                </a:schemeClr>
              </a:solidFill>
            </a:endParaRPr>
          </a:p>
          <a:p>
            <a:endParaRPr kumimoji="1" lang="en-US" altLang="ja-JP" sz="3200" dirty="0">
              <a:solidFill>
                <a:schemeClr val="bg1">
                  <a:lumMod val="75000"/>
                </a:schemeClr>
              </a:solidFill>
            </a:endParaRPr>
          </a:p>
          <a:p>
            <a:endParaRPr lang="en-US" altLang="ja-JP" sz="3200" dirty="0">
              <a:solidFill>
                <a:schemeClr val="bg1">
                  <a:lumMod val="75000"/>
                </a:schemeClr>
              </a:solidFill>
            </a:endParaRPr>
          </a:p>
          <a:p>
            <a:r>
              <a:rPr lang="ja-JP" altLang="en-US" sz="3200" dirty="0">
                <a:solidFill>
                  <a:schemeClr val="bg1">
                    <a:lumMod val="75000"/>
                  </a:schemeClr>
                </a:solidFill>
              </a:rPr>
              <a:t>化合物の特性予測</a:t>
            </a:r>
            <a:endParaRPr lang="en-US" altLang="ja-JP" sz="3200" dirty="0">
              <a:solidFill>
                <a:schemeClr val="bg1">
                  <a:lumMod val="75000"/>
                </a:schemeClr>
              </a:solidFill>
            </a:endParaRPr>
          </a:p>
          <a:p>
            <a:endParaRPr kumimoji="1" lang="en-US" altLang="ja-JP" sz="3200" dirty="0">
              <a:solidFill>
                <a:schemeClr val="bg1">
                  <a:lumMod val="75000"/>
                </a:schemeClr>
              </a:solidFill>
            </a:endParaRPr>
          </a:p>
          <a:p>
            <a:endParaRPr lang="en-US" altLang="ja-JP" sz="3200" dirty="0">
              <a:solidFill>
                <a:srgbClr val="FF0000"/>
              </a:solidFill>
            </a:endParaRPr>
          </a:p>
          <a:p>
            <a:r>
              <a:rPr lang="ja-JP" altLang="en-US" sz="3200" dirty="0">
                <a:solidFill>
                  <a:srgbClr val="FF0000"/>
                </a:solidFill>
              </a:rPr>
              <a:t>結晶の特性予測（割愛）</a:t>
            </a:r>
            <a:endParaRPr kumimoji="1" lang="en-US" altLang="ja-JP" sz="3200" dirty="0">
              <a:solidFill>
                <a:srgbClr val="FF0000"/>
              </a:solidFill>
            </a:endParaRPr>
          </a:p>
        </p:txBody>
      </p:sp>
      <p:sp>
        <p:nvSpPr>
          <p:cNvPr id="3" name="正方形/長方形 2">
            <a:extLst>
              <a:ext uri="{FF2B5EF4-FFF2-40B4-BE49-F238E27FC236}">
                <a16:creationId xmlns:a16="http://schemas.microsoft.com/office/drawing/2014/main" id="{36B79EEF-4C36-460A-8F9F-55DCA17669E8}"/>
              </a:ext>
            </a:extLst>
          </p:cNvPr>
          <p:cNvSpPr/>
          <p:nvPr/>
        </p:nvSpPr>
        <p:spPr>
          <a:xfrm>
            <a:off x="5292080" y="1772816"/>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
        <p:nvSpPr>
          <p:cNvPr id="5" name="正方形/長方形 4">
            <a:extLst>
              <a:ext uri="{FF2B5EF4-FFF2-40B4-BE49-F238E27FC236}">
                <a16:creationId xmlns:a16="http://schemas.microsoft.com/office/drawing/2014/main" id="{69F8EB86-5AD3-422A-8A2D-9740D60249D9}"/>
              </a:ext>
            </a:extLst>
          </p:cNvPr>
          <p:cNvSpPr/>
          <p:nvPr/>
        </p:nvSpPr>
        <p:spPr>
          <a:xfrm>
            <a:off x="5292080" y="3636313"/>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Tree>
    <p:extLst>
      <p:ext uri="{BB962C8B-B14F-4D97-AF65-F5344CB8AC3E}">
        <p14:creationId xmlns:p14="http://schemas.microsoft.com/office/powerpoint/2010/main" val="234174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2800F-3506-4521-829F-256EFD1D9030}"/>
              </a:ext>
            </a:extLst>
          </p:cNvPr>
          <p:cNvSpPr>
            <a:spLocks noGrp="1"/>
          </p:cNvSpPr>
          <p:nvPr>
            <p:ph type="title"/>
          </p:nvPr>
        </p:nvSpPr>
        <p:spPr/>
        <p:txBody>
          <a:bodyPr/>
          <a:lstStyle/>
          <a:p>
            <a:r>
              <a:rPr kumimoji="1" lang="ja-JP" altLang="en-US" dirty="0"/>
              <a:t>結晶固体の機械学習は難しい</a:t>
            </a:r>
          </a:p>
        </p:txBody>
      </p:sp>
      <p:pic>
        <p:nvPicPr>
          <p:cNvPr id="1026" name="Picture 2" descr="ãçµæ¶æ§é ãã®ç»åæ¤ç´¢çµæ">
            <a:extLst>
              <a:ext uri="{FF2B5EF4-FFF2-40B4-BE49-F238E27FC236}">
                <a16:creationId xmlns:a16="http://schemas.microsoft.com/office/drawing/2014/main" id="{34C6B37B-48A6-4292-8D74-88485934E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94926"/>
            <a:ext cx="3465721" cy="226427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6825657-242E-478C-9959-55EA89745BF7}"/>
              </a:ext>
            </a:extLst>
          </p:cNvPr>
          <p:cNvSpPr txBox="1"/>
          <p:nvPr/>
        </p:nvSpPr>
        <p:spPr>
          <a:xfrm>
            <a:off x="4716016" y="1504871"/>
            <a:ext cx="3260829" cy="1754326"/>
          </a:xfrm>
          <a:prstGeom prst="rect">
            <a:avLst/>
          </a:prstGeom>
          <a:noFill/>
        </p:spPr>
        <p:txBody>
          <a:bodyPr wrap="none" rtlCol="0">
            <a:spAutoFit/>
          </a:bodyPr>
          <a:lstStyle/>
          <a:p>
            <a:r>
              <a:rPr kumimoji="1" lang="ja-JP" altLang="en-US" dirty="0"/>
              <a:t>①点で表される原子</a:t>
            </a:r>
            <a:endParaRPr kumimoji="1" lang="en-US" altLang="ja-JP" dirty="0"/>
          </a:p>
          <a:p>
            <a:r>
              <a:rPr lang="ja-JP" altLang="en-US" dirty="0"/>
              <a:t>　 場で表される電子</a:t>
            </a:r>
            <a:endParaRPr kumimoji="1" lang="en-US" altLang="ja-JP" dirty="0"/>
          </a:p>
          <a:p>
            <a:endParaRPr lang="en-US" altLang="ja-JP" dirty="0"/>
          </a:p>
          <a:p>
            <a:r>
              <a:rPr lang="ja-JP" altLang="en-US" dirty="0"/>
              <a:t>②並進、回転に対する不変性</a:t>
            </a:r>
            <a:endParaRPr lang="en-US" altLang="ja-JP" dirty="0"/>
          </a:p>
          <a:p>
            <a:endParaRPr lang="en-US" altLang="ja-JP" dirty="0"/>
          </a:p>
          <a:p>
            <a:r>
              <a:rPr lang="ja-JP" altLang="en-US" dirty="0"/>
              <a:t>③周期条件</a:t>
            </a:r>
            <a:endParaRPr lang="en-US" altLang="ja-JP" dirty="0"/>
          </a:p>
        </p:txBody>
      </p:sp>
      <p:sp>
        <p:nvSpPr>
          <p:cNvPr id="4" name="テキスト ボックス 3">
            <a:extLst>
              <a:ext uri="{FF2B5EF4-FFF2-40B4-BE49-F238E27FC236}">
                <a16:creationId xmlns:a16="http://schemas.microsoft.com/office/drawing/2014/main" id="{E272F07D-2E14-417F-8FDA-FD2ED692BBA9}"/>
              </a:ext>
            </a:extLst>
          </p:cNvPr>
          <p:cNvSpPr txBox="1"/>
          <p:nvPr/>
        </p:nvSpPr>
        <p:spPr>
          <a:xfrm>
            <a:off x="126587" y="4005064"/>
            <a:ext cx="8917826" cy="2123658"/>
          </a:xfrm>
          <a:prstGeom prst="rect">
            <a:avLst/>
          </a:prstGeom>
          <a:noFill/>
        </p:spPr>
        <p:txBody>
          <a:bodyPr wrap="none" rtlCol="0">
            <a:spAutoFit/>
          </a:bodyPr>
          <a:lstStyle/>
          <a:p>
            <a:r>
              <a:rPr kumimoji="1" lang="ja-JP" altLang="en-US" sz="2400" u="sng" dirty="0"/>
              <a:t>数値化する手法（記述子）は主に</a:t>
            </a:r>
            <a:r>
              <a:rPr kumimoji="1" lang="en-US" altLang="ja-JP" sz="2400" u="sng" dirty="0"/>
              <a:t>2</a:t>
            </a:r>
            <a:r>
              <a:rPr kumimoji="1" lang="ja-JP" altLang="en-US" sz="2400" u="sng" dirty="0"/>
              <a:t>種類</a:t>
            </a:r>
            <a:endParaRPr kumimoji="1" lang="en-US" altLang="ja-JP" sz="2400" u="sng" dirty="0"/>
          </a:p>
          <a:p>
            <a:endParaRPr lang="en-US" altLang="ja-JP" dirty="0"/>
          </a:p>
          <a:p>
            <a:r>
              <a:rPr kumimoji="1" lang="ja-JP" altLang="en-US" dirty="0"/>
              <a:t>経験的な記述子：電気陰性度、バンドギャップ、密度など</a:t>
            </a:r>
            <a:endParaRPr kumimoji="1" lang="en-US" altLang="ja-JP" dirty="0"/>
          </a:p>
          <a:p>
            <a:endParaRPr lang="en-US" altLang="ja-JP" dirty="0"/>
          </a:p>
          <a:p>
            <a:r>
              <a:rPr kumimoji="1" lang="ja-JP" altLang="en-US" dirty="0"/>
              <a:t>理論的な記述子</a:t>
            </a:r>
            <a:r>
              <a:rPr lang="ja-JP" altLang="en-US" dirty="0"/>
              <a:t>　　</a:t>
            </a:r>
            <a:r>
              <a:rPr kumimoji="1" lang="ja-JP" altLang="en-US" dirty="0"/>
              <a:t>：計算式によって一意に作られる記述子</a:t>
            </a:r>
            <a:endParaRPr kumimoji="1" lang="en-US" altLang="ja-JP" dirty="0"/>
          </a:p>
          <a:p>
            <a:r>
              <a:rPr lang="ja-JP" altLang="en-US" dirty="0"/>
              <a:t>・点に注目する記述子：</a:t>
            </a:r>
            <a:r>
              <a:rPr lang="en-US" altLang="ja-JP" dirty="0"/>
              <a:t>Coulomb Matrix, </a:t>
            </a:r>
            <a:r>
              <a:rPr lang="en-US" altLang="ja-JP" dirty="0">
                <a:solidFill>
                  <a:srgbClr val="FF0000"/>
                </a:solidFill>
              </a:rPr>
              <a:t>Smooth overlap of atomic positions</a:t>
            </a:r>
            <a:r>
              <a:rPr lang="ja-JP" altLang="en-US" dirty="0">
                <a:solidFill>
                  <a:srgbClr val="FF0000"/>
                </a:solidFill>
              </a:rPr>
              <a:t> </a:t>
            </a:r>
            <a:r>
              <a:rPr lang="en-US" altLang="ja-JP" dirty="0">
                <a:solidFill>
                  <a:srgbClr val="FF0000"/>
                </a:solidFill>
              </a:rPr>
              <a:t>(SOAP)</a:t>
            </a:r>
          </a:p>
          <a:p>
            <a:r>
              <a:rPr lang="ja-JP" altLang="en-US" dirty="0"/>
              <a:t>・場に注目する記述子：逆格子</a:t>
            </a:r>
            <a:r>
              <a:rPr lang="en-US" altLang="ja-JP" dirty="0"/>
              <a:t>3D</a:t>
            </a:r>
            <a:r>
              <a:rPr lang="ja-JP" altLang="en-US" dirty="0"/>
              <a:t>ボクセル空間</a:t>
            </a:r>
            <a:r>
              <a:rPr lang="en-US" altLang="ja-JP" dirty="0"/>
              <a:t>(R3DVS)</a:t>
            </a:r>
            <a:endParaRPr kumimoji="1" lang="ja-JP" altLang="en-US" dirty="0"/>
          </a:p>
        </p:txBody>
      </p:sp>
      <p:sp>
        <p:nvSpPr>
          <p:cNvPr id="6" name="テキスト ボックス 5">
            <a:extLst>
              <a:ext uri="{FF2B5EF4-FFF2-40B4-BE49-F238E27FC236}">
                <a16:creationId xmlns:a16="http://schemas.microsoft.com/office/drawing/2014/main" id="{44913C1E-07CA-4FB4-B204-06DF980738BC}"/>
              </a:ext>
            </a:extLst>
          </p:cNvPr>
          <p:cNvSpPr txBox="1"/>
          <p:nvPr/>
        </p:nvSpPr>
        <p:spPr>
          <a:xfrm>
            <a:off x="4355976" y="830178"/>
            <a:ext cx="3775393" cy="523220"/>
          </a:xfrm>
          <a:prstGeom prst="rect">
            <a:avLst/>
          </a:prstGeom>
          <a:noFill/>
        </p:spPr>
        <p:txBody>
          <a:bodyPr wrap="none" rtlCol="0">
            <a:spAutoFit/>
          </a:bodyPr>
          <a:lstStyle/>
          <a:p>
            <a:r>
              <a:rPr lang="ja-JP" altLang="en-US" sz="2800" dirty="0"/>
              <a:t>結晶の数値化は難しい</a:t>
            </a:r>
            <a:endParaRPr kumimoji="1" lang="ja-JP" altLang="en-US" sz="2800" dirty="0"/>
          </a:p>
        </p:txBody>
      </p:sp>
    </p:spTree>
    <p:extLst>
      <p:ext uri="{BB962C8B-B14F-4D97-AF65-F5344CB8AC3E}">
        <p14:creationId xmlns:p14="http://schemas.microsoft.com/office/powerpoint/2010/main" val="222444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 16">
            <a:extLst>
              <a:ext uri="{FF2B5EF4-FFF2-40B4-BE49-F238E27FC236}">
                <a16:creationId xmlns:a16="http://schemas.microsoft.com/office/drawing/2014/main" id="{FB06A72F-5E01-4451-A8CB-C8E89CC0E7FA}"/>
              </a:ext>
            </a:extLst>
          </p:cNvPr>
          <p:cNvGraphicFramePr>
            <a:graphicFrameLocks noGrp="1"/>
          </p:cNvGraphicFramePr>
          <p:nvPr>
            <p:extLst>
              <p:ext uri="{D42A27DB-BD31-4B8C-83A1-F6EECF244321}">
                <p14:modId xmlns:p14="http://schemas.microsoft.com/office/powerpoint/2010/main" val="939988178"/>
              </p:ext>
            </p:extLst>
          </p:nvPr>
        </p:nvGraphicFramePr>
        <p:xfrm>
          <a:off x="259556" y="4365104"/>
          <a:ext cx="8587917" cy="2411688"/>
        </p:xfrm>
        <a:graphic>
          <a:graphicData uri="http://schemas.openxmlformats.org/drawingml/2006/table">
            <a:tbl>
              <a:tblPr firstRow="1" bandRow="1">
                <a:tableStyleId>{5940675A-B579-460E-94D1-54222C63F5DA}</a:tableStyleId>
              </a:tblPr>
              <a:tblGrid>
                <a:gridCol w="2862639">
                  <a:extLst>
                    <a:ext uri="{9D8B030D-6E8A-4147-A177-3AD203B41FA5}">
                      <a16:colId xmlns:a16="http://schemas.microsoft.com/office/drawing/2014/main" val="4014877201"/>
                    </a:ext>
                  </a:extLst>
                </a:gridCol>
                <a:gridCol w="2862639">
                  <a:extLst>
                    <a:ext uri="{9D8B030D-6E8A-4147-A177-3AD203B41FA5}">
                      <a16:colId xmlns:a16="http://schemas.microsoft.com/office/drawing/2014/main" val="4162402831"/>
                    </a:ext>
                  </a:extLst>
                </a:gridCol>
                <a:gridCol w="2862639">
                  <a:extLst>
                    <a:ext uri="{9D8B030D-6E8A-4147-A177-3AD203B41FA5}">
                      <a16:colId xmlns:a16="http://schemas.microsoft.com/office/drawing/2014/main" val="2124348895"/>
                    </a:ext>
                  </a:extLst>
                </a:gridCol>
              </a:tblGrid>
              <a:tr h="803896">
                <a:tc>
                  <a:txBody>
                    <a:bodyPr/>
                    <a:lstStyle/>
                    <a:p>
                      <a:pPr algn="ctr"/>
                      <a:endParaRPr kumimoji="1" lang="ja-JP" altLang="en-US" dirty="0"/>
                    </a:p>
                  </a:txBody>
                  <a:tcPr anchor="ctr"/>
                </a:tc>
                <a:tc>
                  <a:txBody>
                    <a:bodyPr/>
                    <a:lstStyle/>
                    <a:p>
                      <a:pPr algn="ctr"/>
                      <a:r>
                        <a:rPr kumimoji="1" lang="ja-JP" altLang="en-US" dirty="0"/>
                        <a:t>放射基底関数</a:t>
                      </a:r>
                      <a:endParaRPr kumimoji="1" lang="en-US" altLang="ja-JP" dirty="0"/>
                    </a:p>
                    <a:p>
                      <a:pPr algn="ctr"/>
                      <a:r>
                        <a:rPr kumimoji="1" lang="en-US" altLang="ja-JP" dirty="0"/>
                        <a:t>RBF</a:t>
                      </a:r>
                      <a:r>
                        <a:rPr kumimoji="1" lang="ja-JP" altLang="en-US" dirty="0"/>
                        <a:t>カーネルを用いる</a:t>
                      </a:r>
                    </a:p>
                  </a:txBody>
                  <a:tcPr anchor="ctr"/>
                </a:tc>
                <a:tc>
                  <a:txBody>
                    <a:bodyPr/>
                    <a:lstStyle/>
                    <a:p>
                      <a:pPr algn="ctr"/>
                      <a:endParaRPr kumimoji="1" lang="ja-JP" altLang="en-US" dirty="0"/>
                    </a:p>
                  </a:txBody>
                  <a:tcPr anchor="ctr"/>
                </a:tc>
                <a:extLst>
                  <a:ext uri="{0D108BD9-81ED-4DB2-BD59-A6C34878D82A}">
                    <a16:rowId xmlns:a16="http://schemas.microsoft.com/office/drawing/2014/main" val="3634729531"/>
                  </a:ext>
                </a:extLst>
              </a:tr>
              <a:tr h="803896">
                <a:tc>
                  <a:txBody>
                    <a:bodyPr/>
                    <a:lstStyle/>
                    <a:p>
                      <a:pPr algn="ctr"/>
                      <a:endParaRPr kumimoji="1" lang="ja-JP" altLang="en-US" dirty="0"/>
                    </a:p>
                  </a:txBody>
                  <a:tcPr anchor="ctr"/>
                </a:tc>
                <a:tc>
                  <a:txBody>
                    <a:bodyPr/>
                    <a:lstStyle/>
                    <a:p>
                      <a:pPr algn="ctr"/>
                      <a:r>
                        <a:rPr kumimoji="1" lang="ja-JP" altLang="en-US" dirty="0"/>
                        <a:t>球面調和関数</a:t>
                      </a:r>
                      <a:endParaRPr kumimoji="1" lang="en-US" altLang="ja-JP" dirty="0"/>
                    </a:p>
                    <a:p>
                      <a:pPr algn="ctr"/>
                      <a:r>
                        <a:rPr kumimoji="1" lang="ja-JP" altLang="en-US" dirty="0"/>
                        <a:t>球状の関数を近似</a:t>
                      </a:r>
                    </a:p>
                  </a:txBody>
                  <a:tcPr anchor="ctr"/>
                </a:tc>
                <a:tc>
                  <a:txBody>
                    <a:bodyPr/>
                    <a:lstStyle/>
                    <a:p>
                      <a:pPr algn="ctr"/>
                      <a:endParaRPr kumimoji="1" lang="ja-JP" altLang="en-US" dirty="0"/>
                    </a:p>
                  </a:txBody>
                  <a:tcPr anchor="ctr"/>
                </a:tc>
                <a:extLst>
                  <a:ext uri="{0D108BD9-81ED-4DB2-BD59-A6C34878D82A}">
                    <a16:rowId xmlns:a16="http://schemas.microsoft.com/office/drawing/2014/main" val="3674705677"/>
                  </a:ext>
                </a:extLst>
              </a:tr>
              <a:tr h="803896">
                <a:tc>
                  <a:txBody>
                    <a:bodyPr/>
                    <a:lstStyle/>
                    <a:p>
                      <a:pPr algn="ctr"/>
                      <a:endParaRPr kumimoji="1" lang="ja-JP" altLang="en-US" dirty="0"/>
                    </a:p>
                  </a:txBody>
                  <a:tcPr anchor="ctr"/>
                </a:tc>
                <a:tc>
                  <a:txBody>
                    <a:bodyPr/>
                    <a:lstStyle/>
                    <a:p>
                      <a:pPr algn="ctr"/>
                      <a:r>
                        <a:rPr kumimoji="1" lang="ja-JP" altLang="en-US" dirty="0"/>
                        <a:t>ガウス分布で表した原子密度</a:t>
                      </a:r>
                    </a:p>
                  </a:txBody>
                  <a:tcPr anchor="ctr"/>
                </a:tc>
                <a:tc>
                  <a:txBody>
                    <a:bodyPr/>
                    <a:lstStyle/>
                    <a:p>
                      <a:pPr algn="ctr"/>
                      <a:endParaRPr kumimoji="1" lang="ja-JP" altLang="en-US" dirty="0"/>
                    </a:p>
                  </a:txBody>
                  <a:tcPr anchor="ctr"/>
                </a:tc>
                <a:extLst>
                  <a:ext uri="{0D108BD9-81ED-4DB2-BD59-A6C34878D82A}">
                    <a16:rowId xmlns:a16="http://schemas.microsoft.com/office/drawing/2014/main" val="1881035800"/>
                  </a:ext>
                </a:extLst>
              </a:tr>
            </a:tbl>
          </a:graphicData>
        </a:graphic>
      </p:graphicFrame>
      <p:sp>
        <p:nvSpPr>
          <p:cNvPr id="2" name="タイトル 1">
            <a:extLst>
              <a:ext uri="{FF2B5EF4-FFF2-40B4-BE49-F238E27FC236}">
                <a16:creationId xmlns:a16="http://schemas.microsoft.com/office/drawing/2014/main" id="{79399531-25EE-4D8F-9E06-5DBD8057B846}"/>
              </a:ext>
            </a:extLst>
          </p:cNvPr>
          <p:cNvSpPr>
            <a:spLocks noGrp="1"/>
          </p:cNvSpPr>
          <p:nvPr>
            <p:ph type="title"/>
          </p:nvPr>
        </p:nvSpPr>
        <p:spPr/>
        <p:txBody>
          <a:bodyPr/>
          <a:lstStyle/>
          <a:p>
            <a:r>
              <a:rPr kumimoji="1" lang="en-US" altLang="ja-JP" dirty="0"/>
              <a:t>Smooth overlap of atomic positions (SOAP)</a:t>
            </a:r>
            <a:endParaRPr kumimoji="1" lang="ja-JP" altLang="en-US" dirty="0"/>
          </a:p>
        </p:txBody>
      </p:sp>
      <p:pic>
        <p:nvPicPr>
          <p:cNvPr id="4" name="図 3">
            <a:extLst>
              <a:ext uri="{FF2B5EF4-FFF2-40B4-BE49-F238E27FC236}">
                <a16:creationId xmlns:a16="http://schemas.microsoft.com/office/drawing/2014/main" id="{766AEFD6-E4DB-4457-9CC8-676B967DEED0}"/>
              </a:ext>
            </a:extLst>
          </p:cNvPr>
          <p:cNvPicPr>
            <a:picLocks noChangeAspect="1"/>
          </p:cNvPicPr>
          <p:nvPr/>
        </p:nvPicPr>
        <p:blipFill>
          <a:blip r:embed="rId3"/>
          <a:stretch>
            <a:fillRect/>
          </a:stretch>
        </p:blipFill>
        <p:spPr>
          <a:xfrm>
            <a:off x="527848" y="868784"/>
            <a:ext cx="8115300" cy="1514475"/>
          </a:xfrm>
          <a:prstGeom prst="rect">
            <a:avLst/>
          </a:prstGeom>
        </p:spPr>
      </p:pic>
      <p:pic>
        <p:nvPicPr>
          <p:cNvPr id="5" name="図 4">
            <a:extLst>
              <a:ext uri="{FF2B5EF4-FFF2-40B4-BE49-F238E27FC236}">
                <a16:creationId xmlns:a16="http://schemas.microsoft.com/office/drawing/2014/main" id="{C7FAFCBE-77ED-437C-B7D0-30DE4ADD6DEC}"/>
              </a:ext>
            </a:extLst>
          </p:cNvPr>
          <p:cNvPicPr>
            <a:picLocks noChangeAspect="1"/>
          </p:cNvPicPr>
          <p:nvPr/>
        </p:nvPicPr>
        <p:blipFill>
          <a:blip r:embed="rId4"/>
          <a:stretch>
            <a:fillRect/>
          </a:stretch>
        </p:blipFill>
        <p:spPr>
          <a:xfrm>
            <a:off x="742160" y="2348880"/>
            <a:ext cx="7686675" cy="1247775"/>
          </a:xfrm>
          <a:prstGeom prst="rect">
            <a:avLst/>
          </a:prstGeom>
        </p:spPr>
      </p:pic>
      <p:sp>
        <p:nvSpPr>
          <p:cNvPr id="9" name="正方形/長方形 8">
            <a:extLst>
              <a:ext uri="{FF2B5EF4-FFF2-40B4-BE49-F238E27FC236}">
                <a16:creationId xmlns:a16="http://schemas.microsoft.com/office/drawing/2014/main" id="{AFFCADB8-7D37-44A1-9261-FA8F6CD8E5FC}"/>
              </a:ext>
            </a:extLst>
          </p:cNvPr>
          <p:cNvSpPr/>
          <p:nvPr/>
        </p:nvSpPr>
        <p:spPr>
          <a:xfrm>
            <a:off x="5508104" y="1156816"/>
            <a:ext cx="1368152" cy="1008112"/>
          </a:xfrm>
          <a:prstGeom prst="rect">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cxnSp>
        <p:nvCxnSpPr>
          <p:cNvPr id="11" name="直線矢印コネクタ 10">
            <a:extLst>
              <a:ext uri="{FF2B5EF4-FFF2-40B4-BE49-F238E27FC236}">
                <a16:creationId xmlns:a16="http://schemas.microsoft.com/office/drawing/2014/main" id="{97B0B5D5-905A-4C3F-A649-9F13D1D6208D}"/>
              </a:ext>
            </a:extLst>
          </p:cNvPr>
          <p:cNvCxnSpPr>
            <a:cxnSpLocks/>
            <a:stCxn id="9" idx="2"/>
          </p:cNvCxnSpPr>
          <p:nvPr/>
        </p:nvCxnSpPr>
        <p:spPr>
          <a:xfrm flipH="1">
            <a:off x="1619672" y="2164928"/>
            <a:ext cx="4572508" cy="54399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C6629C78-A964-4DAB-BC75-565FF57BC8DD}"/>
              </a:ext>
            </a:extLst>
          </p:cNvPr>
          <p:cNvPicPr>
            <a:picLocks noChangeAspect="1"/>
          </p:cNvPicPr>
          <p:nvPr/>
        </p:nvPicPr>
        <p:blipFill>
          <a:blip r:embed="rId5"/>
          <a:stretch>
            <a:fillRect/>
          </a:stretch>
        </p:blipFill>
        <p:spPr>
          <a:xfrm>
            <a:off x="989112" y="4376142"/>
            <a:ext cx="990600" cy="781050"/>
          </a:xfrm>
          <a:prstGeom prst="rect">
            <a:avLst/>
          </a:prstGeom>
        </p:spPr>
      </p:pic>
      <p:pic>
        <p:nvPicPr>
          <p:cNvPr id="15" name="図 14">
            <a:extLst>
              <a:ext uri="{FF2B5EF4-FFF2-40B4-BE49-F238E27FC236}">
                <a16:creationId xmlns:a16="http://schemas.microsoft.com/office/drawing/2014/main" id="{9CAD76B2-865F-4AF9-B5B3-D6747564AE1C}"/>
              </a:ext>
            </a:extLst>
          </p:cNvPr>
          <p:cNvPicPr>
            <a:picLocks noChangeAspect="1"/>
          </p:cNvPicPr>
          <p:nvPr/>
        </p:nvPicPr>
        <p:blipFill>
          <a:blip r:embed="rId6"/>
          <a:stretch>
            <a:fillRect/>
          </a:stretch>
        </p:blipFill>
        <p:spPr>
          <a:xfrm>
            <a:off x="644302" y="5229200"/>
            <a:ext cx="1695450" cy="657225"/>
          </a:xfrm>
          <a:prstGeom prst="rect">
            <a:avLst/>
          </a:prstGeom>
        </p:spPr>
      </p:pic>
      <p:pic>
        <p:nvPicPr>
          <p:cNvPr id="16" name="図 15">
            <a:extLst>
              <a:ext uri="{FF2B5EF4-FFF2-40B4-BE49-F238E27FC236}">
                <a16:creationId xmlns:a16="http://schemas.microsoft.com/office/drawing/2014/main" id="{AFCA7295-94CD-4964-A2F4-46A19DFE2B64}"/>
              </a:ext>
            </a:extLst>
          </p:cNvPr>
          <p:cNvPicPr>
            <a:picLocks noChangeAspect="1"/>
          </p:cNvPicPr>
          <p:nvPr/>
        </p:nvPicPr>
        <p:blipFill>
          <a:blip r:embed="rId7"/>
          <a:stretch>
            <a:fillRect/>
          </a:stretch>
        </p:blipFill>
        <p:spPr>
          <a:xfrm>
            <a:off x="1018828" y="5931743"/>
            <a:ext cx="1104900" cy="809625"/>
          </a:xfrm>
          <a:prstGeom prst="rect">
            <a:avLst/>
          </a:prstGeom>
        </p:spPr>
      </p:pic>
      <p:pic>
        <p:nvPicPr>
          <p:cNvPr id="20" name="図 19">
            <a:extLst>
              <a:ext uri="{FF2B5EF4-FFF2-40B4-BE49-F238E27FC236}">
                <a16:creationId xmlns:a16="http://schemas.microsoft.com/office/drawing/2014/main" id="{5F5AE409-37A3-4FAB-80EB-832BF7B9DC32}"/>
              </a:ext>
            </a:extLst>
          </p:cNvPr>
          <p:cNvPicPr>
            <a:picLocks noChangeAspect="1"/>
          </p:cNvPicPr>
          <p:nvPr/>
        </p:nvPicPr>
        <p:blipFill>
          <a:blip r:embed="rId8"/>
          <a:stretch>
            <a:fillRect/>
          </a:stretch>
        </p:blipFill>
        <p:spPr>
          <a:xfrm>
            <a:off x="6080459" y="4593430"/>
            <a:ext cx="2737645" cy="347738"/>
          </a:xfrm>
          <a:prstGeom prst="rect">
            <a:avLst/>
          </a:prstGeom>
        </p:spPr>
      </p:pic>
      <p:pic>
        <p:nvPicPr>
          <p:cNvPr id="22" name="図 21">
            <a:extLst>
              <a:ext uri="{FF2B5EF4-FFF2-40B4-BE49-F238E27FC236}">
                <a16:creationId xmlns:a16="http://schemas.microsoft.com/office/drawing/2014/main" id="{3FBFF5BE-7481-4EAB-9B0A-D8C96203C02E}"/>
              </a:ext>
            </a:extLst>
          </p:cNvPr>
          <p:cNvPicPr>
            <a:picLocks noChangeAspect="1"/>
          </p:cNvPicPr>
          <p:nvPr/>
        </p:nvPicPr>
        <p:blipFill>
          <a:blip r:embed="rId9"/>
          <a:stretch>
            <a:fillRect/>
          </a:stretch>
        </p:blipFill>
        <p:spPr>
          <a:xfrm rot="16200000">
            <a:off x="7041394" y="5183306"/>
            <a:ext cx="657225" cy="693402"/>
          </a:xfrm>
          <a:prstGeom prst="rect">
            <a:avLst/>
          </a:prstGeom>
        </p:spPr>
      </p:pic>
      <p:sp>
        <p:nvSpPr>
          <p:cNvPr id="6" name="テキスト ボックス 5">
            <a:extLst>
              <a:ext uri="{FF2B5EF4-FFF2-40B4-BE49-F238E27FC236}">
                <a16:creationId xmlns:a16="http://schemas.microsoft.com/office/drawing/2014/main" id="{53A265F1-9D7F-4490-9F0D-BF1B295AC7CC}"/>
              </a:ext>
            </a:extLst>
          </p:cNvPr>
          <p:cNvSpPr txBox="1"/>
          <p:nvPr/>
        </p:nvSpPr>
        <p:spPr>
          <a:xfrm>
            <a:off x="2771800" y="3841884"/>
            <a:ext cx="3866764" cy="52322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フーリエ変換</a:t>
            </a:r>
            <a:r>
              <a:rPr lang="ja-JP" altLang="en-US" sz="2800" dirty="0">
                <a:latin typeface="HGP創英角ﾎﾟｯﾌﾟ体" panose="040B0A00000000000000" pitchFamily="50" charset="-128"/>
                <a:ea typeface="HGP創英角ﾎﾟｯﾌﾟ体" panose="040B0A00000000000000" pitchFamily="50" charset="-128"/>
              </a:rPr>
              <a:t>に似た変換</a:t>
            </a:r>
            <a:endParaRPr kumimoji="1" lang="en-US" altLang="ja-JP" sz="28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623456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B1DBB-FE34-447A-A854-2C81A07B4657}"/>
              </a:ext>
            </a:extLst>
          </p:cNvPr>
          <p:cNvSpPr>
            <a:spLocks noGrp="1"/>
          </p:cNvSpPr>
          <p:nvPr>
            <p:ph type="title"/>
          </p:nvPr>
        </p:nvSpPr>
        <p:spPr/>
        <p:txBody>
          <a:bodyPr/>
          <a:lstStyle/>
          <a:p>
            <a:r>
              <a:rPr kumimoji="1" lang="ja-JP" altLang="en-US" dirty="0"/>
              <a:t>プログラム</a:t>
            </a:r>
          </a:p>
        </p:txBody>
      </p:sp>
      <p:pic>
        <p:nvPicPr>
          <p:cNvPr id="4" name="図 3">
            <a:extLst>
              <a:ext uri="{FF2B5EF4-FFF2-40B4-BE49-F238E27FC236}">
                <a16:creationId xmlns:a16="http://schemas.microsoft.com/office/drawing/2014/main" id="{E341341E-02DA-48A6-AC5A-AA2C0DF40EAD}"/>
              </a:ext>
            </a:extLst>
          </p:cNvPr>
          <p:cNvPicPr>
            <a:picLocks noChangeAspect="1"/>
          </p:cNvPicPr>
          <p:nvPr/>
        </p:nvPicPr>
        <p:blipFill>
          <a:blip r:embed="rId3"/>
          <a:stretch>
            <a:fillRect/>
          </a:stretch>
        </p:blipFill>
        <p:spPr>
          <a:xfrm>
            <a:off x="1691680" y="908720"/>
            <a:ext cx="5220580" cy="4590860"/>
          </a:xfrm>
          <a:prstGeom prst="rect">
            <a:avLst/>
          </a:prstGeom>
        </p:spPr>
      </p:pic>
      <p:sp>
        <p:nvSpPr>
          <p:cNvPr id="5" name="テキスト ボックス 4">
            <a:extLst>
              <a:ext uri="{FF2B5EF4-FFF2-40B4-BE49-F238E27FC236}">
                <a16:creationId xmlns:a16="http://schemas.microsoft.com/office/drawing/2014/main" id="{6F837135-B15A-4E70-82AD-3AA4221B79D2}"/>
              </a:ext>
            </a:extLst>
          </p:cNvPr>
          <p:cNvSpPr txBox="1"/>
          <p:nvPr/>
        </p:nvSpPr>
        <p:spPr>
          <a:xfrm>
            <a:off x="192642" y="6212626"/>
            <a:ext cx="2642070" cy="400110"/>
          </a:xfrm>
          <a:prstGeom prst="rect">
            <a:avLst/>
          </a:prstGeom>
          <a:noFill/>
        </p:spPr>
        <p:txBody>
          <a:bodyPr wrap="none" rtlCol="0">
            <a:spAutoFit/>
          </a:bodyPr>
          <a:lstStyle/>
          <a:p>
            <a:r>
              <a:rPr kumimoji="1" lang="ja-JP" altLang="en-US" sz="2000" i="1" dirty="0">
                <a:latin typeface="HGP教科書体" panose="02020600000000000000" pitchFamily="18" charset="-128"/>
                <a:ea typeface="HGP教科書体" panose="02020600000000000000" pitchFamily="18" charset="-128"/>
              </a:rPr>
              <a:t>キーワード：</a:t>
            </a:r>
            <a:r>
              <a:rPr kumimoji="1" lang="en-US" altLang="ja-JP" sz="2000" i="1" dirty="0">
                <a:latin typeface="HGP教科書体" panose="02020600000000000000" pitchFamily="18" charset="-128"/>
                <a:ea typeface="HGP教科書体" panose="02020600000000000000" pitchFamily="18" charset="-128"/>
              </a:rPr>
              <a:t>SOAP</a:t>
            </a:r>
            <a:r>
              <a:rPr lang="ja-JP" altLang="en-US" sz="2000" i="1" dirty="0" err="1">
                <a:latin typeface="HGP教科書体" panose="02020600000000000000" pitchFamily="18" charset="-128"/>
                <a:ea typeface="HGP教科書体" panose="02020600000000000000" pitchFamily="18" charset="-128"/>
              </a:rPr>
              <a:t>、</a:t>
            </a:r>
            <a:r>
              <a:rPr lang="en-US" altLang="ja-JP" sz="2000" i="1" dirty="0" err="1">
                <a:latin typeface="HGP教科書体" panose="02020600000000000000" pitchFamily="18" charset="-128"/>
                <a:ea typeface="HGP教科書体" panose="02020600000000000000" pitchFamily="18" charset="-128"/>
              </a:rPr>
              <a:t>Dscribe</a:t>
            </a:r>
            <a:endParaRPr lang="en-US" altLang="ja-JP" sz="2000" i="1" dirty="0">
              <a:latin typeface="HGP教科書体" panose="02020600000000000000" pitchFamily="18" charset="-128"/>
              <a:ea typeface="HGP教科書体" panose="02020600000000000000" pitchFamily="18" charset="-128"/>
            </a:endParaRPr>
          </a:p>
        </p:txBody>
      </p:sp>
    </p:spTree>
    <p:extLst>
      <p:ext uri="{BB962C8B-B14F-4D97-AF65-F5344CB8AC3E}">
        <p14:creationId xmlns:p14="http://schemas.microsoft.com/office/powerpoint/2010/main" val="2524859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9A4E9-D4EC-4B97-914C-0A1308FA6F73}"/>
              </a:ext>
            </a:extLst>
          </p:cNvPr>
          <p:cNvSpPr>
            <a:spLocks noGrp="1"/>
          </p:cNvSpPr>
          <p:nvPr>
            <p:ph type="title"/>
          </p:nvPr>
        </p:nvSpPr>
        <p:spPr/>
        <p:txBody>
          <a:bodyPr/>
          <a:lstStyle/>
          <a:p>
            <a:r>
              <a:rPr kumimoji="1" lang="en-US" altLang="ja-JP" dirty="0"/>
              <a:t>SOAP</a:t>
            </a:r>
            <a:r>
              <a:rPr kumimoji="1" lang="ja-JP" altLang="en-US" dirty="0"/>
              <a:t>記述子を用いた機械学習</a:t>
            </a:r>
          </a:p>
        </p:txBody>
      </p:sp>
      <p:pic>
        <p:nvPicPr>
          <p:cNvPr id="3" name="Picture 2" descr="ãçµæ¶æ§é ãã®ç»åæ¤ç´¢çµæ">
            <a:extLst>
              <a:ext uri="{FF2B5EF4-FFF2-40B4-BE49-F238E27FC236}">
                <a16:creationId xmlns:a16="http://schemas.microsoft.com/office/drawing/2014/main" id="{E7F16A51-1415-41F3-8992-B3FF2E1BA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88840"/>
            <a:ext cx="1872208" cy="1223176"/>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下カーブ 3">
            <a:extLst>
              <a:ext uri="{FF2B5EF4-FFF2-40B4-BE49-F238E27FC236}">
                <a16:creationId xmlns:a16="http://schemas.microsoft.com/office/drawing/2014/main" id="{1C3C8F6C-4070-442C-9E7B-C3CB9EC2FC42}"/>
              </a:ext>
            </a:extLst>
          </p:cNvPr>
          <p:cNvSpPr/>
          <p:nvPr/>
        </p:nvSpPr>
        <p:spPr>
          <a:xfrm>
            <a:off x="1731676" y="1412776"/>
            <a:ext cx="1216152" cy="731520"/>
          </a:xfrm>
          <a:prstGeom prst="curvedDown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1"/>
              </a:solidFill>
            </a:endParaRPr>
          </a:p>
        </p:txBody>
      </p:sp>
      <p:graphicFrame>
        <p:nvGraphicFramePr>
          <p:cNvPr id="5" name="表 4">
            <a:extLst>
              <a:ext uri="{FF2B5EF4-FFF2-40B4-BE49-F238E27FC236}">
                <a16:creationId xmlns:a16="http://schemas.microsoft.com/office/drawing/2014/main" id="{4788ACF9-DBDA-4D82-9496-7F66ADB1FF94}"/>
              </a:ext>
            </a:extLst>
          </p:cNvPr>
          <p:cNvGraphicFramePr>
            <a:graphicFrameLocks noGrp="1"/>
          </p:cNvGraphicFramePr>
          <p:nvPr>
            <p:extLst>
              <p:ext uri="{D42A27DB-BD31-4B8C-83A1-F6EECF244321}">
                <p14:modId xmlns:p14="http://schemas.microsoft.com/office/powerpoint/2010/main" val="3849253522"/>
              </p:ext>
            </p:extLst>
          </p:nvPr>
        </p:nvGraphicFramePr>
        <p:xfrm>
          <a:off x="3126081" y="1502487"/>
          <a:ext cx="2918838" cy="2195882"/>
        </p:xfrm>
        <a:graphic>
          <a:graphicData uri="http://schemas.openxmlformats.org/drawingml/2006/table">
            <a:tbl>
              <a:tblPr>
                <a:tableStyleId>{616DA210-FB5B-4158-B5E0-FEB733F419BA}</a:tableStyleId>
              </a:tblPr>
              <a:tblGrid>
                <a:gridCol w="486473">
                  <a:extLst>
                    <a:ext uri="{9D8B030D-6E8A-4147-A177-3AD203B41FA5}">
                      <a16:colId xmlns:a16="http://schemas.microsoft.com/office/drawing/2014/main" val="3349616457"/>
                    </a:ext>
                  </a:extLst>
                </a:gridCol>
                <a:gridCol w="486473">
                  <a:extLst>
                    <a:ext uri="{9D8B030D-6E8A-4147-A177-3AD203B41FA5}">
                      <a16:colId xmlns:a16="http://schemas.microsoft.com/office/drawing/2014/main" val="560136995"/>
                    </a:ext>
                  </a:extLst>
                </a:gridCol>
                <a:gridCol w="486473">
                  <a:extLst>
                    <a:ext uri="{9D8B030D-6E8A-4147-A177-3AD203B41FA5}">
                      <a16:colId xmlns:a16="http://schemas.microsoft.com/office/drawing/2014/main" val="4155201511"/>
                    </a:ext>
                  </a:extLst>
                </a:gridCol>
                <a:gridCol w="486473">
                  <a:extLst>
                    <a:ext uri="{9D8B030D-6E8A-4147-A177-3AD203B41FA5}">
                      <a16:colId xmlns:a16="http://schemas.microsoft.com/office/drawing/2014/main" val="70818931"/>
                    </a:ext>
                  </a:extLst>
                </a:gridCol>
                <a:gridCol w="486473">
                  <a:extLst>
                    <a:ext uri="{9D8B030D-6E8A-4147-A177-3AD203B41FA5}">
                      <a16:colId xmlns:a16="http://schemas.microsoft.com/office/drawing/2014/main" val="3068448207"/>
                    </a:ext>
                  </a:extLst>
                </a:gridCol>
                <a:gridCol w="486473">
                  <a:extLst>
                    <a:ext uri="{9D8B030D-6E8A-4147-A177-3AD203B41FA5}">
                      <a16:colId xmlns:a16="http://schemas.microsoft.com/office/drawing/2014/main" val="1320757358"/>
                    </a:ext>
                  </a:extLst>
                </a:gridCol>
              </a:tblGrid>
              <a:tr h="168914">
                <a:tc>
                  <a:txBody>
                    <a:bodyPr/>
                    <a:lstStyle/>
                    <a:p>
                      <a:pPr algn="r" fontAlgn="ctr"/>
                      <a:r>
                        <a:rPr lang="en-US" altLang="ja-JP" sz="800" u="none" strike="noStrike">
                          <a:effectLst/>
                        </a:rPr>
                        <a:t>0.515262</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0.268788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0.553025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0.128805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0.041859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0.039875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3850569953"/>
                  </a:ext>
                </a:extLst>
              </a:tr>
              <a:tr h="168914">
                <a:tc>
                  <a:txBody>
                    <a:bodyPr/>
                    <a:lstStyle/>
                    <a:p>
                      <a:pPr algn="r" fontAlgn="ctr"/>
                      <a:r>
                        <a:rPr lang="en-US" altLang="ja-JP" sz="800" u="none" strike="noStrike">
                          <a:effectLst/>
                        </a:rPr>
                        <a:t>0.591943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0.479018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0.433385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0.94297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0.390283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0.554149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177589806"/>
                  </a:ext>
                </a:extLst>
              </a:tr>
              <a:tr h="168914">
                <a:tc>
                  <a:txBody>
                    <a:bodyPr/>
                    <a:lstStyle/>
                    <a:p>
                      <a:pPr algn="r" fontAlgn="ctr"/>
                      <a:r>
                        <a:rPr lang="en-US" altLang="ja-JP" sz="800" u="none" strike="noStrike">
                          <a:effectLst/>
                        </a:rPr>
                        <a:t>0.005084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0.285419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0.555128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0.297101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0.668766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0.103344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5649688"/>
                  </a:ext>
                </a:extLst>
              </a:tr>
              <a:tr h="168914">
                <a:tc>
                  <a:txBody>
                    <a:bodyPr/>
                    <a:lstStyle/>
                    <a:p>
                      <a:pPr algn="r" fontAlgn="ctr"/>
                      <a:r>
                        <a:rPr lang="en-US" altLang="ja-JP" sz="800" u="none" strike="noStrike">
                          <a:effectLst/>
                        </a:rPr>
                        <a:t>0.602785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0.223863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0.565811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0.817655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0.609888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0.516724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2759682558"/>
                  </a:ext>
                </a:extLst>
              </a:tr>
              <a:tr h="168914">
                <a:tc>
                  <a:txBody>
                    <a:bodyPr/>
                    <a:lstStyle/>
                    <a:p>
                      <a:pPr algn="r" fontAlgn="ctr"/>
                      <a:r>
                        <a:rPr lang="en-US" altLang="ja-JP" sz="800" u="none" strike="noStrike">
                          <a:effectLst/>
                        </a:rPr>
                        <a:t>0.70049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0.747791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0.411207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0.918845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0.761562</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0.101559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372482585"/>
                  </a:ext>
                </a:extLst>
              </a:tr>
              <a:tr h="168914">
                <a:tc>
                  <a:txBody>
                    <a:bodyPr/>
                    <a:lstStyle/>
                    <a:p>
                      <a:pPr algn="r" fontAlgn="ctr"/>
                      <a:r>
                        <a:rPr lang="en-US" altLang="ja-JP" sz="800" u="none" strike="noStrike">
                          <a:effectLst/>
                        </a:rPr>
                        <a:t>0.767407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0.192991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0.427843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0.128095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0.711085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0.108203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608789817"/>
                  </a:ext>
                </a:extLst>
              </a:tr>
              <a:tr h="168914">
                <a:tc>
                  <a:txBody>
                    <a:bodyPr/>
                    <a:lstStyle/>
                    <a:p>
                      <a:pPr algn="r" fontAlgn="ctr"/>
                      <a:r>
                        <a:rPr lang="en-US" altLang="ja-JP" sz="800" u="none" strike="noStrike">
                          <a:effectLst/>
                        </a:rPr>
                        <a:t>0.462526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0.293224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0.554334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0.660653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0.853755</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0.855999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641382663"/>
                  </a:ext>
                </a:extLst>
              </a:tr>
              <a:tr h="168914">
                <a:tc>
                  <a:txBody>
                    <a:bodyPr/>
                    <a:lstStyle/>
                    <a:p>
                      <a:pPr algn="r" fontAlgn="ctr"/>
                      <a:r>
                        <a:rPr lang="en-US" altLang="ja-JP" sz="800" u="none" strike="noStrike">
                          <a:effectLst/>
                        </a:rPr>
                        <a:t>0.69524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0.96667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0.068286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0.093707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0.670788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0.076774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377770512"/>
                  </a:ext>
                </a:extLst>
              </a:tr>
              <a:tr h="168914">
                <a:tc>
                  <a:txBody>
                    <a:bodyPr/>
                    <a:lstStyle/>
                    <a:p>
                      <a:pPr algn="r" fontAlgn="ctr"/>
                      <a:r>
                        <a:rPr lang="en-US" altLang="ja-JP" sz="800" u="none" strike="noStrike">
                          <a:effectLst/>
                        </a:rPr>
                        <a:t>0.48448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0.454823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0.820594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0.839856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0.097863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0.423451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466412877"/>
                  </a:ext>
                </a:extLst>
              </a:tr>
              <a:tr h="168914">
                <a:tc>
                  <a:txBody>
                    <a:bodyPr/>
                    <a:lstStyle/>
                    <a:p>
                      <a:pPr algn="r" fontAlgn="ctr"/>
                      <a:r>
                        <a:rPr lang="en-US" altLang="ja-JP" sz="800" u="none" strike="noStrike">
                          <a:effectLst/>
                        </a:rPr>
                        <a:t>0.037417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0.885277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0.651878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0.924521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0.108708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0.493434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251341303"/>
                  </a:ext>
                </a:extLst>
              </a:tr>
              <a:tr h="168914">
                <a:tc>
                  <a:txBody>
                    <a:bodyPr/>
                    <a:lstStyle/>
                    <a:p>
                      <a:pPr algn="r" fontAlgn="ctr"/>
                      <a:r>
                        <a:rPr lang="en-US" altLang="ja-JP" sz="800" u="none" strike="noStrike">
                          <a:effectLst/>
                        </a:rPr>
                        <a:t>0.245289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0.371684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0.477566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0.39182</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0.425252</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0.865433</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1289698981"/>
                  </a:ext>
                </a:extLst>
              </a:tr>
              <a:tr h="168914">
                <a:tc>
                  <a:txBody>
                    <a:bodyPr/>
                    <a:lstStyle/>
                    <a:p>
                      <a:pPr algn="r" fontAlgn="ctr"/>
                      <a:r>
                        <a:rPr lang="en-US" altLang="ja-JP" sz="800" u="none" strike="noStrike">
                          <a:effectLst/>
                        </a:rPr>
                        <a:t>0.810247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0.314036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0.221594</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0.28977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0.527937</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0.124779</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615067542"/>
                  </a:ext>
                </a:extLst>
              </a:tr>
              <a:tr h="168914">
                <a:tc>
                  <a:txBody>
                    <a:bodyPr/>
                    <a:lstStyle/>
                    <a:p>
                      <a:pPr algn="r" fontAlgn="ctr"/>
                      <a:r>
                        <a:rPr lang="en-US" altLang="ja-JP" sz="800" u="none" strike="noStrike">
                          <a:effectLst/>
                        </a:rPr>
                        <a:t>0.276566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0.835086</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0.084408</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0.673991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a:effectLst/>
                        </a:rPr>
                        <a:t>0.082851</a:t>
                      </a:r>
                      <a:endParaRPr lang="en-US" altLang="ja-JP" sz="800" b="0" i="0" u="none" strike="noStrike">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tc>
                  <a:txBody>
                    <a:bodyPr/>
                    <a:lstStyle/>
                    <a:p>
                      <a:pPr algn="r" fontAlgn="ctr"/>
                      <a:r>
                        <a:rPr lang="en-US" altLang="ja-JP" sz="800" u="none" strike="noStrike" dirty="0">
                          <a:effectLst/>
                        </a:rPr>
                        <a:t>0.857741</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757" marR="6757" marT="6757" marB="0" anchor="ctr"/>
                </a:tc>
                <a:extLst>
                  <a:ext uri="{0D108BD9-81ED-4DB2-BD59-A6C34878D82A}">
                    <a16:rowId xmlns:a16="http://schemas.microsoft.com/office/drawing/2014/main" val="3848884945"/>
                  </a:ext>
                </a:extLst>
              </a:tr>
            </a:tbl>
          </a:graphicData>
        </a:graphic>
      </p:graphicFrame>
      <p:sp>
        <p:nvSpPr>
          <p:cNvPr id="6" name="矢印: 右 5">
            <a:extLst>
              <a:ext uri="{FF2B5EF4-FFF2-40B4-BE49-F238E27FC236}">
                <a16:creationId xmlns:a16="http://schemas.microsoft.com/office/drawing/2014/main" id="{92186DB9-A32C-4CA6-9024-7B8ABC4A907D}"/>
              </a:ext>
            </a:extLst>
          </p:cNvPr>
          <p:cNvSpPr/>
          <p:nvPr/>
        </p:nvSpPr>
        <p:spPr>
          <a:xfrm>
            <a:off x="6491206" y="2420888"/>
            <a:ext cx="680084" cy="484632"/>
          </a:xfrm>
          <a:prstGeom prst="rightArrow">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DAE71B0-241B-498A-97ED-809FBFF5DA43}"/>
              </a:ext>
            </a:extLst>
          </p:cNvPr>
          <p:cNvSpPr txBox="1"/>
          <p:nvPr/>
        </p:nvSpPr>
        <p:spPr>
          <a:xfrm>
            <a:off x="7668344" y="2478538"/>
            <a:ext cx="877163" cy="369332"/>
          </a:xfrm>
          <a:prstGeom prst="rect">
            <a:avLst/>
          </a:prstGeom>
          <a:noFill/>
        </p:spPr>
        <p:txBody>
          <a:bodyPr wrap="none" rtlCol="0">
            <a:spAutoFit/>
          </a:bodyPr>
          <a:lstStyle/>
          <a:p>
            <a:r>
              <a:rPr kumimoji="1" lang="ja-JP" altLang="en-US" dirty="0"/>
              <a:t>特性値</a:t>
            </a:r>
          </a:p>
        </p:txBody>
      </p:sp>
      <p:sp>
        <p:nvSpPr>
          <p:cNvPr id="8" name="テキスト ボックス 7">
            <a:extLst>
              <a:ext uri="{FF2B5EF4-FFF2-40B4-BE49-F238E27FC236}">
                <a16:creationId xmlns:a16="http://schemas.microsoft.com/office/drawing/2014/main" id="{CF0B14FF-C553-43BE-87D7-269B2A9C12F0}"/>
              </a:ext>
            </a:extLst>
          </p:cNvPr>
          <p:cNvSpPr txBox="1"/>
          <p:nvPr/>
        </p:nvSpPr>
        <p:spPr>
          <a:xfrm>
            <a:off x="6491206" y="3212016"/>
            <a:ext cx="646331" cy="369332"/>
          </a:xfrm>
          <a:prstGeom prst="rect">
            <a:avLst/>
          </a:prstGeom>
          <a:noFill/>
        </p:spPr>
        <p:txBody>
          <a:bodyPr wrap="none" rtlCol="0">
            <a:spAutoFit/>
          </a:bodyPr>
          <a:lstStyle/>
          <a:p>
            <a:r>
              <a:rPr kumimoji="1" lang="ja-JP" altLang="en-US" dirty="0"/>
              <a:t>予測</a:t>
            </a:r>
          </a:p>
        </p:txBody>
      </p:sp>
      <p:sp>
        <p:nvSpPr>
          <p:cNvPr id="9" name="テキスト ボックス 8">
            <a:extLst>
              <a:ext uri="{FF2B5EF4-FFF2-40B4-BE49-F238E27FC236}">
                <a16:creationId xmlns:a16="http://schemas.microsoft.com/office/drawing/2014/main" id="{1410B395-DC01-4B04-ACC0-78BAF9EDDD5F}"/>
              </a:ext>
            </a:extLst>
          </p:cNvPr>
          <p:cNvSpPr txBox="1"/>
          <p:nvPr/>
        </p:nvSpPr>
        <p:spPr>
          <a:xfrm>
            <a:off x="3917732" y="3861048"/>
            <a:ext cx="1518364" cy="369332"/>
          </a:xfrm>
          <a:prstGeom prst="rect">
            <a:avLst/>
          </a:prstGeom>
          <a:noFill/>
        </p:spPr>
        <p:txBody>
          <a:bodyPr wrap="none" rtlCol="0">
            <a:spAutoFit/>
          </a:bodyPr>
          <a:lstStyle/>
          <a:p>
            <a:r>
              <a:rPr kumimoji="1" lang="en-US" altLang="ja-JP" dirty="0"/>
              <a:t>SOAP</a:t>
            </a:r>
            <a:r>
              <a:rPr kumimoji="1" lang="ja-JP" altLang="en-US" dirty="0"/>
              <a:t>記述子</a:t>
            </a:r>
          </a:p>
        </p:txBody>
      </p:sp>
      <p:sp>
        <p:nvSpPr>
          <p:cNvPr id="10" name="テキスト ボックス 9">
            <a:extLst>
              <a:ext uri="{FF2B5EF4-FFF2-40B4-BE49-F238E27FC236}">
                <a16:creationId xmlns:a16="http://schemas.microsoft.com/office/drawing/2014/main" id="{7B00EE91-138D-4A55-B20F-8DD66FCCE050}"/>
              </a:ext>
            </a:extLst>
          </p:cNvPr>
          <p:cNvSpPr txBox="1"/>
          <p:nvPr/>
        </p:nvSpPr>
        <p:spPr>
          <a:xfrm>
            <a:off x="644466" y="3833876"/>
            <a:ext cx="1107996" cy="369332"/>
          </a:xfrm>
          <a:prstGeom prst="rect">
            <a:avLst/>
          </a:prstGeom>
          <a:noFill/>
        </p:spPr>
        <p:txBody>
          <a:bodyPr wrap="none" rtlCol="0">
            <a:spAutoFit/>
          </a:bodyPr>
          <a:lstStyle/>
          <a:p>
            <a:r>
              <a:rPr kumimoji="1" lang="ja-JP" altLang="en-US" dirty="0"/>
              <a:t>結晶構造</a:t>
            </a:r>
          </a:p>
        </p:txBody>
      </p:sp>
      <p:sp>
        <p:nvSpPr>
          <p:cNvPr id="11" name="テキスト ボックス 10">
            <a:extLst>
              <a:ext uri="{FF2B5EF4-FFF2-40B4-BE49-F238E27FC236}">
                <a16:creationId xmlns:a16="http://schemas.microsoft.com/office/drawing/2014/main" id="{4BC09D7A-2D45-4FB9-A68D-D3EE7179BA7D}"/>
              </a:ext>
            </a:extLst>
          </p:cNvPr>
          <p:cNvSpPr txBox="1"/>
          <p:nvPr/>
        </p:nvSpPr>
        <p:spPr>
          <a:xfrm>
            <a:off x="644466" y="5085184"/>
            <a:ext cx="8071440" cy="923330"/>
          </a:xfrm>
          <a:prstGeom prst="rect">
            <a:avLst/>
          </a:prstGeom>
          <a:noFill/>
        </p:spPr>
        <p:txBody>
          <a:bodyPr wrap="none" rtlCol="0">
            <a:spAutoFit/>
          </a:bodyPr>
          <a:lstStyle/>
          <a:p>
            <a:r>
              <a:rPr kumimoji="1" lang="en-US" altLang="ja-JP" dirty="0"/>
              <a:t>MOFs (Metal-organic frameworks)</a:t>
            </a:r>
            <a:r>
              <a:rPr lang="ja-JP" altLang="en-US" dirty="0"/>
              <a:t>のデータベースを用いて概念実証を行った</a:t>
            </a:r>
            <a:endParaRPr lang="en-US" altLang="ja-JP" dirty="0"/>
          </a:p>
          <a:p>
            <a:endParaRPr lang="en-US" altLang="ja-JP" dirty="0"/>
          </a:p>
          <a:p>
            <a:r>
              <a:rPr lang="ja-JP" altLang="en-US" dirty="0"/>
              <a:t>機械学習の道筋、ツールは完了。　テーマがあれば再開。</a:t>
            </a:r>
            <a:endParaRPr lang="en-US" altLang="ja-JP" dirty="0"/>
          </a:p>
        </p:txBody>
      </p:sp>
    </p:spTree>
    <p:extLst>
      <p:ext uri="{BB962C8B-B14F-4D97-AF65-F5344CB8AC3E}">
        <p14:creationId xmlns:p14="http://schemas.microsoft.com/office/powerpoint/2010/main" val="12840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BC340-6F9A-4714-9549-D2BE254821BA}"/>
              </a:ext>
            </a:extLst>
          </p:cNvPr>
          <p:cNvSpPr>
            <a:spLocks noGrp="1"/>
          </p:cNvSpPr>
          <p:nvPr>
            <p:ph type="title"/>
          </p:nvPr>
        </p:nvSpPr>
        <p:spPr/>
        <p:txBody>
          <a:bodyPr/>
          <a:lstStyle/>
          <a:p>
            <a:r>
              <a:rPr lang="ja-JP" altLang="en-US" dirty="0"/>
              <a:t>ＡＩブーム</a:t>
            </a:r>
            <a:endParaRPr kumimoji="1" lang="ja-JP" altLang="en-US" dirty="0"/>
          </a:p>
        </p:txBody>
      </p:sp>
      <p:sp>
        <p:nvSpPr>
          <p:cNvPr id="3" name="テキスト ボックス 2">
            <a:extLst>
              <a:ext uri="{FF2B5EF4-FFF2-40B4-BE49-F238E27FC236}">
                <a16:creationId xmlns:a16="http://schemas.microsoft.com/office/drawing/2014/main" id="{46F67BDF-5C3E-485C-807A-47F006E6A612}"/>
              </a:ext>
            </a:extLst>
          </p:cNvPr>
          <p:cNvSpPr txBox="1"/>
          <p:nvPr/>
        </p:nvSpPr>
        <p:spPr>
          <a:xfrm>
            <a:off x="568340" y="950761"/>
            <a:ext cx="8007320" cy="646331"/>
          </a:xfrm>
          <a:prstGeom prst="rect">
            <a:avLst/>
          </a:prstGeom>
          <a:noFill/>
        </p:spPr>
        <p:txBody>
          <a:bodyPr wrap="none" rtlCol="0">
            <a:spAutoFit/>
          </a:bodyPr>
          <a:lstStyle/>
          <a:p>
            <a:r>
              <a:rPr kumimoji="1" lang="en-US" altLang="ja-JP" sz="3600" dirty="0">
                <a:solidFill>
                  <a:srgbClr val="FF0000"/>
                </a:solidFill>
              </a:rPr>
              <a:t>AI</a:t>
            </a:r>
            <a:r>
              <a:rPr kumimoji="1" lang="ja-JP" altLang="en-US" sz="3600" dirty="0">
                <a:solidFill>
                  <a:srgbClr val="FF0000"/>
                </a:solidFill>
              </a:rPr>
              <a:t>≒</a:t>
            </a:r>
            <a:r>
              <a:rPr lang="ja-JP" altLang="en-US" sz="3600" dirty="0">
                <a:solidFill>
                  <a:srgbClr val="FF0000"/>
                </a:solidFill>
              </a:rPr>
              <a:t>画像分野でのディープラーニング</a:t>
            </a:r>
            <a:endParaRPr kumimoji="1" lang="ja-JP" altLang="en-US" sz="3600" dirty="0"/>
          </a:p>
        </p:txBody>
      </p:sp>
      <p:sp>
        <p:nvSpPr>
          <p:cNvPr id="4" name="テキスト ボックス 3">
            <a:extLst>
              <a:ext uri="{FF2B5EF4-FFF2-40B4-BE49-F238E27FC236}">
                <a16:creationId xmlns:a16="http://schemas.microsoft.com/office/drawing/2014/main" id="{26B0ACD7-513C-48DE-85D2-9F2A16992E79}"/>
              </a:ext>
            </a:extLst>
          </p:cNvPr>
          <p:cNvSpPr txBox="1"/>
          <p:nvPr/>
        </p:nvSpPr>
        <p:spPr>
          <a:xfrm>
            <a:off x="1480500" y="1613096"/>
            <a:ext cx="5735866" cy="338554"/>
          </a:xfrm>
          <a:prstGeom prst="rect">
            <a:avLst/>
          </a:prstGeom>
          <a:noFill/>
        </p:spPr>
        <p:txBody>
          <a:bodyPr wrap="none" rtlCol="0">
            <a:spAutoFit/>
          </a:bodyPr>
          <a:lstStyle/>
          <a:p>
            <a:r>
              <a:rPr kumimoji="1" lang="ja-JP" altLang="en-US" sz="1600" dirty="0"/>
              <a:t>画像分野以外での</a:t>
            </a:r>
            <a:r>
              <a:rPr kumimoji="1" lang="en-US" altLang="ja-JP" sz="1600" dirty="0"/>
              <a:t>AI</a:t>
            </a:r>
            <a:r>
              <a:rPr lang="ja-JP" altLang="en-US" sz="1600" dirty="0"/>
              <a:t>は、</a:t>
            </a:r>
            <a:r>
              <a:rPr kumimoji="1" lang="ja-JP" altLang="en-US" sz="1600" dirty="0"/>
              <a:t>ここ</a:t>
            </a:r>
            <a:r>
              <a:rPr kumimoji="1" lang="en-US" altLang="ja-JP" sz="1600" dirty="0"/>
              <a:t>10</a:t>
            </a:r>
            <a:r>
              <a:rPr kumimoji="1" lang="ja-JP" altLang="en-US" sz="1600" dirty="0"/>
              <a:t>年で</a:t>
            </a:r>
            <a:r>
              <a:rPr lang="ja-JP" altLang="en-US" sz="1600" dirty="0"/>
              <a:t>それほど</a:t>
            </a:r>
            <a:r>
              <a:rPr kumimoji="1" lang="ja-JP" altLang="en-US" sz="1600" dirty="0"/>
              <a:t>発達していない</a:t>
            </a:r>
          </a:p>
        </p:txBody>
      </p:sp>
      <p:grpSp>
        <p:nvGrpSpPr>
          <p:cNvPr id="10" name="グループ化 9">
            <a:extLst>
              <a:ext uri="{FF2B5EF4-FFF2-40B4-BE49-F238E27FC236}">
                <a16:creationId xmlns:a16="http://schemas.microsoft.com/office/drawing/2014/main" id="{D4FAAE7D-0539-45ED-BD7D-83B7113DA785}"/>
              </a:ext>
            </a:extLst>
          </p:cNvPr>
          <p:cNvGrpSpPr/>
          <p:nvPr/>
        </p:nvGrpSpPr>
        <p:grpSpPr>
          <a:xfrm>
            <a:off x="2699792" y="2348880"/>
            <a:ext cx="3593636" cy="3116653"/>
            <a:chOff x="3419872" y="2499975"/>
            <a:chExt cx="4920083" cy="4267041"/>
          </a:xfrm>
        </p:grpSpPr>
        <p:pic>
          <p:nvPicPr>
            <p:cNvPr id="2052" name="Picture 4" descr="ããã½ã³ã³ãããªã¼ãã®ç»åæ¤ç´¢çµæ">
              <a:extLst>
                <a:ext uri="{FF2B5EF4-FFF2-40B4-BE49-F238E27FC236}">
                  <a16:creationId xmlns:a16="http://schemas.microsoft.com/office/drawing/2014/main" id="{2106469B-9EA8-4BFB-8CC4-DC6C9085A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862188"/>
              <a:ext cx="4920083" cy="390482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32522878-C295-460C-9FC3-103672FBF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633" y="2499975"/>
              <a:ext cx="3922822" cy="2591864"/>
            </a:xfrm>
            <a:prstGeom prst="rect">
              <a:avLst/>
            </a:prstGeom>
          </p:spPr>
        </p:pic>
      </p:grpSp>
      <p:sp>
        <p:nvSpPr>
          <p:cNvPr id="11" name="テキスト ボックス 10">
            <a:extLst>
              <a:ext uri="{FF2B5EF4-FFF2-40B4-BE49-F238E27FC236}">
                <a16:creationId xmlns:a16="http://schemas.microsoft.com/office/drawing/2014/main" id="{0CE56076-6A4D-4757-B1E3-FBDA41B835D5}"/>
              </a:ext>
            </a:extLst>
          </p:cNvPr>
          <p:cNvSpPr txBox="1"/>
          <p:nvPr/>
        </p:nvSpPr>
        <p:spPr>
          <a:xfrm>
            <a:off x="35496" y="5786100"/>
            <a:ext cx="9140644" cy="523220"/>
          </a:xfrm>
          <a:prstGeom prst="rect">
            <a:avLst/>
          </a:prstGeom>
          <a:noFill/>
        </p:spPr>
        <p:txBody>
          <a:bodyPr wrap="none" rtlCol="0">
            <a:spAutoFit/>
          </a:bodyPr>
          <a:lstStyle/>
          <a:p>
            <a:r>
              <a:rPr kumimoji="1" lang="en-US" altLang="ja-JP" sz="2800" dirty="0"/>
              <a:t>AI</a:t>
            </a:r>
            <a:r>
              <a:rPr kumimoji="1" lang="ja-JP" altLang="en-US" sz="2800" dirty="0"/>
              <a:t>とは従来のコンピュータに</a:t>
            </a:r>
            <a:r>
              <a:rPr kumimoji="1" lang="ja-JP" altLang="en-US" sz="2800" dirty="0">
                <a:solidFill>
                  <a:srgbClr val="FF0000"/>
                </a:solidFill>
              </a:rPr>
              <a:t>でっかい目玉</a:t>
            </a:r>
            <a:r>
              <a:rPr kumimoji="1" lang="ja-JP" altLang="en-US" sz="2800" dirty="0"/>
              <a:t>がついたもの</a:t>
            </a:r>
          </a:p>
        </p:txBody>
      </p:sp>
    </p:spTree>
    <p:extLst>
      <p:ext uri="{BB962C8B-B14F-4D97-AF65-F5344CB8AC3E}">
        <p14:creationId xmlns:p14="http://schemas.microsoft.com/office/powerpoint/2010/main" val="3506372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50213-535A-4517-B0B7-BACE8A44E634}"/>
              </a:ext>
            </a:extLst>
          </p:cNvPr>
          <p:cNvSpPr>
            <a:spLocks noGrp="1"/>
          </p:cNvSpPr>
          <p:nvPr>
            <p:ph type="title"/>
          </p:nvPr>
        </p:nvSpPr>
        <p:spPr/>
        <p:txBody>
          <a:bodyPr/>
          <a:lstStyle/>
          <a:p>
            <a:r>
              <a:rPr kumimoji="1" lang="ja-JP" altLang="en-US" dirty="0"/>
              <a:t>これまでの取り組み</a:t>
            </a:r>
          </a:p>
        </p:txBody>
      </p:sp>
      <p:sp>
        <p:nvSpPr>
          <p:cNvPr id="4" name="テキスト ボックス 3">
            <a:extLst>
              <a:ext uri="{FF2B5EF4-FFF2-40B4-BE49-F238E27FC236}">
                <a16:creationId xmlns:a16="http://schemas.microsoft.com/office/drawing/2014/main" id="{884547E5-FA7A-463B-88AE-96264B049BB1}"/>
              </a:ext>
            </a:extLst>
          </p:cNvPr>
          <p:cNvSpPr txBox="1"/>
          <p:nvPr/>
        </p:nvSpPr>
        <p:spPr>
          <a:xfrm>
            <a:off x="323527" y="1196752"/>
            <a:ext cx="4288353" cy="4524315"/>
          </a:xfrm>
          <a:prstGeom prst="rect">
            <a:avLst/>
          </a:prstGeom>
          <a:noFill/>
        </p:spPr>
        <p:txBody>
          <a:bodyPr wrap="none" rtlCol="0">
            <a:spAutoFit/>
          </a:bodyPr>
          <a:lstStyle/>
          <a:p>
            <a:r>
              <a:rPr kumimoji="1" lang="ja-JP" altLang="en-US" sz="3200" dirty="0">
                <a:solidFill>
                  <a:schemeClr val="bg1">
                    <a:lumMod val="75000"/>
                  </a:schemeClr>
                </a:solidFill>
              </a:rPr>
              <a:t>デーブルデータの予測</a:t>
            </a:r>
            <a:endParaRPr kumimoji="1" lang="en-US" altLang="ja-JP" sz="3200" dirty="0">
              <a:solidFill>
                <a:schemeClr val="bg1">
                  <a:lumMod val="75000"/>
                </a:schemeClr>
              </a:solidFill>
            </a:endParaRPr>
          </a:p>
          <a:p>
            <a:r>
              <a:rPr lang="ja-JP" altLang="en-US" sz="3200" dirty="0">
                <a:solidFill>
                  <a:schemeClr val="bg1">
                    <a:lumMod val="75000"/>
                  </a:schemeClr>
                </a:solidFill>
              </a:rPr>
              <a:t>・ガラス組成の予測</a:t>
            </a:r>
            <a:endParaRPr lang="en-US" altLang="ja-JP" sz="3200" dirty="0">
              <a:solidFill>
                <a:schemeClr val="bg1">
                  <a:lumMod val="75000"/>
                </a:schemeClr>
              </a:solidFill>
            </a:endParaRPr>
          </a:p>
          <a:p>
            <a:r>
              <a:rPr kumimoji="1" lang="ja-JP" altLang="en-US" sz="3200" dirty="0">
                <a:solidFill>
                  <a:schemeClr val="bg1">
                    <a:lumMod val="75000"/>
                  </a:schemeClr>
                </a:solidFill>
              </a:rPr>
              <a:t>・硝子溶融炉の設計</a:t>
            </a:r>
            <a:endParaRPr kumimoji="1" lang="en-US" altLang="ja-JP" sz="3200" dirty="0">
              <a:solidFill>
                <a:schemeClr val="bg1">
                  <a:lumMod val="75000"/>
                </a:schemeClr>
              </a:solidFill>
            </a:endParaRPr>
          </a:p>
          <a:p>
            <a:endParaRPr kumimoji="1" lang="en-US" altLang="ja-JP" sz="3200" dirty="0">
              <a:solidFill>
                <a:schemeClr val="bg1">
                  <a:lumMod val="75000"/>
                </a:schemeClr>
              </a:solidFill>
            </a:endParaRPr>
          </a:p>
          <a:p>
            <a:endParaRPr lang="en-US" altLang="ja-JP" sz="3200" dirty="0">
              <a:solidFill>
                <a:schemeClr val="bg1">
                  <a:lumMod val="75000"/>
                </a:schemeClr>
              </a:solidFill>
            </a:endParaRPr>
          </a:p>
          <a:p>
            <a:r>
              <a:rPr lang="ja-JP" altLang="en-US" sz="3200" dirty="0">
                <a:solidFill>
                  <a:schemeClr val="bg1">
                    <a:lumMod val="75000"/>
                  </a:schemeClr>
                </a:solidFill>
              </a:rPr>
              <a:t>化合物の特性予測</a:t>
            </a:r>
            <a:endParaRPr lang="en-US" altLang="ja-JP" sz="3200" dirty="0">
              <a:solidFill>
                <a:schemeClr val="bg1">
                  <a:lumMod val="75000"/>
                </a:schemeClr>
              </a:solidFill>
            </a:endParaRPr>
          </a:p>
          <a:p>
            <a:endParaRPr kumimoji="1" lang="en-US" altLang="ja-JP" sz="3200" dirty="0">
              <a:solidFill>
                <a:schemeClr val="bg1">
                  <a:lumMod val="75000"/>
                </a:schemeClr>
              </a:solidFill>
            </a:endParaRPr>
          </a:p>
          <a:p>
            <a:endParaRPr lang="en-US" altLang="ja-JP" sz="3200" dirty="0">
              <a:solidFill>
                <a:srgbClr val="FF0000"/>
              </a:solidFill>
            </a:endParaRPr>
          </a:p>
          <a:p>
            <a:r>
              <a:rPr lang="ja-JP" altLang="en-US" sz="3200" dirty="0">
                <a:solidFill>
                  <a:srgbClr val="FF0000"/>
                </a:solidFill>
              </a:rPr>
              <a:t>結晶の特性予測</a:t>
            </a:r>
            <a:endParaRPr kumimoji="1" lang="en-US" altLang="ja-JP" sz="3200" dirty="0">
              <a:solidFill>
                <a:srgbClr val="FF0000"/>
              </a:solidFill>
            </a:endParaRPr>
          </a:p>
        </p:txBody>
      </p:sp>
      <p:sp>
        <p:nvSpPr>
          <p:cNvPr id="3" name="正方形/長方形 2">
            <a:extLst>
              <a:ext uri="{FF2B5EF4-FFF2-40B4-BE49-F238E27FC236}">
                <a16:creationId xmlns:a16="http://schemas.microsoft.com/office/drawing/2014/main" id="{36B79EEF-4C36-460A-8F9F-55DCA17669E8}"/>
              </a:ext>
            </a:extLst>
          </p:cNvPr>
          <p:cNvSpPr/>
          <p:nvPr/>
        </p:nvSpPr>
        <p:spPr>
          <a:xfrm>
            <a:off x="5292080" y="1772816"/>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
        <p:nvSpPr>
          <p:cNvPr id="5" name="正方形/長方形 4">
            <a:extLst>
              <a:ext uri="{FF2B5EF4-FFF2-40B4-BE49-F238E27FC236}">
                <a16:creationId xmlns:a16="http://schemas.microsoft.com/office/drawing/2014/main" id="{69F8EB86-5AD3-422A-8A2D-9740D60249D9}"/>
              </a:ext>
            </a:extLst>
          </p:cNvPr>
          <p:cNvSpPr/>
          <p:nvPr/>
        </p:nvSpPr>
        <p:spPr>
          <a:xfrm>
            <a:off x="5292080" y="3636313"/>
            <a:ext cx="2236510"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ja-JP" altLang="en-US" sz="3200" dirty="0">
                <a:solidFill>
                  <a:schemeClr val="bg1">
                    <a:lumMod val="75000"/>
                  </a:schemeClr>
                </a:solidFill>
              </a:rPr>
              <a:t>ソフト完成</a:t>
            </a:r>
            <a:endParaRPr lang="en-US" altLang="ja-JP" sz="3200" dirty="0">
              <a:solidFill>
                <a:schemeClr val="bg1">
                  <a:lumMod val="75000"/>
                </a:schemeClr>
              </a:solidFill>
            </a:endParaRPr>
          </a:p>
        </p:txBody>
      </p:sp>
      <p:sp>
        <p:nvSpPr>
          <p:cNvPr id="6" name="正方形/長方形 5">
            <a:extLst>
              <a:ext uri="{FF2B5EF4-FFF2-40B4-BE49-F238E27FC236}">
                <a16:creationId xmlns:a16="http://schemas.microsoft.com/office/drawing/2014/main" id="{233CCF2B-5A82-46A6-A5F0-7A9ADBB7F798}"/>
              </a:ext>
            </a:extLst>
          </p:cNvPr>
          <p:cNvSpPr/>
          <p:nvPr/>
        </p:nvSpPr>
        <p:spPr>
          <a:xfrm>
            <a:off x="5292080" y="5136292"/>
            <a:ext cx="223651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3200" dirty="0">
                <a:solidFill>
                  <a:srgbClr val="FF0000"/>
                </a:solidFill>
              </a:rPr>
              <a:t>対応可能</a:t>
            </a:r>
            <a:endParaRPr lang="en-US" altLang="ja-JP" sz="3200" dirty="0">
              <a:solidFill>
                <a:srgbClr val="FF0000"/>
              </a:solidFill>
            </a:endParaRPr>
          </a:p>
        </p:txBody>
      </p:sp>
    </p:spTree>
    <p:extLst>
      <p:ext uri="{BB962C8B-B14F-4D97-AF65-F5344CB8AC3E}">
        <p14:creationId xmlns:p14="http://schemas.microsoft.com/office/powerpoint/2010/main" val="3743364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FA3343-7F6E-4D2F-9B68-5006DB7B4772}"/>
              </a:ext>
            </a:extLst>
          </p:cNvPr>
          <p:cNvPicPr>
            <a:picLocks noChangeAspect="1"/>
          </p:cNvPicPr>
          <p:nvPr/>
        </p:nvPicPr>
        <p:blipFill>
          <a:blip r:embed="rId3"/>
          <a:stretch>
            <a:fillRect/>
          </a:stretch>
        </p:blipFill>
        <p:spPr>
          <a:xfrm>
            <a:off x="179512" y="1355439"/>
            <a:ext cx="1944216" cy="1993645"/>
          </a:xfrm>
          <a:prstGeom prst="rect">
            <a:avLst/>
          </a:prstGeom>
        </p:spPr>
      </p:pic>
      <p:pic>
        <p:nvPicPr>
          <p:cNvPr id="2058" name="Picture 10" descr="https://cdn-tech.nikkeibp.co.jp/atcl/nxt/mag/ne/18/00030/00001/34zu04.jpg?__scale=w:300,h:310&amp;_sh=0c40880830">
            <a:extLst>
              <a:ext uri="{FF2B5EF4-FFF2-40B4-BE49-F238E27FC236}">
                <a16:creationId xmlns:a16="http://schemas.microsoft.com/office/drawing/2014/main" id="{1D50EB37-6CCF-4DDC-B6CC-B326A67E6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0" y="1363742"/>
            <a:ext cx="2065412" cy="2134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tech.nikkeibp.co.jp/atcl/nxt/mag/ne/18/00030/00001/34zu05.jpg?__scale=w:240,h:343&amp;_sh=04c0fe0ae0">
            <a:extLst>
              <a:ext uri="{FF2B5EF4-FFF2-40B4-BE49-F238E27FC236}">
                <a16:creationId xmlns:a16="http://schemas.microsoft.com/office/drawing/2014/main" id="{DD4C1B52-349E-4A14-99CE-5C8C0CEAB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973" y="1355755"/>
            <a:ext cx="1962507" cy="2804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tech.nikkeibp.co.jp/atcl/nxt/mag/ne/18/00030/00001/34zu06.jpg">
            <a:extLst>
              <a:ext uri="{FF2B5EF4-FFF2-40B4-BE49-F238E27FC236}">
                <a16:creationId xmlns:a16="http://schemas.microsoft.com/office/drawing/2014/main" id="{1DCAB93F-31C8-4A90-B7BA-02EA78E6E2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525" y="1340768"/>
            <a:ext cx="2009707" cy="168011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15D1935-FDF6-4D72-A958-2F82B7B31BD0}"/>
              </a:ext>
            </a:extLst>
          </p:cNvPr>
          <p:cNvPicPr>
            <a:picLocks noChangeAspect="1"/>
          </p:cNvPicPr>
          <p:nvPr/>
        </p:nvPicPr>
        <p:blipFill>
          <a:blip r:embed="rId7"/>
          <a:stretch>
            <a:fillRect/>
          </a:stretch>
        </p:blipFill>
        <p:spPr>
          <a:xfrm>
            <a:off x="0" y="0"/>
            <a:ext cx="9121585" cy="1196752"/>
          </a:xfrm>
          <a:prstGeom prst="rect">
            <a:avLst/>
          </a:prstGeom>
        </p:spPr>
      </p:pic>
      <p:sp>
        <p:nvSpPr>
          <p:cNvPr id="8" name="正方形/長方形 7">
            <a:extLst>
              <a:ext uri="{FF2B5EF4-FFF2-40B4-BE49-F238E27FC236}">
                <a16:creationId xmlns:a16="http://schemas.microsoft.com/office/drawing/2014/main" id="{6E59281E-E750-4BCD-872C-DD37747D0C15}"/>
              </a:ext>
            </a:extLst>
          </p:cNvPr>
          <p:cNvSpPr/>
          <p:nvPr/>
        </p:nvSpPr>
        <p:spPr>
          <a:xfrm>
            <a:off x="22415" y="1124744"/>
            <a:ext cx="8118648" cy="200055"/>
          </a:xfrm>
          <a:prstGeom prst="rect">
            <a:avLst/>
          </a:prstGeom>
        </p:spPr>
        <p:txBody>
          <a:bodyPr wrap="square">
            <a:spAutoFit/>
          </a:bodyPr>
          <a:lstStyle/>
          <a:p>
            <a:r>
              <a:rPr lang="ja-JP" altLang="en-US" sz="700" dirty="0">
                <a:solidFill>
                  <a:schemeClr val="bg1">
                    <a:lumMod val="75000"/>
                  </a:schemeClr>
                </a:solidFill>
              </a:rPr>
              <a:t>tech.nikkeibp.co.jp/atcl/nxt/mag/ne/18/00030/00001/</a:t>
            </a:r>
          </a:p>
        </p:txBody>
      </p:sp>
      <p:sp>
        <p:nvSpPr>
          <p:cNvPr id="10" name="テキスト ボックス 9">
            <a:extLst>
              <a:ext uri="{FF2B5EF4-FFF2-40B4-BE49-F238E27FC236}">
                <a16:creationId xmlns:a16="http://schemas.microsoft.com/office/drawing/2014/main" id="{614C4F38-8F6A-45CA-9352-F448CCA12C3B}"/>
              </a:ext>
            </a:extLst>
          </p:cNvPr>
          <p:cNvSpPr txBox="1"/>
          <p:nvPr/>
        </p:nvSpPr>
        <p:spPr>
          <a:xfrm>
            <a:off x="683568" y="4348399"/>
            <a:ext cx="4032448" cy="2308324"/>
          </a:xfrm>
          <a:prstGeom prst="rect">
            <a:avLst/>
          </a:prstGeom>
          <a:noFill/>
        </p:spPr>
        <p:txBody>
          <a:bodyPr wrap="square" rtlCol="0">
            <a:spAutoFit/>
          </a:bodyPr>
          <a:lstStyle/>
          <a:p>
            <a:r>
              <a:rPr kumimoji="1" lang="ja-JP" altLang="en-US" sz="2400" dirty="0"/>
              <a:t>ベイズ最適化</a:t>
            </a:r>
            <a:r>
              <a:rPr kumimoji="1" lang="en-US" altLang="ja-JP" sz="2400" dirty="0"/>
              <a:t>		</a:t>
            </a:r>
          </a:p>
          <a:p>
            <a:r>
              <a:rPr lang="ja-JP" altLang="en-US" sz="2400" dirty="0">
                <a:solidFill>
                  <a:srgbClr val="00B050"/>
                </a:solidFill>
              </a:rPr>
              <a:t>モンテカルロ木探索</a:t>
            </a:r>
            <a:endParaRPr lang="en-US" altLang="ja-JP" sz="2400" dirty="0">
              <a:solidFill>
                <a:srgbClr val="00B050"/>
              </a:solidFill>
            </a:endParaRPr>
          </a:p>
          <a:p>
            <a:r>
              <a:rPr kumimoji="1" lang="ja-JP" altLang="en-US" sz="2400" dirty="0">
                <a:solidFill>
                  <a:srgbClr val="FF0000"/>
                </a:solidFill>
              </a:rPr>
              <a:t>スパースモデリング</a:t>
            </a:r>
            <a:endParaRPr kumimoji="1" lang="en-US" altLang="ja-JP" sz="2400" dirty="0">
              <a:solidFill>
                <a:srgbClr val="FF0000"/>
              </a:solidFill>
            </a:endParaRPr>
          </a:p>
          <a:p>
            <a:r>
              <a:rPr lang="ja-JP" altLang="en-US" sz="2400" dirty="0">
                <a:solidFill>
                  <a:srgbClr val="00B050"/>
                </a:solidFill>
              </a:rPr>
              <a:t>遺伝的アルゴリズム</a:t>
            </a:r>
            <a:endParaRPr lang="en-US" altLang="ja-JP" sz="2400" dirty="0">
              <a:solidFill>
                <a:srgbClr val="00B050"/>
              </a:solidFill>
            </a:endParaRPr>
          </a:p>
          <a:p>
            <a:r>
              <a:rPr kumimoji="1" lang="ja-JP" altLang="en-US" sz="2400" dirty="0">
                <a:solidFill>
                  <a:srgbClr val="FF0000"/>
                </a:solidFill>
              </a:rPr>
              <a:t>アンサンブル回帰木</a:t>
            </a:r>
            <a:endParaRPr kumimoji="1" lang="en-US" altLang="ja-JP" sz="2400" dirty="0">
              <a:solidFill>
                <a:srgbClr val="FF0000"/>
              </a:solidFill>
            </a:endParaRPr>
          </a:p>
          <a:p>
            <a:r>
              <a:rPr lang="ja-JP" altLang="en-US" sz="2400" dirty="0">
                <a:solidFill>
                  <a:srgbClr val="FF0000"/>
                </a:solidFill>
              </a:rPr>
              <a:t>ニューラルネットワーク</a:t>
            </a:r>
            <a:endParaRPr kumimoji="1" lang="ja-JP" altLang="en-US" sz="2400" dirty="0">
              <a:solidFill>
                <a:srgbClr val="FF0000"/>
              </a:solidFill>
            </a:endParaRPr>
          </a:p>
        </p:txBody>
      </p:sp>
      <p:sp>
        <p:nvSpPr>
          <p:cNvPr id="19" name="テキスト ボックス 18">
            <a:extLst>
              <a:ext uri="{FF2B5EF4-FFF2-40B4-BE49-F238E27FC236}">
                <a16:creationId xmlns:a16="http://schemas.microsoft.com/office/drawing/2014/main" id="{B7521F81-E9F4-4A2F-8072-26F5A27EE942}"/>
              </a:ext>
            </a:extLst>
          </p:cNvPr>
          <p:cNvSpPr txBox="1"/>
          <p:nvPr/>
        </p:nvSpPr>
        <p:spPr>
          <a:xfrm>
            <a:off x="699255" y="3657218"/>
            <a:ext cx="2720617" cy="707886"/>
          </a:xfrm>
          <a:prstGeom prst="rect">
            <a:avLst/>
          </a:prstGeom>
          <a:noFill/>
        </p:spPr>
        <p:txBody>
          <a:bodyPr wrap="none" rtlCol="0">
            <a:spAutoFit/>
          </a:bodyPr>
          <a:lstStyle/>
          <a:p>
            <a:r>
              <a:rPr kumimoji="1" lang="ja-JP" altLang="en-US" sz="4000" dirty="0"/>
              <a:t>どんな</a:t>
            </a:r>
            <a:r>
              <a:rPr kumimoji="1" lang="en-US" altLang="ja-JP" sz="4000" dirty="0"/>
              <a:t>AI</a:t>
            </a:r>
            <a:r>
              <a:rPr kumimoji="1" lang="ja-JP" altLang="en-US" sz="4000" dirty="0"/>
              <a:t>？</a:t>
            </a:r>
          </a:p>
        </p:txBody>
      </p:sp>
      <p:sp>
        <p:nvSpPr>
          <p:cNvPr id="2" name="右中かっこ 1">
            <a:extLst>
              <a:ext uri="{FF2B5EF4-FFF2-40B4-BE49-F238E27FC236}">
                <a16:creationId xmlns:a16="http://schemas.microsoft.com/office/drawing/2014/main" id="{3E85E988-838D-484B-A571-6BD1276BA61F}"/>
              </a:ext>
            </a:extLst>
          </p:cNvPr>
          <p:cNvSpPr/>
          <p:nvPr/>
        </p:nvSpPr>
        <p:spPr>
          <a:xfrm>
            <a:off x="4572000" y="4348399"/>
            <a:ext cx="159703" cy="230832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092990-56BD-4528-AAFF-CA6E033B4000}"/>
              </a:ext>
            </a:extLst>
          </p:cNvPr>
          <p:cNvSpPr txBox="1"/>
          <p:nvPr/>
        </p:nvSpPr>
        <p:spPr>
          <a:xfrm>
            <a:off x="5187161" y="5229200"/>
            <a:ext cx="3057247" cy="584775"/>
          </a:xfrm>
          <a:prstGeom prst="rect">
            <a:avLst/>
          </a:prstGeom>
          <a:ln>
            <a:prstDash val="sysDot"/>
          </a:ln>
        </p:spPr>
        <p:style>
          <a:lnRef idx="2">
            <a:schemeClr val="accent4"/>
          </a:lnRef>
          <a:fillRef idx="1">
            <a:schemeClr val="lt1"/>
          </a:fillRef>
          <a:effectRef idx="0">
            <a:schemeClr val="accent4"/>
          </a:effectRef>
          <a:fontRef idx="minor">
            <a:schemeClr val="dk1"/>
          </a:fontRef>
        </p:style>
        <p:txBody>
          <a:bodyPr wrap="none" rtlCol="0">
            <a:spAutoFit/>
          </a:bodyPr>
          <a:lstStyle/>
          <a:p>
            <a:r>
              <a:rPr lang="ja-JP" altLang="en-US" sz="3200" dirty="0"/>
              <a:t>３</a:t>
            </a:r>
            <a:r>
              <a:rPr kumimoji="1" lang="ja-JP" altLang="en-US" sz="3200" dirty="0"/>
              <a:t>つの手法は？</a:t>
            </a:r>
          </a:p>
        </p:txBody>
      </p:sp>
      <p:sp>
        <p:nvSpPr>
          <p:cNvPr id="6" name="テキスト ボックス 5">
            <a:extLst>
              <a:ext uri="{FF2B5EF4-FFF2-40B4-BE49-F238E27FC236}">
                <a16:creationId xmlns:a16="http://schemas.microsoft.com/office/drawing/2014/main" id="{C7D8EF8E-D896-4D57-9A90-BBD3ED7930FA}"/>
              </a:ext>
            </a:extLst>
          </p:cNvPr>
          <p:cNvSpPr txBox="1"/>
          <p:nvPr/>
        </p:nvSpPr>
        <p:spPr>
          <a:xfrm>
            <a:off x="5590005" y="6093296"/>
            <a:ext cx="2492990" cy="369332"/>
          </a:xfrm>
          <a:prstGeom prst="rect">
            <a:avLst/>
          </a:prstGeom>
          <a:noFill/>
        </p:spPr>
        <p:txBody>
          <a:bodyPr wrap="none" rtlCol="0">
            <a:spAutoFit/>
          </a:bodyPr>
          <a:lstStyle/>
          <a:p>
            <a:r>
              <a:rPr kumimoji="1" lang="ja-JP" altLang="en-US" dirty="0"/>
              <a:t>探索問題に関する手法</a:t>
            </a:r>
          </a:p>
        </p:txBody>
      </p:sp>
    </p:spTree>
    <p:extLst>
      <p:ext uri="{BB962C8B-B14F-4D97-AF65-F5344CB8AC3E}">
        <p14:creationId xmlns:p14="http://schemas.microsoft.com/office/powerpoint/2010/main" val="419106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7398BCB5-EB16-4736-BC08-F879CF44AFD7}"/>
              </a:ext>
            </a:extLst>
          </p:cNvPr>
          <p:cNvGrpSpPr/>
          <p:nvPr/>
        </p:nvGrpSpPr>
        <p:grpSpPr>
          <a:xfrm>
            <a:off x="738431" y="1422257"/>
            <a:ext cx="1398140" cy="1511688"/>
            <a:chOff x="92857" y="1134171"/>
            <a:chExt cx="1398140" cy="1511688"/>
          </a:xfrm>
        </p:grpSpPr>
        <p:sp>
          <p:nvSpPr>
            <p:cNvPr id="6" name="テキスト ボックス 5">
              <a:extLst>
                <a:ext uri="{FF2B5EF4-FFF2-40B4-BE49-F238E27FC236}">
                  <a16:creationId xmlns:a16="http://schemas.microsoft.com/office/drawing/2014/main" id="{BF6E768A-03A1-4517-81E5-72C5CF00E882}"/>
                </a:ext>
              </a:extLst>
            </p:cNvPr>
            <p:cNvSpPr txBox="1"/>
            <p:nvPr/>
          </p:nvSpPr>
          <p:spPr>
            <a:xfrm>
              <a:off x="92857" y="1134171"/>
              <a:ext cx="1398140" cy="461665"/>
            </a:xfrm>
            <a:prstGeom prst="rect">
              <a:avLst/>
            </a:prstGeom>
            <a:noFill/>
          </p:spPr>
          <p:txBody>
            <a:bodyPr wrap="none" rtlCol="0">
              <a:spAutoFit/>
            </a:bodyPr>
            <a:lstStyle/>
            <a:p>
              <a:r>
                <a:rPr kumimoji="1" lang="ja-JP" altLang="en-US" sz="1200" dirty="0">
                  <a:latin typeface="ＭＳ Ｐ明朝" panose="02020600040205080304" pitchFamily="18" charset="-128"/>
                  <a:ea typeface="ＭＳ Ｐ明朝" panose="02020600040205080304" pitchFamily="18" charset="-128"/>
                </a:rPr>
                <a:t>エクセルファイルで</a:t>
              </a:r>
              <a:endParaRPr kumimoji="1" lang="en-US" altLang="ja-JP" sz="1200" dirty="0">
                <a:latin typeface="ＭＳ Ｐ明朝" panose="02020600040205080304" pitchFamily="18" charset="-128"/>
                <a:ea typeface="ＭＳ Ｐ明朝" panose="02020600040205080304" pitchFamily="18" charset="-128"/>
              </a:endParaRPr>
            </a:p>
            <a:p>
              <a:r>
                <a:rPr kumimoji="1" lang="ja-JP" altLang="en-US" sz="1200" dirty="0">
                  <a:latin typeface="ＭＳ Ｐ明朝" panose="02020600040205080304" pitchFamily="18" charset="-128"/>
                  <a:ea typeface="ＭＳ Ｐ明朝" panose="02020600040205080304" pitchFamily="18" charset="-128"/>
                </a:rPr>
                <a:t>探索条件を設定</a:t>
              </a:r>
            </a:p>
          </p:txBody>
        </p:sp>
        <p:pic>
          <p:nvPicPr>
            <p:cNvPr id="7" name="図 6">
              <a:extLst>
                <a:ext uri="{FF2B5EF4-FFF2-40B4-BE49-F238E27FC236}">
                  <a16:creationId xmlns:a16="http://schemas.microsoft.com/office/drawing/2014/main" id="{99C39DF7-DDED-4852-B70E-63A22A144871}"/>
                </a:ext>
              </a:extLst>
            </p:cNvPr>
            <p:cNvPicPr>
              <a:picLocks noChangeAspect="1"/>
            </p:cNvPicPr>
            <p:nvPr/>
          </p:nvPicPr>
          <p:blipFill>
            <a:blip r:embed="rId3"/>
            <a:stretch>
              <a:fillRect/>
            </a:stretch>
          </p:blipFill>
          <p:spPr>
            <a:xfrm>
              <a:off x="228304" y="1725757"/>
              <a:ext cx="864096" cy="920102"/>
            </a:xfrm>
            <a:prstGeom prst="rect">
              <a:avLst/>
            </a:prstGeom>
          </p:spPr>
        </p:pic>
      </p:grpSp>
      <p:grpSp>
        <p:nvGrpSpPr>
          <p:cNvPr id="18" name="グループ化 17">
            <a:extLst>
              <a:ext uri="{FF2B5EF4-FFF2-40B4-BE49-F238E27FC236}">
                <a16:creationId xmlns:a16="http://schemas.microsoft.com/office/drawing/2014/main" id="{F2DC57A3-D56E-4497-A220-2541CC000209}"/>
              </a:ext>
            </a:extLst>
          </p:cNvPr>
          <p:cNvGrpSpPr/>
          <p:nvPr/>
        </p:nvGrpSpPr>
        <p:grpSpPr>
          <a:xfrm>
            <a:off x="2453972" y="1088740"/>
            <a:ext cx="2557110" cy="2118825"/>
            <a:chOff x="722328" y="1088740"/>
            <a:chExt cx="2557110" cy="2118825"/>
          </a:xfrm>
        </p:grpSpPr>
        <p:sp>
          <p:nvSpPr>
            <p:cNvPr id="5" name="テキスト ボックス 4">
              <a:extLst>
                <a:ext uri="{FF2B5EF4-FFF2-40B4-BE49-F238E27FC236}">
                  <a16:creationId xmlns:a16="http://schemas.microsoft.com/office/drawing/2014/main" id="{F31D537E-A710-49B4-A8C0-C3535A19D79B}"/>
                </a:ext>
              </a:extLst>
            </p:cNvPr>
            <p:cNvSpPr txBox="1"/>
            <p:nvPr/>
          </p:nvSpPr>
          <p:spPr>
            <a:xfrm>
              <a:off x="722328" y="1088740"/>
              <a:ext cx="2557110" cy="369332"/>
            </a:xfrm>
            <a:prstGeom prst="rect">
              <a:avLst/>
            </a:prstGeom>
            <a:noFill/>
            <a:ln>
              <a:solidFill>
                <a:schemeClr val="tx1"/>
              </a:solidFill>
            </a:ln>
          </p:spPr>
          <p:txBody>
            <a:bodyPr wrap="none" rtlCol="0">
              <a:spAutoFit/>
            </a:bodyPr>
            <a:lstStyle/>
            <a:p>
              <a:r>
                <a:rPr lang="ja-JP" altLang="en-US" dirty="0">
                  <a:latin typeface="ＭＳ Ｐ明朝" panose="02020600040205080304" pitchFamily="18" charset="-128"/>
                  <a:ea typeface="ＭＳ Ｐ明朝" panose="02020600040205080304" pitchFamily="18" charset="-128"/>
                </a:rPr>
                <a:t>①</a:t>
              </a:r>
              <a:r>
                <a:rPr lang="en-US" altLang="ja-JP" dirty="0">
                  <a:latin typeface="ＭＳ Ｐ明朝" panose="02020600040205080304" pitchFamily="18" charset="-128"/>
                  <a:ea typeface="ＭＳ Ｐ明朝" panose="02020600040205080304" pitchFamily="18" charset="-128"/>
                </a:rPr>
                <a:t>5</a:t>
              </a:r>
              <a:r>
                <a:rPr lang="ja-JP" altLang="en-US" dirty="0">
                  <a:latin typeface="ＭＳ Ｐ明朝" panose="02020600040205080304" pitchFamily="18" charset="-128"/>
                  <a:ea typeface="ＭＳ Ｐ明朝" panose="02020600040205080304" pitchFamily="18" charset="-128"/>
                </a:rPr>
                <a:t>物性の目標値を入力</a:t>
              </a:r>
              <a:endParaRPr kumimoji="1" lang="en-US" altLang="ja-JP" dirty="0">
                <a:latin typeface="ＭＳ Ｐ明朝" panose="02020600040205080304" pitchFamily="18" charset="-128"/>
                <a:ea typeface="ＭＳ Ｐ明朝" panose="02020600040205080304" pitchFamily="18" charset="-128"/>
              </a:endParaRPr>
            </a:p>
          </p:txBody>
        </p:sp>
        <p:pic>
          <p:nvPicPr>
            <p:cNvPr id="11" name="図 10">
              <a:extLst>
                <a:ext uri="{FF2B5EF4-FFF2-40B4-BE49-F238E27FC236}">
                  <a16:creationId xmlns:a16="http://schemas.microsoft.com/office/drawing/2014/main" id="{A7B28463-8553-4413-BF77-A9F8171276F8}"/>
                </a:ext>
              </a:extLst>
            </p:cNvPr>
            <p:cNvPicPr>
              <a:picLocks noChangeAspect="1"/>
            </p:cNvPicPr>
            <p:nvPr/>
          </p:nvPicPr>
          <p:blipFill>
            <a:blip r:embed="rId4"/>
            <a:stretch>
              <a:fillRect/>
            </a:stretch>
          </p:blipFill>
          <p:spPr>
            <a:xfrm>
              <a:off x="883102" y="1769290"/>
              <a:ext cx="2362200" cy="1438275"/>
            </a:xfrm>
            <a:prstGeom prst="rect">
              <a:avLst/>
            </a:prstGeom>
          </p:spPr>
        </p:pic>
      </p:grpSp>
      <p:grpSp>
        <p:nvGrpSpPr>
          <p:cNvPr id="17" name="グループ化 16">
            <a:extLst>
              <a:ext uri="{FF2B5EF4-FFF2-40B4-BE49-F238E27FC236}">
                <a16:creationId xmlns:a16="http://schemas.microsoft.com/office/drawing/2014/main" id="{078B4822-CD99-4126-9187-1B09874F32AA}"/>
              </a:ext>
            </a:extLst>
          </p:cNvPr>
          <p:cNvGrpSpPr/>
          <p:nvPr/>
        </p:nvGrpSpPr>
        <p:grpSpPr>
          <a:xfrm>
            <a:off x="5662681" y="1088740"/>
            <a:ext cx="2608406" cy="2118824"/>
            <a:chOff x="3835434" y="2192687"/>
            <a:chExt cx="2608406" cy="2118824"/>
          </a:xfrm>
        </p:grpSpPr>
        <p:pic>
          <p:nvPicPr>
            <p:cNvPr id="9" name="図 8">
              <a:extLst>
                <a:ext uri="{FF2B5EF4-FFF2-40B4-BE49-F238E27FC236}">
                  <a16:creationId xmlns:a16="http://schemas.microsoft.com/office/drawing/2014/main" id="{68CBE19A-BFFD-42FF-ADD5-15AB151E5210}"/>
                </a:ext>
              </a:extLst>
            </p:cNvPr>
            <p:cNvPicPr>
              <a:picLocks noChangeAspect="1"/>
            </p:cNvPicPr>
            <p:nvPr/>
          </p:nvPicPr>
          <p:blipFill>
            <a:blip r:embed="rId5"/>
            <a:stretch>
              <a:fillRect/>
            </a:stretch>
          </p:blipFill>
          <p:spPr>
            <a:xfrm>
              <a:off x="4544453" y="2873236"/>
              <a:ext cx="1381125" cy="1438275"/>
            </a:xfrm>
            <a:prstGeom prst="rect">
              <a:avLst/>
            </a:prstGeom>
          </p:spPr>
        </p:pic>
        <p:sp>
          <p:nvSpPr>
            <p:cNvPr id="12" name="テキスト ボックス 11">
              <a:extLst>
                <a:ext uri="{FF2B5EF4-FFF2-40B4-BE49-F238E27FC236}">
                  <a16:creationId xmlns:a16="http://schemas.microsoft.com/office/drawing/2014/main" id="{E7C5F917-7DC0-461D-BAA3-69118C85B5A6}"/>
                </a:ext>
              </a:extLst>
            </p:cNvPr>
            <p:cNvSpPr txBox="1"/>
            <p:nvPr/>
          </p:nvSpPr>
          <p:spPr>
            <a:xfrm>
              <a:off x="3835434" y="2192687"/>
              <a:ext cx="2608406" cy="369332"/>
            </a:xfrm>
            <a:prstGeom prst="rect">
              <a:avLst/>
            </a:prstGeom>
            <a:noFill/>
            <a:ln>
              <a:solidFill>
                <a:schemeClr val="tx1"/>
              </a:solidFill>
            </a:ln>
          </p:spPr>
          <p:txBody>
            <a:bodyPr wrap="none" rtlCol="0">
              <a:spAutoFit/>
            </a:bodyPr>
            <a:lstStyle/>
            <a:p>
              <a:r>
                <a:rPr lang="ja-JP" altLang="en-US" dirty="0">
                  <a:latin typeface="ＭＳ Ｐ明朝" panose="02020600040205080304" pitchFamily="18" charset="-128"/>
                  <a:ea typeface="ＭＳ Ｐ明朝" panose="02020600040205080304" pitchFamily="18" charset="-128"/>
                </a:rPr>
                <a:t>②</a:t>
              </a:r>
              <a:r>
                <a:rPr lang="en-US" altLang="ja-JP" dirty="0">
                  <a:latin typeface="ＭＳ Ｐ明朝" panose="02020600040205080304" pitchFamily="18" charset="-128"/>
                  <a:ea typeface="ＭＳ Ｐ明朝" panose="02020600040205080304" pitchFamily="18" charset="-128"/>
                </a:rPr>
                <a:t>62</a:t>
              </a:r>
              <a:r>
                <a:rPr lang="ja-JP" altLang="en-US" dirty="0">
                  <a:latin typeface="ＭＳ Ｐ明朝" panose="02020600040205080304" pitchFamily="18" charset="-128"/>
                  <a:ea typeface="ＭＳ Ｐ明朝" panose="02020600040205080304" pitchFamily="18" charset="-128"/>
                </a:rPr>
                <a:t>成分から組成を選択</a:t>
              </a:r>
              <a:endParaRPr kumimoji="1" lang="en-US" altLang="ja-JP" dirty="0">
                <a:latin typeface="ＭＳ Ｐ明朝" panose="02020600040205080304" pitchFamily="18" charset="-128"/>
                <a:ea typeface="ＭＳ Ｐ明朝" panose="02020600040205080304" pitchFamily="18" charset="-128"/>
              </a:endParaRPr>
            </a:p>
          </p:txBody>
        </p:sp>
      </p:grpSp>
      <p:grpSp>
        <p:nvGrpSpPr>
          <p:cNvPr id="14" name="グループ化 13">
            <a:extLst>
              <a:ext uri="{FF2B5EF4-FFF2-40B4-BE49-F238E27FC236}">
                <a16:creationId xmlns:a16="http://schemas.microsoft.com/office/drawing/2014/main" id="{BC86E17E-3348-4971-80FA-1E244C7880EE}"/>
              </a:ext>
            </a:extLst>
          </p:cNvPr>
          <p:cNvGrpSpPr/>
          <p:nvPr/>
        </p:nvGrpSpPr>
        <p:grpSpPr>
          <a:xfrm>
            <a:off x="734085" y="3564015"/>
            <a:ext cx="7753350" cy="1656184"/>
            <a:chOff x="683568" y="4509120"/>
            <a:chExt cx="7753350" cy="1656184"/>
          </a:xfrm>
        </p:grpSpPr>
        <p:pic>
          <p:nvPicPr>
            <p:cNvPr id="15" name="図 14">
              <a:extLst>
                <a:ext uri="{FF2B5EF4-FFF2-40B4-BE49-F238E27FC236}">
                  <a16:creationId xmlns:a16="http://schemas.microsoft.com/office/drawing/2014/main" id="{4D170ED3-422B-46D9-9F16-5A505D3995A1}"/>
                </a:ext>
              </a:extLst>
            </p:cNvPr>
            <p:cNvPicPr>
              <a:picLocks noChangeAspect="1"/>
            </p:cNvPicPr>
            <p:nvPr/>
          </p:nvPicPr>
          <p:blipFill>
            <a:blip r:embed="rId6"/>
            <a:stretch>
              <a:fillRect/>
            </a:stretch>
          </p:blipFill>
          <p:spPr>
            <a:xfrm>
              <a:off x="683568" y="5098504"/>
              <a:ext cx="7753350" cy="1066800"/>
            </a:xfrm>
            <a:prstGeom prst="rect">
              <a:avLst/>
            </a:prstGeom>
            <a:ln>
              <a:solidFill>
                <a:schemeClr val="tx1"/>
              </a:solidFill>
            </a:ln>
          </p:spPr>
        </p:pic>
        <p:sp>
          <p:nvSpPr>
            <p:cNvPr id="16" name="テキスト ボックス 15">
              <a:extLst>
                <a:ext uri="{FF2B5EF4-FFF2-40B4-BE49-F238E27FC236}">
                  <a16:creationId xmlns:a16="http://schemas.microsoft.com/office/drawing/2014/main" id="{EFF24B05-5AD7-4B08-B0DF-94757F89B24B}"/>
                </a:ext>
              </a:extLst>
            </p:cNvPr>
            <p:cNvSpPr txBox="1"/>
            <p:nvPr/>
          </p:nvSpPr>
          <p:spPr>
            <a:xfrm>
              <a:off x="689813" y="4509120"/>
              <a:ext cx="4155305" cy="369332"/>
            </a:xfrm>
            <a:prstGeom prst="rect">
              <a:avLst/>
            </a:prstGeom>
            <a:noFill/>
            <a:ln>
              <a:solidFill>
                <a:schemeClr val="tx1"/>
              </a:solidFill>
            </a:ln>
          </p:spPr>
          <p:txBody>
            <a:bodyPr wrap="none" rtlCol="0">
              <a:spAutoFit/>
            </a:bodyPr>
            <a:lstStyle/>
            <a:p>
              <a:r>
                <a:rPr kumimoji="1" lang="ja-JP" altLang="en-US" dirty="0">
                  <a:latin typeface="ＭＳ Ｐ明朝" panose="02020600040205080304" pitchFamily="18" charset="-128"/>
                  <a:ea typeface="ＭＳ Ｐ明朝" panose="02020600040205080304" pitchFamily="18" charset="-128"/>
                </a:rPr>
                <a:t>③遺伝的アルゴリズムのパラメータを設定</a:t>
              </a:r>
              <a:endParaRPr kumimoji="1" lang="en-US" altLang="ja-JP" dirty="0">
                <a:latin typeface="ＭＳ Ｐ明朝" panose="02020600040205080304" pitchFamily="18" charset="-128"/>
                <a:ea typeface="ＭＳ Ｐ明朝" panose="02020600040205080304" pitchFamily="18" charset="-128"/>
              </a:endParaRPr>
            </a:p>
          </p:txBody>
        </p:sp>
      </p:grpSp>
      <p:sp>
        <p:nvSpPr>
          <p:cNvPr id="20" name="テキスト ボックス 19">
            <a:extLst>
              <a:ext uri="{FF2B5EF4-FFF2-40B4-BE49-F238E27FC236}">
                <a16:creationId xmlns:a16="http://schemas.microsoft.com/office/drawing/2014/main" id="{6DC6B359-B3FA-4269-8709-C50674712653}"/>
              </a:ext>
            </a:extLst>
          </p:cNvPr>
          <p:cNvSpPr txBox="1"/>
          <p:nvPr/>
        </p:nvSpPr>
        <p:spPr>
          <a:xfrm>
            <a:off x="1303764" y="5937665"/>
            <a:ext cx="1107996" cy="461665"/>
          </a:xfrm>
          <a:prstGeom prst="rect">
            <a:avLst/>
          </a:prstGeom>
          <a:noFill/>
        </p:spPr>
        <p:txBody>
          <a:bodyPr wrap="none" rtlCol="0">
            <a:spAutoFit/>
          </a:bodyPr>
          <a:lstStyle/>
          <a:p>
            <a:r>
              <a:rPr lang="ja-JP" altLang="en-US" sz="2400" dirty="0">
                <a:solidFill>
                  <a:srgbClr val="0070C0"/>
                </a:solidFill>
                <a:latin typeface="ＭＳ Ｐ明朝" panose="02020600040205080304" pitchFamily="18" charset="-128"/>
                <a:ea typeface="ＭＳ Ｐ明朝" panose="02020600040205080304" pitchFamily="18" charset="-128"/>
              </a:rPr>
              <a:t>実行！</a:t>
            </a:r>
            <a:endParaRPr kumimoji="1" lang="ja-JP" altLang="en-US" sz="2400" dirty="0">
              <a:solidFill>
                <a:srgbClr val="0070C0"/>
              </a:solidFill>
              <a:latin typeface="ＭＳ Ｐ明朝" panose="02020600040205080304" pitchFamily="18" charset="-128"/>
              <a:ea typeface="ＭＳ Ｐ明朝" panose="02020600040205080304" pitchFamily="18" charset="-128"/>
            </a:endParaRPr>
          </a:p>
        </p:txBody>
      </p:sp>
      <p:sp>
        <p:nvSpPr>
          <p:cNvPr id="21" name="テキスト ボックス 20">
            <a:extLst>
              <a:ext uri="{FF2B5EF4-FFF2-40B4-BE49-F238E27FC236}">
                <a16:creationId xmlns:a16="http://schemas.microsoft.com/office/drawing/2014/main" id="{F7968EBF-2B45-40A7-BDEE-16D812EFD72C}"/>
              </a:ext>
            </a:extLst>
          </p:cNvPr>
          <p:cNvSpPr txBox="1"/>
          <p:nvPr/>
        </p:nvSpPr>
        <p:spPr>
          <a:xfrm>
            <a:off x="2699792" y="5661248"/>
            <a:ext cx="6048672" cy="954107"/>
          </a:xfrm>
          <a:prstGeom prst="rect">
            <a:avLst/>
          </a:prstGeom>
          <a:noFill/>
        </p:spPr>
        <p:txBody>
          <a:bodyPr wrap="square" rtlCol="0">
            <a:spAutoFit/>
          </a:bodyPr>
          <a:lstStyle/>
          <a:p>
            <a:r>
              <a:rPr kumimoji="1" lang="ja-JP" altLang="en-US" sz="2800" dirty="0">
                <a:latin typeface="ＭＳ Ｐ明朝" panose="02020600040205080304" pitchFamily="18" charset="-128"/>
                <a:ea typeface="ＭＳ Ｐ明朝" panose="02020600040205080304" pitchFamily="18" charset="-128"/>
              </a:rPr>
              <a:t>・</a:t>
            </a:r>
            <a:r>
              <a:rPr kumimoji="1" lang="en-US" altLang="ja-JP" sz="2800" dirty="0">
                <a:latin typeface="ＭＳ Ｐ明朝" panose="02020600040205080304" pitchFamily="18" charset="-128"/>
                <a:ea typeface="ＭＳ Ｐ明朝" panose="02020600040205080304" pitchFamily="18" charset="-128"/>
              </a:rPr>
              <a:t>Windows</a:t>
            </a:r>
            <a:r>
              <a:rPr kumimoji="1" lang="ja-JP" altLang="en-US" sz="2800" dirty="0">
                <a:latin typeface="ＭＳ Ｐ明朝" panose="02020600040205080304" pitchFamily="18" charset="-128"/>
                <a:ea typeface="ＭＳ Ｐ明朝" panose="02020600040205080304" pitchFamily="18" charset="-128"/>
              </a:rPr>
              <a:t>の</a:t>
            </a:r>
            <a:r>
              <a:rPr lang="ja-JP" altLang="en-US" sz="2800" dirty="0">
                <a:latin typeface="ＭＳ Ｐ明朝" panose="02020600040205080304" pitchFamily="18" charset="-128"/>
                <a:ea typeface="ＭＳ Ｐ明朝" panose="02020600040205080304" pitchFamily="18" charset="-128"/>
              </a:rPr>
              <a:t>アプリとして作成</a:t>
            </a:r>
            <a:endParaRPr lang="en-US" altLang="ja-JP" sz="2800" dirty="0">
              <a:latin typeface="ＭＳ Ｐ明朝" panose="02020600040205080304" pitchFamily="18" charset="-128"/>
              <a:ea typeface="ＭＳ Ｐ明朝" panose="02020600040205080304" pitchFamily="18" charset="-128"/>
            </a:endParaRPr>
          </a:p>
          <a:p>
            <a:r>
              <a:rPr lang="ja-JP" altLang="en-US" sz="2800" dirty="0">
                <a:latin typeface="ＭＳ Ｐ明朝" panose="02020600040205080304" pitchFamily="18" charset="-128"/>
                <a:ea typeface="ＭＳ Ｐ明朝" panose="02020600040205080304" pitchFamily="18" charset="-128"/>
              </a:rPr>
              <a:t>・探索結果はエクセルで出力</a:t>
            </a:r>
            <a:endParaRPr kumimoji="1" lang="ja-JP" altLang="en-US" sz="2800" dirty="0">
              <a:latin typeface="ＭＳ Ｐ明朝" panose="02020600040205080304" pitchFamily="18" charset="-128"/>
              <a:ea typeface="ＭＳ Ｐ明朝" panose="02020600040205080304" pitchFamily="18" charset="-128"/>
            </a:endParaRPr>
          </a:p>
        </p:txBody>
      </p:sp>
      <p:grpSp>
        <p:nvGrpSpPr>
          <p:cNvPr id="25" name="グループ化 24">
            <a:extLst>
              <a:ext uri="{FF2B5EF4-FFF2-40B4-BE49-F238E27FC236}">
                <a16:creationId xmlns:a16="http://schemas.microsoft.com/office/drawing/2014/main" id="{393EF762-6EA8-44D0-8582-DE182831AA0C}"/>
              </a:ext>
            </a:extLst>
          </p:cNvPr>
          <p:cNvGrpSpPr/>
          <p:nvPr/>
        </p:nvGrpSpPr>
        <p:grpSpPr>
          <a:xfrm>
            <a:off x="580120" y="5769260"/>
            <a:ext cx="660808" cy="755830"/>
            <a:chOff x="459119" y="5674277"/>
            <a:chExt cx="660808" cy="755830"/>
          </a:xfrm>
        </p:grpSpPr>
        <p:pic>
          <p:nvPicPr>
            <p:cNvPr id="23" name="図 22">
              <a:extLst>
                <a:ext uri="{FF2B5EF4-FFF2-40B4-BE49-F238E27FC236}">
                  <a16:creationId xmlns:a16="http://schemas.microsoft.com/office/drawing/2014/main" id="{33141189-CDC1-4278-BE0E-B36D9AD9CEDA}"/>
                </a:ext>
              </a:extLst>
            </p:cNvPr>
            <p:cNvPicPr>
              <a:picLocks noChangeAspect="1"/>
            </p:cNvPicPr>
            <p:nvPr/>
          </p:nvPicPr>
          <p:blipFill>
            <a:blip r:embed="rId7"/>
            <a:stretch>
              <a:fillRect/>
            </a:stretch>
          </p:blipFill>
          <p:spPr>
            <a:xfrm>
              <a:off x="459119" y="5674277"/>
              <a:ext cx="571500" cy="590550"/>
            </a:xfrm>
            <a:prstGeom prst="rect">
              <a:avLst/>
            </a:prstGeom>
          </p:spPr>
        </p:pic>
        <p:sp>
          <p:nvSpPr>
            <p:cNvPr id="24" name="テキスト ボックス 23">
              <a:extLst>
                <a:ext uri="{FF2B5EF4-FFF2-40B4-BE49-F238E27FC236}">
                  <a16:creationId xmlns:a16="http://schemas.microsoft.com/office/drawing/2014/main" id="{62021493-0246-41DA-A9B9-92E3D4639576}"/>
                </a:ext>
              </a:extLst>
            </p:cNvPr>
            <p:cNvSpPr txBox="1"/>
            <p:nvPr/>
          </p:nvSpPr>
          <p:spPr>
            <a:xfrm>
              <a:off x="497641" y="6168497"/>
              <a:ext cx="622286" cy="261610"/>
            </a:xfrm>
            <a:prstGeom prst="rect">
              <a:avLst/>
            </a:prstGeom>
            <a:noFill/>
          </p:spPr>
          <p:txBody>
            <a:bodyPr wrap="none" rtlCol="0">
              <a:spAutoFit/>
            </a:bodyPr>
            <a:lstStyle/>
            <a:p>
              <a:pPr algn="l"/>
              <a:r>
                <a:rPr kumimoji="1" lang="en-US" altLang="ja-JP" sz="1100" dirty="0">
                  <a:latin typeface="ＭＳ Ｐ明朝" panose="02020600040205080304" pitchFamily="18" charset="-128"/>
                  <a:ea typeface="ＭＳ Ｐ明朝" panose="02020600040205080304" pitchFamily="18" charset="-128"/>
                </a:rPr>
                <a:t>GA.exe</a:t>
              </a:r>
              <a:endParaRPr kumimoji="1" lang="ja-JP" altLang="en-US" sz="1100" dirty="0">
                <a:latin typeface="ＭＳ Ｐ明朝" panose="02020600040205080304" pitchFamily="18" charset="-128"/>
                <a:ea typeface="ＭＳ Ｐ明朝" panose="02020600040205080304" pitchFamily="18" charset="-128"/>
              </a:endParaRPr>
            </a:p>
          </p:txBody>
        </p:sp>
      </p:grpSp>
      <p:sp>
        <p:nvSpPr>
          <p:cNvPr id="27" name="タイトル 1">
            <a:extLst>
              <a:ext uri="{FF2B5EF4-FFF2-40B4-BE49-F238E27FC236}">
                <a16:creationId xmlns:a16="http://schemas.microsoft.com/office/drawing/2014/main" id="{81F80269-EB2F-4851-9A6C-B89586E9AC09}"/>
              </a:ext>
            </a:extLst>
          </p:cNvPr>
          <p:cNvSpPr>
            <a:spLocks noGrp="1"/>
          </p:cNvSpPr>
          <p:nvPr>
            <p:ph type="title"/>
          </p:nvPr>
        </p:nvSpPr>
        <p:spPr>
          <a:xfrm>
            <a:off x="323528" y="116632"/>
            <a:ext cx="8363272" cy="562074"/>
          </a:xfrm>
        </p:spPr>
        <p:txBody>
          <a:bodyPr/>
          <a:lstStyle/>
          <a:p>
            <a:r>
              <a:rPr kumimoji="1" lang="ja-JP" altLang="en-US" dirty="0"/>
              <a:t>遺伝的アルゴリズムを用いた組成探索プログラム</a:t>
            </a:r>
          </a:p>
        </p:txBody>
      </p:sp>
    </p:spTree>
    <p:extLst>
      <p:ext uri="{BB962C8B-B14F-4D97-AF65-F5344CB8AC3E}">
        <p14:creationId xmlns:p14="http://schemas.microsoft.com/office/powerpoint/2010/main" val="291874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8F54C-3BD8-45EC-8CAB-B74F5198CBFB}"/>
              </a:ext>
            </a:extLst>
          </p:cNvPr>
          <p:cNvSpPr>
            <a:spLocks noGrp="1"/>
          </p:cNvSpPr>
          <p:nvPr>
            <p:ph type="title"/>
          </p:nvPr>
        </p:nvSpPr>
        <p:spPr/>
        <p:txBody>
          <a:bodyPr/>
          <a:lstStyle/>
          <a:p>
            <a:r>
              <a:rPr kumimoji="1" lang="ja-JP" altLang="en-US" dirty="0"/>
              <a:t>これまでの取り組み</a:t>
            </a:r>
          </a:p>
        </p:txBody>
      </p:sp>
      <p:sp>
        <p:nvSpPr>
          <p:cNvPr id="3" name="テキスト ボックス 2">
            <a:extLst>
              <a:ext uri="{FF2B5EF4-FFF2-40B4-BE49-F238E27FC236}">
                <a16:creationId xmlns:a16="http://schemas.microsoft.com/office/drawing/2014/main" id="{C981FA01-A7CB-483F-9943-BF9870ADD6C8}"/>
              </a:ext>
            </a:extLst>
          </p:cNvPr>
          <p:cNvSpPr txBox="1"/>
          <p:nvPr/>
        </p:nvSpPr>
        <p:spPr>
          <a:xfrm>
            <a:off x="2339752" y="3105834"/>
            <a:ext cx="4339650" cy="646331"/>
          </a:xfrm>
          <a:prstGeom prst="rect">
            <a:avLst/>
          </a:prstGeom>
          <a:noFill/>
        </p:spPr>
        <p:txBody>
          <a:bodyPr wrap="none" rtlCol="0">
            <a:spAutoFit/>
          </a:bodyPr>
          <a:lstStyle/>
          <a:p>
            <a:r>
              <a:rPr kumimoji="1" lang="ja-JP" altLang="en-US" sz="3600" dirty="0"/>
              <a:t>画像認識ＡＩの開発</a:t>
            </a:r>
          </a:p>
        </p:txBody>
      </p:sp>
    </p:spTree>
    <p:extLst>
      <p:ext uri="{BB962C8B-B14F-4D97-AF65-F5344CB8AC3E}">
        <p14:creationId xmlns:p14="http://schemas.microsoft.com/office/powerpoint/2010/main" val="31801908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D42E78-953B-4292-AA05-FC2B40EBC295}"/>
              </a:ext>
            </a:extLst>
          </p:cNvPr>
          <p:cNvSpPr>
            <a:spLocks noGrp="1"/>
          </p:cNvSpPr>
          <p:nvPr>
            <p:ph type="title"/>
          </p:nvPr>
        </p:nvSpPr>
        <p:spPr/>
        <p:txBody>
          <a:bodyPr/>
          <a:lstStyle/>
          <a:p>
            <a:r>
              <a:rPr kumimoji="1" lang="ja-JP" altLang="en-US" dirty="0"/>
              <a:t>強化ガラスの自爆</a:t>
            </a:r>
          </a:p>
        </p:txBody>
      </p:sp>
      <p:sp>
        <p:nvSpPr>
          <p:cNvPr id="3" name="テキスト ボックス 2">
            <a:extLst>
              <a:ext uri="{FF2B5EF4-FFF2-40B4-BE49-F238E27FC236}">
                <a16:creationId xmlns:a16="http://schemas.microsoft.com/office/drawing/2014/main" id="{991B44A9-6880-4C2A-B844-E85E982D1D74}"/>
              </a:ext>
            </a:extLst>
          </p:cNvPr>
          <p:cNvSpPr txBox="1"/>
          <p:nvPr/>
        </p:nvSpPr>
        <p:spPr>
          <a:xfrm>
            <a:off x="179512" y="1052736"/>
            <a:ext cx="8494633" cy="1200329"/>
          </a:xfrm>
          <a:prstGeom prst="rect">
            <a:avLst/>
          </a:prstGeom>
          <a:noFill/>
        </p:spPr>
        <p:txBody>
          <a:bodyPr wrap="none" rtlCol="0">
            <a:spAutoFit/>
          </a:bodyPr>
          <a:lstStyle/>
          <a:p>
            <a:r>
              <a:rPr lang="ja-JP" altLang="en-US" sz="2400" dirty="0"/>
              <a:t>風冷強化板ガラスは硫化ニッケルの異物により自然破損する</a:t>
            </a:r>
            <a:endParaRPr lang="en-US" altLang="ja-JP" sz="2400" dirty="0"/>
          </a:p>
          <a:p>
            <a:endParaRPr kumimoji="1" lang="en-US" altLang="ja-JP" sz="2400" dirty="0"/>
          </a:p>
          <a:p>
            <a:r>
              <a:rPr lang="ja-JP" altLang="en-US" sz="2400" dirty="0"/>
              <a:t>数万枚に</a:t>
            </a:r>
            <a:r>
              <a:rPr lang="en-US" altLang="ja-JP" sz="2400" dirty="0"/>
              <a:t>1</a:t>
            </a:r>
            <a:r>
              <a:rPr lang="ja-JP" altLang="en-US" sz="2400" dirty="0"/>
              <a:t>枚とされるが、年間</a:t>
            </a:r>
            <a:r>
              <a:rPr lang="en-US" altLang="ja-JP" sz="2400" dirty="0"/>
              <a:t>10</a:t>
            </a:r>
            <a:r>
              <a:rPr lang="ja-JP" altLang="en-US" sz="2400" dirty="0"/>
              <a:t>数件は発生</a:t>
            </a:r>
            <a:endParaRPr lang="en-US" altLang="ja-JP" sz="2400" dirty="0"/>
          </a:p>
        </p:txBody>
      </p:sp>
      <p:pic>
        <p:nvPicPr>
          <p:cNvPr id="1026" name="Picture 2" descr="ãå¼·åã¬ã©ã¹ããèªç¶ç ´æãã®ç»åæ¤ç´¢çµæ">
            <a:extLst>
              <a:ext uri="{FF2B5EF4-FFF2-40B4-BE49-F238E27FC236}">
                <a16:creationId xmlns:a16="http://schemas.microsoft.com/office/drawing/2014/main" id="{ACBBBAFA-822A-4EDD-AD35-EA3D43F68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880" y="2627095"/>
            <a:ext cx="5004240" cy="375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22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18EA7-7053-4318-AE44-0DAF9EC5D3DD}"/>
              </a:ext>
            </a:extLst>
          </p:cNvPr>
          <p:cNvSpPr>
            <a:spLocks noGrp="1"/>
          </p:cNvSpPr>
          <p:nvPr>
            <p:ph type="title"/>
          </p:nvPr>
        </p:nvSpPr>
        <p:spPr/>
        <p:txBody>
          <a:bodyPr/>
          <a:lstStyle/>
          <a:p>
            <a:r>
              <a:rPr lang="ja-JP" altLang="en-US" dirty="0"/>
              <a:t>従来の業務フロー</a:t>
            </a:r>
            <a:endParaRPr kumimoji="1" lang="ja-JP" altLang="en-US" dirty="0"/>
          </a:p>
        </p:txBody>
      </p:sp>
      <p:cxnSp>
        <p:nvCxnSpPr>
          <p:cNvPr id="5" name="直線コネクタ 4">
            <a:extLst>
              <a:ext uri="{FF2B5EF4-FFF2-40B4-BE49-F238E27FC236}">
                <a16:creationId xmlns:a16="http://schemas.microsoft.com/office/drawing/2014/main" id="{432396D5-EC37-4DAC-AFB4-FE85A5676825}"/>
              </a:ext>
            </a:extLst>
          </p:cNvPr>
          <p:cNvCxnSpPr/>
          <p:nvPr/>
        </p:nvCxnSpPr>
        <p:spPr>
          <a:xfrm flipV="1">
            <a:off x="16568" y="1844824"/>
            <a:ext cx="9144000" cy="720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DD1314B1-4A0D-4C64-9F5F-FF79FB6B60FB}"/>
              </a:ext>
            </a:extLst>
          </p:cNvPr>
          <p:cNvSpPr txBox="1"/>
          <p:nvPr/>
        </p:nvSpPr>
        <p:spPr>
          <a:xfrm>
            <a:off x="323527" y="1115452"/>
            <a:ext cx="1364476"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現場・</a:t>
            </a:r>
            <a:r>
              <a:rPr kumimoji="1" lang="ja-JP" altLang="en-US" dirty="0">
                <a:latin typeface="HGP創英角ｺﾞｼｯｸUB" panose="020B0900000000000000" pitchFamily="50" charset="-128"/>
                <a:ea typeface="HGP創英角ｺﾞｼｯｸUB" panose="020B0900000000000000" pitchFamily="50" charset="-128"/>
              </a:rPr>
              <a:t>営業</a:t>
            </a:r>
            <a:r>
              <a:rPr kumimoji="1" lang="ja-JP" altLang="en-US" sz="1100" dirty="0">
                <a:latin typeface="HGP創英角ｺﾞｼｯｸUB" panose="020B0900000000000000" pitchFamily="50" charset="-128"/>
                <a:ea typeface="HGP創英角ｺﾞｼｯｸUB" panose="020B0900000000000000" pitchFamily="50" charset="-128"/>
              </a:rPr>
              <a:t>等</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B1D3DE7B-0127-4F59-9D62-35C6F900E607}"/>
              </a:ext>
            </a:extLst>
          </p:cNvPr>
          <p:cNvSpPr txBox="1"/>
          <p:nvPr/>
        </p:nvSpPr>
        <p:spPr>
          <a:xfrm>
            <a:off x="395536" y="2348880"/>
            <a:ext cx="1338828"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硝子研究所</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3" name="正方形/長方形 2">
            <a:extLst>
              <a:ext uri="{FF2B5EF4-FFF2-40B4-BE49-F238E27FC236}">
                <a16:creationId xmlns:a16="http://schemas.microsoft.com/office/drawing/2014/main" id="{05BBB31E-3B1F-4787-B3AE-B902EA28A096}"/>
              </a:ext>
            </a:extLst>
          </p:cNvPr>
          <p:cNvSpPr/>
          <p:nvPr/>
        </p:nvSpPr>
        <p:spPr>
          <a:xfrm>
            <a:off x="2699792" y="836712"/>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破損片回収</a:t>
            </a:r>
            <a:endParaRPr lang="en-US" altLang="ja-JP" dirty="0"/>
          </a:p>
          <a:p>
            <a:pPr algn="ctr"/>
            <a:r>
              <a:rPr kumimoji="1" lang="ja-JP" altLang="en-US" dirty="0"/>
              <a:t>欠陥部にマーキング</a:t>
            </a:r>
            <a:endParaRPr kumimoji="1" lang="en-US" altLang="ja-JP" dirty="0"/>
          </a:p>
        </p:txBody>
      </p:sp>
      <p:sp>
        <p:nvSpPr>
          <p:cNvPr id="10" name="正方形/長方形 9">
            <a:extLst>
              <a:ext uri="{FF2B5EF4-FFF2-40B4-BE49-F238E27FC236}">
                <a16:creationId xmlns:a16="http://schemas.microsoft.com/office/drawing/2014/main" id="{B42CAB72-E800-4B9A-873D-3AAD2CB56238}"/>
              </a:ext>
            </a:extLst>
          </p:cNvPr>
          <p:cNvSpPr/>
          <p:nvPr/>
        </p:nvSpPr>
        <p:spPr>
          <a:xfrm>
            <a:off x="2699792" y="211033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顕微鏡観察</a:t>
            </a:r>
            <a:r>
              <a:rPr lang="ja-JP" altLang="en-US" dirty="0"/>
              <a:t>：数分</a:t>
            </a:r>
            <a:endParaRPr kumimoji="1" lang="en-US" altLang="ja-JP" dirty="0"/>
          </a:p>
        </p:txBody>
      </p:sp>
      <p:sp>
        <p:nvSpPr>
          <p:cNvPr id="11" name="正方形/長方形 10">
            <a:extLst>
              <a:ext uri="{FF2B5EF4-FFF2-40B4-BE49-F238E27FC236}">
                <a16:creationId xmlns:a16="http://schemas.microsoft.com/office/drawing/2014/main" id="{3130DE34-1955-406C-9022-2FA029BDD52D}"/>
              </a:ext>
            </a:extLst>
          </p:cNvPr>
          <p:cNvSpPr/>
          <p:nvPr/>
        </p:nvSpPr>
        <p:spPr>
          <a:xfrm>
            <a:off x="2699792" y="321297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組成分析</a:t>
            </a:r>
            <a:r>
              <a:rPr lang="ja-JP" altLang="en-US" dirty="0"/>
              <a:t>：半日</a:t>
            </a:r>
            <a:endParaRPr kumimoji="1" lang="en-US" altLang="ja-JP" dirty="0"/>
          </a:p>
        </p:txBody>
      </p:sp>
      <p:sp>
        <p:nvSpPr>
          <p:cNvPr id="13" name="矢印: 下 12">
            <a:extLst>
              <a:ext uri="{FF2B5EF4-FFF2-40B4-BE49-F238E27FC236}">
                <a16:creationId xmlns:a16="http://schemas.microsoft.com/office/drawing/2014/main" id="{849C4F9E-FE7A-45A1-B431-A7C572269327}"/>
              </a:ext>
            </a:extLst>
          </p:cNvPr>
          <p:cNvSpPr/>
          <p:nvPr/>
        </p:nvSpPr>
        <p:spPr>
          <a:xfrm>
            <a:off x="4139952" y="1622577"/>
            <a:ext cx="864097" cy="456456"/>
          </a:xfrm>
          <a:prstGeom prst="downArrow">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03329D62-88BB-4861-AE23-714A82143F8C}"/>
              </a:ext>
            </a:extLst>
          </p:cNvPr>
          <p:cNvCxnSpPr>
            <a:stCxn id="10" idx="2"/>
            <a:endCxn id="11" idx="0"/>
          </p:cNvCxnSpPr>
          <p:nvPr/>
        </p:nvCxnSpPr>
        <p:spPr>
          <a:xfrm>
            <a:off x="4572000" y="2855496"/>
            <a:ext cx="0" cy="357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0B8043C-9526-42CA-B7E5-BACB1FCBF7C6}"/>
              </a:ext>
            </a:extLst>
          </p:cNvPr>
          <p:cNvCxnSpPr>
            <a:cxnSpLocks/>
            <a:stCxn id="11" idx="2"/>
            <a:endCxn id="32" idx="0"/>
          </p:cNvCxnSpPr>
          <p:nvPr/>
        </p:nvCxnSpPr>
        <p:spPr>
          <a:xfrm flipH="1">
            <a:off x="2411760" y="3958136"/>
            <a:ext cx="2160240" cy="1266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045274-D0A5-4FDA-8976-0E13366F0596}"/>
              </a:ext>
            </a:extLst>
          </p:cNvPr>
          <p:cNvCxnSpPr>
            <a:cxnSpLocks/>
            <a:stCxn id="11" idx="2"/>
            <a:endCxn id="35" idx="0"/>
          </p:cNvCxnSpPr>
          <p:nvPr/>
        </p:nvCxnSpPr>
        <p:spPr>
          <a:xfrm>
            <a:off x="4572000" y="3958136"/>
            <a:ext cx="2546576" cy="1266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77EB9EA0-FE05-41B9-993D-357427ED0BDB}"/>
              </a:ext>
            </a:extLst>
          </p:cNvPr>
          <p:cNvSpPr txBox="1"/>
          <p:nvPr/>
        </p:nvSpPr>
        <p:spPr>
          <a:xfrm>
            <a:off x="1762428" y="4309774"/>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8" name="テキスト ボックス 27">
            <a:extLst>
              <a:ext uri="{FF2B5EF4-FFF2-40B4-BE49-F238E27FC236}">
                <a16:creationId xmlns:a16="http://schemas.microsoft.com/office/drawing/2014/main" id="{C25E9D54-9A7E-4293-AF39-ED9203F165F7}"/>
              </a:ext>
            </a:extLst>
          </p:cNvPr>
          <p:cNvSpPr txBox="1"/>
          <p:nvPr/>
        </p:nvSpPr>
        <p:spPr>
          <a:xfrm>
            <a:off x="6084168" y="4309774"/>
            <a:ext cx="1441420" cy="307777"/>
          </a:xfrm>
          <a:prstGeom prst="rect">
            <a:avLst/>
          </a:prstGeom>
          <a:noFill/>
        </p:spPr>
        <p:txBody>
          <a:bodyPr wrap="none" rtlCol="0">
            <a:spAutoFit/>
          </a:bodyPr>
          <a:lstStyle/>
          <a:p>
            <a:r>
              <a:rPr kumimoji="1" lang="ja-JP" altLang="en-US" sz="1400" dirty="0"/>
              <a:t>硫化ニッケル無</a:t>
            </a:r>
          </a:p>
        </p:txBody>
      </p:sp>
      <p:sp>
        <p:nvSpPr>
          <p:cNvPr id="32" name="正方形/長方形 31">
            <a:extLst>
              <a:ext uri="{FF2B5EF4-FFF2-40B4-BE49-F238E27FC236}">
                <a16:creationId xmlns:a16="http://schemas.microsoft.com/office/drawing/2014/main" id="{AB543883-81FC-47E6-B83F-6A588BB5EAFB}"/>
              </a:ext>
            </a:extLst>
          </p:cNvPr>
          <p:cNvSpPr/>
          <p:nvPr/>
        </p:nvSpPr>
        <p:spPr>
          <a:xfrm>
            <a:off x="539552" y="5224248"/>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dirty="0"/>
              <a:t>硫化ニッケル有</a:t>
            </a:r>
            <a:endParaRPr lang="en-US" altLang="ja-JP" dirty="0"/>
          </a:p>
        </p:txBody>
      </p:sp>
      <p:sp>
        <p:nvSpPr>
          <p:cNvPr id="35" name="正方形/長方形 34">
            <a:extLst>
              <a:ext uri="{FF2B5EF4-FFF2-40B4-BE49-F238E27FC236}">
                <a16:creationId xmlns:a16="http://schemas.microsoft.com/office/drawing/2014/main" id="{3C0AF483-331F-45C3-8561-B7ABE99F9BB4}"/>
              </a:ext>
            </a:extLst>
          </p:cNvPr>
          <p:cNvSpPr/>
          <p:nvPr/>
        </p:nvSpPr>
        <p:spPr>
          <a:xfrm>
            <a:off x="5246368" y="5224248"/>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ja-JP" altLang="en-US" dirty="0"/>
              <a:t>硫化ニッケル無</a:t>
            </a:r>
            <a:endParaRPr lang="en-US" altLang="ja-JP" dirty="0"/>
          </a:p>
        </p:txBody>
      </p:sp>
      <p:sp>
        <p:nvSpPr>
          <p:cNvPr id="4" name="テキスト ボックス 3">
            <a:extLst>
              <a:ext uri="{FF2B5EF4-FFF2-40B4-BE49-F238E27FC236}">
                <a16:creationId xmlns:a16="http://schemas.microsoft.com/office/drawing/2014/main" id="{CFDF4860-0F2E-4554-9B2D-6CAE630B00AB}"/>
              </a:ext>
            </a:extLst>
          </p:cNvPr>
          <p:cNvSpPr txBox="1"/>
          <p:nvPr/>
        </p:nvSpPr>
        <p:spPr>
          <a:xfrm>
            <a:off x="183436" y="4309773"/>
            <a:ext cx="1720343" cy="307777"/>
          </a:xfrm>
          <a:prstGeom prst="rect">
            <a:avLst/>
          </a:prstGeom>
          <a:noFill/>
        </p:spPr>
        <p:txBody>
          <a:bodyPr wrap="none" rtlCol="0">
            <a:spAutoFit/>
          </a:bodyPr>
          <a:lstStyle/>
          <a:p>
            <a:r>
              <a:rPr lang="ja-JP" altLang="en-US" sz="1400" dirty="0"/>
              <a:t>破損片の</a:t>
            </a:r>
            <a:r>
              <a:rPr lang="en-US" altLang="ja-JP" sz="1400" dirty="0"/>
              <a:t>9</a:t>
            </a:r>
            <a:r>
              <a:rPr lang="ja-JP" altLang="en-US" sz="1400" dirty="0"/>
              <a:t>割以上は</a:t>
            </a:r>
            <a:endParaRPr kumimoji="1" lang="ja-JP" altLang="en-US" sz="1400" dirty="0"/>
          </a:p>
        </p:txBody>
      </p:sp>
    </p:spTree>
    <p:extLst>
      <p:ext uri="{BB962C8B-B14F-4D97-AF65-F5344CB8AC3E}">
        <p14:creationId xmlns:p14="http://schemas.microsoft.com/office/powerpoint/2010/main" val="290803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39B68E-BA46-427F-894C-F2875E800CF0}"/>
              </a:ext>
            </a:extLst>
          </p:cNvPr>
          <p:cNvSpPr>
            <a:spLocks noGrp="1"/>
          </p:cNvSpPr>
          <p:nvPr>
            <p:ph type="title"/>
          </p:nvPr>
        </p:nvSpPr>
        <p:spPr/>
        <p:txBody>
          <a:bodyPr/>
          <a:lstStyle/>
          <a:p>
            <a:r>
              <a:rPr lang="ja-JP" altLang="en-US" dirty="0"/>
              <a:t>顕微鏡画像（硫化ニッケル）</a:t>
            </a:r>
            <a:endParaRPr kumimoji="1" lang="ja-JP" altLang="en-US" dirty="0"/>
          </a:p>
        </p:txBody>
      </p:sp>
      <p:pic>
        <p:nvPicPr>
          <p:cNvPr id="20" name="図 19">
            <a:extLst>
              <a:ext uri="{FF2B5EF4-FFF2-40B4-BE49-F238E27FC236}">
                <a16:creationId xmlns:a16="http://schemas.microsoft.com/office/drawing/2014/main" id="{9BFEED1B-7C4E-4934-BF0A-E5D30BBD42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72" y="4588231"/>
            <a:ext cx="2880000" cy="1800000"/>
          </a:xfrm>
          <a:prstGeom prst="rect">
            <a:avLst/>
          </a:prstGeom>
        </p:spPr>
      </p:pic>
      <p:pic>
        <p:nvPicPr>
          <p:cNvPr id="22" name="図 21">
            <a:extLst>
              <a:ext uri="{FF2B5EF4-FFF2-40B4-BE49-F238E27FC236}">
                <a16:creationId xmlns:a16="http://schemas.microsoft.com/office/drawing/2014/main" id="{06310AD7-FAE6-4852-964B-75AB5111D8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9634" y="2754573"/>
            <a:ext cx="2880000" cy="1800000"/>
          </a:xfrm>
          <a:prstGeom prst="rect">
            <a:avLst/>
          </a:prstGeom>
        </p:spPr>
      </p:pic>
      <p:pic>
        <p:nvPicPr>
          <p:cNvPr id="24" name="図 23">
            <a:extLst>
              <a:ext uri="{FF2B5EF4-FFF2-40B4-BE49-F238E27FC236}">
                <a16:creationId xmlns:a16="http://schemas.microsoft.com/office/drawing/2014/main" id="{E9EE484F-5EF5-4D70-89E9-CFF95333A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2" y="2754573"/>
            <a:ext cx="2880000" cy="1800000"/>
          </a:xfrm>
          <a:prstGeom prst="rect">
            <a:avLst/>
          </a:prstGeom>
        </p:spPr>
      </p:pic>
      <p:pic>
        <p:nvPicPr>
          <p:cNvPr id="26" name="図 25">
            <a:extLst>
              <a:ext uri="{FF2B5EF4-FFF2-40B4-BE49-F238E27FC236}">
                <a16:creationId xmlns:a16="http://schemas.microsoft.com/office/drawing/2014/main" id="{AE24B08C-03C8-4FC6-AF81-826E5AD872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6496" y="2754573"/>
            <a:ext cx="2880000" cy="1800000"/>
          </a:xfrm>
          <a:prstGeom prst="rect">
            <a:avLst/>
          </a:prstGeom>
        </p:spPr>
      </p:pic>
      <p:pic>
        <p:nvPicPr>
          <p:cNvPr id="28" name="図 27">
            <a:extLst>
              <a:ext uri="{FF2B5EF4-FFF2-40B4-BE49-F238E27FC236}">
                <a16:creationId xmlns:a16="http://schemas.microsoft.com/office/drawing/2014/main" id="{327D5E28-43F3-4AE5-8DFF-9AB343641E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9634" y="920914"/>
            <a:ext cx="2880000" cy="1800000"/>
          </a:xfrm>
          <a:prstGeom prst="rect">
            <a:avLst/>
          </a:prstGeom>
        </p:spPr>
      </p:pic>
      <p:pic>
        <p:nvPicPr>
          <p:cNvPr id="30" name="図 29">
            <a:extLst>
              <a:ext uri="{FF2B5EF4-FFF2-40B4-BE49-F238E27FC236}">
                <a16:creationId xmlns:a16="http://schemas.microsoft.com/office/drawing/2014/main" id="{8D091CD6-E13B-4B7C-9AE1-FC6ABEC3D0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772" y="920914"/>
            <a:ext cx="2880000" cy="1800000"/>
          </a:xfrm>
          <a:prstGeom prst="rect">
            <a:avLst/>
          </a:prstGeom>
        </p:spPr>
      </p:pic>
      <p:pic>
        <p:nvPicPr>
          <p:cNvPr id="32" name="図 31">
            <a:extLst>
              <a:ext uri="{FF2B5EF4-FFF2-40B4-BE49-F238E27FC236}">
                <a16:creationId xmlns:a16="http://schemas.microsoft.com/office/drawing/2014/main" id="{B9CEC064-BCA1-49BB-9F37-642E83B4947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56496" y="920914"/>
            <a:ext cx="2880000" cy="1800000"/>
          </a:xfrm>
          <a:prstGeom prst="rect">
            <a:avLst/>
          </a:prstGeom>
        </p:spPr>
      </p:pic>
      <p:sp>
        <p:nvSpPr>
          <p:cNvPr id="3" name="テキスト ボックス 2">
            <a:extLst>
              <a:ext uri="{FF2B5EF4-FFF2-40B4-BE49-F238E27FC236}">
                <a16:creationId xmlns:a16="http://schemas.microsoft.com/office/drawing/2014/main" id="{7D501300-298B-42D2-909B-0554617086BA}"/>
              </a:ext>
            </a:extLst>
          </p:cNvPr>
          <p:cNvSpPr txBox="1"/>
          <p:nvPr/>
        </p:nvSpPr>
        <p:spPr>
          <a:xfrm>
            <a:off x="3779912" y="5373216"/>
            <a:ext cx="4825360" cy="461665"/>
          </a:xfrm>
          <a:prstGeom prst="rect">
            <a:avLst/>
          </a:prstGeom>
          <a:noFill/>
        </p:spPr>
        <p:txBody>
          <a:bodyPr wrap="none" rtlCol="0">
            <a:spAutoFit/>
          </a:bodyPr>
          <a:lstStyle/>
          <a:p>
            <a:r>
              <a:rPr lang="ja-JP" altLang="en-US" sz="2400" b="1" dirty="0"/>
              <a:t>人間が見てもある程度は判別つく</a:t>
            </a:r>
            <a:endParaRPr lang="en-US" altLang="ja-JP" sz="2400" b="1" dirty="0"/>
          </a:p>
        </p:txBody>
      </p:sp>
    </p:spTree>
    <p:extLst>
      <p:ext uri="{BB962C8B-B14F-4D97-AF65-F5344CB8AC3E}">
        <p14:creationId xmlns:p14="http://schemas.microsoft.com/office/powerpoint/2010/main" val="31252210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3052F-312E-4388-94C8-2761C4833A98}"/>
              </a:ext>
            </a:extLst>
          </p:cNvPr>
          <p:cNvSpPr>
            <a:spLocks noGrp="1"/>
          </p:cNvSpPr>
          <p:nvPr>
            <p:ph type="title"/>
          </p:nvPr>
        </p:nvSpPr>
        <p:spPr/>
        <p:txBody>
          <a:bodyPr/>
          <a:lstStyle/>
          <a:p>
            <a:r>
              <a:rPr lang="ja-JP" altLang="en-US" dirty="0"/>
              <a:t>顕微鏡画像（その他）</a:t>
            </a:r>
            <a:endParaRPr kumimoji="1" lang="ja-JP" altLang="en-US" dirty="0"/>
          </a:p>
        </p:txBody>
      </p:sp>
      <p:grpSp>
        <p:nvGrpSpPr>
          <p:cNvPr id="21" name="グループ化 20">
            <a:extLst>
              <a:ext uri="{FF2B5EF4-FFF2-40B4-BE49-F238E27FC236}">
                <a16:creationId xmlns:a16="http://schemas.microsoft.com/office/drawing/2014/main" id="{7742C9B1-18F1-4D63-9163-81C55D62E29B}"/>
              </a:ext>
            </a:extLst>
          </p:cNvPr>
          <p:cNvGrpSpPr/>
          <p:nvPr/>
        </p:nvGrpSpPr>
        <p:grpSpPr>
          <a:xfrm>
            <a:off x="120522" y="884566"/>
            <a:ext cx="2880000" cy="1800000"/>
            <a:chOff x="179512" y="908720"/>
            <a:chExt cx="2880000" cy="1800000"/>
          </a:xfrm>
        </p:grpSpPr>
        <p:pic>
          <p:nvPicPr>
            <p:cNvPr id="4" name="図 3">
              <a:extLst>
                <a:ext uri="{FF2B5EF4-FFF2-40B4-BE49-F238E27FC236}">
                  <a16:creationId xmlns:a16="http://schemas.microsoft.com/office/drawing/2014/main" id="{9AE5191E-985A-4A7A-98C5-458868841F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908720"/>
              <a:ext cx="2880000" cy="1800000"/>
            </a:xfrm>
            <a:prstGeom prst="rect">
              <a:avLst/>
            </a:prstGeom>
          </p:spPr>
        </p:pic>
        <p:sp>
          <p:nvSpPr>
            <p:cNvPr id="5" name="テキスト ボックス 4">
              <a:extLst>
                <a:ext uri="{FF2B5EF4-FFF2-40B4-BE49-F238E27FC236}">
                  <a16:creationId xmlns:a16="http://schemas.microsoft.com/office/drawing/2014/main" id="{0FBD73CD-4966-4247-B4C1-03A07F45F14D}"/>
                </a:ext>
              </a:extLst>
            </p:cNvPr>
            <p:cNvSpPr txBox="1"/>
            <p:nvPr/>
          </p:nvSpPr>
          <p:spPr>
            <a:xfrm>
              <a:off x="827424" y="908720"/>
              <a:ext cx="15841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dirty="0">
                  <a:solidFill>
                    <a:schemeClr val="bg1"/>
                  </a:solidFill>
                </a:rPr>
                <a:t>アルミニウム</a:t>
              </a:r>
            </a:p>
          </p:txBody>
        </p:sp>
      </p:grpSp>
      <p:grpSp>
        <p:nvGrpSpPr>
          <p:cNvPr id="27" name="グループ化 26">
            <a:extLst>
              <a:ext uri="{FF2B5EF4-FFF2-40B4-BE49-F238E27FC236}">
                <a16:creationId xmlns:a16="http://schemas.microsoft.com/office/drawing/2014/main" id="{DAE09C70-07BA-4E39-B108-810EBDB6C0AD}"/>
              </a:ext>
            </a:extLst>
          </p:cNvPr>
          <p:cNvGrpSpPr/>
          <p:nvPr/>
        </p:nvGrpSpPr>
        <p:grpSpPr>
          <a:xfrm>
            <a:off x="3145500" y="884566"/>
            <a:ext cx="2880000" cy="1800000"/>
            <a:chOff x="3145500" y="884566"/>
            <a:chExt cx="2880000" cy="1800000"/>
          </a:xfrm>
        </p:grpSpPr>
        <p:pic>
          <p:nvPicPr>
            <p:cNvPr id="7" name="図 6">
              <a:extLst>
                <a:ext uri="{FF2B5EF4-FFF2-40B4-BE49-F238E27FC236}">
                  <a16:creationId xmlns:a16="http://schemas.microsoft.com/office/drawing/2014/main" id="{CD63F4C0-5FE7-4370-B5B0-809D9613AB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5500" y="884566"/>
              <a:ext cx="2880000" cy="1800000"/>
            </a:xfrm>
            <a:prstGeom prst="rect">
              <a:avLst/>
            </a:prstGeom>
          </p:spPr>
        </p:pic>
        <p:sp>
          <p:nvSpPr>
            <p:cNvPr id="8" name="テキスト ボックス 7">
              <a:extLst>
                <a:ext uri="{FF2B5EF4-FFF2-40B4-BE49-F238E27FC236}">
                  <a16:creationId xmlns:a16="http://schemas.microsoft.com/office/drawing/2014/main" id="{B4D5AFE9-2F33-4701-9B27-552C398C5B92}"/>
                </a:ext>
              </a:extLst>
            </p:cNvPr>
            <p:cNvSpPr txBox="1"/>
            <p:nvPr/>
          </p:nvSpPr>
          <p:spPr>
            <a:xfrm>
              <a:off x="3793412" y="884566"/>
              <a:ext cx="15841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dirty="0">
                  <a:solidFill>
                    <a:schemeClr val="bg1"/>
                  </a:solidFill>
                </a:rPr>
                <a:t>シリコン球</a:t>
              </a:r>
            </a:p>
          </p:txBody>
        </p:sp>
      </p:grpSp>
      <p:grpSp>
        <p:nvGrpSpPr>
          <p:cNvPr id="28" name="グループ化 27">
            <a:extLst>
              <a:ext uri="{FF2B5EF4-FFF2-40B4-BE49-F238E27FC236}">
                <a16:creationId xmlns:a16="http://schemas.microsoft.com/office/drawing/2014/main" id="{0CE03D58-74F9-49B7-9C81-956F63B1E6D8}"/>
              </a:ext>
            </a:extLst>
          </p:cNvPr>
          <p:cNvGrpSpPr/>
          <p:nvPr/>
        </p:nvGrpSpPr>
        <p:grpSpPr>
          <a:xfrm>
            <a:off x="6228504" y="884566"/>
            <a:ext cx="2880000" cy="1800000"/>
            <a:chOff x="6170478" y="884566"/>
            <a:chExt cx="2880000" cy="1800000"/>
          </a:xfrm>
        </p:grpSpPr>
        <p:pic>
          <p:nvPicPr>
            <p:cNvPr id="10" name="図 9">
              <a:extLst>
                <a:ext uri="{FF2B5EF4-FFF2-40B4-BE49-F238E27FC236}">
                  <a16:creationId xmlns:a16="http://schemas.microsoft.com/office/drawing/2014/main" id="{F48D41F2-9153-419C-A39F-3CC7FC6B6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0478" y="884566"/>
              <a:ext cx="2880000" cy="1800000"/>
            </a:xfrm>
            <a:prstGeom prst="rect">
              <a:avLst/>
            </a:prstGeom>
          </p:spPr>
        </p:pic>
        <p:sp>
          <p:nvSpPr>
            <p:cNvPr id="11" name="テキスト ボックス 10">
              <a:extLst>
                <a:ext uri="{FF2B5EF4-FFF2-40B4-BE49-F238E27FC236}">
                  <a16:creationId xmlns:a16="http://schemas.microsoft.com/office/drawing/2014/main" id="{A5266503-61BD-4CE0-9AEE-187AEB773832}"/>
                </a:ext>
              </a:extLst>
            </p:cNvPr>
            <p:cNvSpPr txBox="1"/>
            <p:nvPr/>
          </p:nvSpPr>
          <p:spPr>
            <a:xfrm>
              <a:off x="6818390" y="884566"/>
              <a:ext cx="15841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dirty="0">
                  <a:solidFill>
                    <a:schemeClr val="bg1"/>
                  </a:solidFill>
                </a:rPr>
                <a:t>硫化銅</a:t>
              </a:r>
            </a:p>
          </p:txBody>
        </p:sp>
      </p:grpSp>
      <p:grpSp>
        <p:nvGrpSpPr>
          <p:cNvPr id="24" name="グループ化 23">
            <a:extLst>
              <a:ext uri="{FF2B5EF4-FFF2-40B4-BE49-F238E27FC236}">
                <a16:creationId xmlns:a16="http://schemas.microsoft.com/office/drawing/2014/main" id="{752C74C2-4404-4919-BA44-36BFE6B737B9}"/>
              </a:ext>
            </a:extLst>
          </p:cNvPr>
          <p:cNvGrpSpPr/>
          <p:nvPr/>
        </p:nvGrpSpPr>
        <p:grpSpPr>
          <a:xfrm>
            <a:off x="179512" y="2833226"/>
            <a:ext cx="2880000" cy="1800000"/>
            <a:chOff x="179512" y="2833226"/>
            <a:chExt cx="2880000" cy="1800000"/>
          </a:xfrm>
        </p:grpSpPr>
        <p:pic>
          <p:nvPicPr>
            <p:cNvPr id="13" name="図 12">
              <a:extLst>
                <a:ext uri="{FF2B5EF4-FFF2-40B4-BE49-F238E27FC236}">
                  <a16:creationId xmlns:a16="http://schemas.microsoft.com/office/drawing/2014/main" id="{6FB6D143-49B8-412E-9DD7-BB8FDA71083B}"/>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79512" y="2833226"/>
              <a:ext cx="2880000" cy="1800000"/>
            </a:xfrm>
            <a:prstGeom prst="rect">
              <a:avLst/>
            </a:prstGeom>
          </p:spPr>
        </p:pic>
        <p:sp>
          <p:nvSpPr>
            <p:cNvPr id="14" name="テキスト ボックス 13">
              <a:extLst>
                <a:ext uri="{FF2B5EF4-FFF2-40B4-BE49-F238E27FC236}">
                  <a16:creationId xmlns:a16="http://schemas.microsoft.com/office/drawing/2014/main" id="{EDBA4D7F-F24A-4803-AFC2-78E659E4FB01}"/>
                </a:ext>
              </a:extLst>
            </p:cNvPr>
            <p:cNvSpPr txBox="1"/>
            <p:nvPr/>
          </p:nvSpPr>
          <p:spPr>
            <a:xfrm>
              <a:off x="827424" y="2833226"/>
              <a:ext cx="15841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ja-JP" altLang="en-US" dirty="0">
                  <a:solidFill>
                    <a:schemeClr val="bg1"/>
                  </a:solidFill>
                </a:rPr>
                <a:t>異物なし</a:t>
              </a:r>
              <a:endParaRPr kumimoji="1" lang="ja-JP" altLang="en-US" dirty="0">
                <a:solidFill>
                  <a:schemeClr val="bg1"/>
                </a:solidFill>
              </a:endParaRPr>
            </a:p>
          </p:txBody>
        </p:sp>
      </p:grpSp>
      <p:grpSp>
        <p:nvGrpSpPr>
          <p:cNvPr id="25" name="グループ化 24">
            <a:extLst>
              <a:ext uri="{FF2B5EF4-FFF2-40B4-BE49-F238E27FC236}">
                <a16:creationId xmlns:a16="http://schemas.microsoft.com/office/drawing/2014/main" id="{FCC84C5C-263C-4541-9F48-BAA2ED25B35B}"/>
              </a:ext>
            </a:extLst>
          </p:cNvPr>
          <p:cNvGrpSpPr/>
          <p:nvPr/>
        </p:nvGrpSpPr>
        <p:grpSpPr>
          <a:xfrm>
            <a:off x="3251425" y="2833226"/>
            <a:ext cx="2880000" cy="1800000"/>
            <a:chOff x="3251425" y="2833226"/>
            <a:chExt cx="2880000" cy="1800000"/>
          </a:xfrm>
        </p:grpSpPr>
        <p:pic>
          <p:nvPicPr>
            <p:cNvPr id="16" name="図 15">
              <a:extLst>
                <a:ext uri="{FF2B5EF4-FFF2-40B4-BE49-F238E27FC236}">
                  <a16:creationId xmlns:a16="http://schemas.microsoft.com/office/drawing/2014/main" id="{49729943-3DC0-47CA-A9BA-86F2CF3425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1425" y="2833226"/>
              <a:ext cx="2880000" cy="1800000"/>
            </a:xfrm>
            <a:prstGeom prst="rect">
              <a:avLst/>
            </a:prstGeom>
          </p:spPr>
        </p:pic>
        <p:sp>
          <p:nvSpPr>
            <p:cNvPr id="17" name="テキスト ボックス 16">
              <a:extLst>
                <a:ext uri="{FF2B5EF4-FFF2-40B4-BE49-F238E27FC236}">
                  <a16:creationId xmlns:a16="http://schemas.microsoft.com/office/drawing/2014/main" id="{03BA2062-289E-4548-A967-978603F533B0}"/>
                </a:ext>
              </a:extLst>
            </p:cNvPr>
            <p:cNvSpPr txBox="1"/>
            <p:nvPr/>
          </p:nvSpPr>
          <p:spPr>
            <a:xfrm>
              <a:off x="3707904" y="2833226"/>
              <a:ext cx="204081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dirty="0">
                  <a:solidFill>
                    <a:schemeClr val="bg1"/>
                  </a:solidFill>
                </a:rPr>
                <a:t>アクリルスチレン</a:t>
              </a:r>
            </a:p>
          </p:txBody>
        </p:sp>
      </p:grpSp>
      <p:grpSp>
        <p:nvGrpSpPr>
          <p:cNvPr id="26" name="グループ化 25">
            <a:extLst>
              <a:ext uri="{FF2B5EF4-FFF2-40B4-BE49-F238E27FC236}">
                <a16:creationId xmlns:a16="http://schemas.microsoft.com/office/drawing/2014/main" id="{8AA92FFA-994D-486E-B3DA-E1A6B4E54C89}"/>
              </a:ext>
            </a:extLst>
          </p:cNvPr>
          <p:cNvGrpSpPr/>
          <p:nvPr/>
        </p:nvGrpSpPr>
        <p:grpSpPr>
          <a:xfrm>
            <a:off x="6264000" y="2833226"/>
            <a:ext cx="2880000" cy="1800000"/>
            <a:chOff x="6264000" y="2833226"/>
            <a:chExt cx="2880000" cy="1800000"/>
          </a:xfrm>
        </p:grpSpPr>
        <p:pic>
          <p:nvPicPr>
            <p:cNvPr id="19" name="図 18">
              <a:extLst>
                <a:ext uri="{FF2B5EF4-FFF2-40B4-BE49-F238E27FC236}">
                  <a16:creationId xmlns:a16="http://schemas.microsoft.com/office/drawing/2014/main" id="{0ADD983B-1562-4898-845A-2978CEC393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4000" y="2833226"/>
              <a:ext cx="2880000" cy="1800000"/>
            </a:xfrm>
            <a:prstGeom prst="rect">
              <a:avLst/>
            </a:prstGeom>
          </p:spPr>
        </p:pic>
        <p:sp>
          <p:nvSpPr>
            <p:cNvPr id="20" name="テキスト ボックス 19">
              <a:extLst>
                <a:ext uri="{FF2B5EF4-FFF2-40B4-BE49-F238E27FC236}">
                  <a16:creationId xmlns:a16="http://schemas.microsoft.com/office/drawing/2014/main" id="{4BDE5E8B-9E13-4903-9966-5A73BF4624C5}"/>
                </a:ext>
              </a:extLst>
            </p:cNvPr>
            <p:cNvSpPr txBox="1"/>
            <p:nvPr/>
          </p:nvSpPr>
          <p:spPr>
            <a:xfrm>
              <a:off x="6587904" y="2833226"/>
              <a:ext cx="204081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altLang="ja-JP" dirty="0">
                  <a:solidFill>
                    <a:schemeClr val="bg1"/>
                  </a:solidFill>
                </a:rPr>
                <a:t>tridymite</a:t>
              </a:r>
              <a:endParaRPr kumimoji="1" lang="ja-JP" altLang="en-US" dirty="0">
                <a:solidFill>
                  <a:schemeClr val="bg1"/>
                </a:solidFill>
              </a:endParaRPr>
            </a:p>
          </p:txBody>
        </p:sp>
      </p:grpSp>
    </p:spTree>
    <p:extLst>
      <p:ext uri="{BB962C8B-B14F-4D97-AF65-F5344CB8AC3E}">
        <p14:creationId xmlns:p14="http://schemas.microsoft.com/office/powerpoint/2010/main" val="1859242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4DD105-875E-470F-8058-A2F9CF68544E}"/>
              </a:ext>
            </a:extLst>
          </p:cNvPr>
          <p:cNvSpPr>
            <a:spLocks noGrp="1"/>
          </p:cNvSpPr>
          <p:nvPr>
            <p:ph type="title"/>
          </p:nvPr>
        </p:nvSpPr>
        <p:spPr/>
        <p:txBody>
          <a:bodyPr/>
          <a:lstStyle/>
          <a:p>
            <a:r>
              <a:rPr kumimoji="1" lang="ja-JP" altLang="en-US" dirty="0"/>
              <a:t>ディープラーニングによる解析</a:t>
            </a:r>
          </a:p>
        </p:txBody>
      </p:sp>
      <p:graphicFrame>
        <p:nvGraphicFramePr>
          <p:cNvPr id="4" name="表 3">
            <a:extLst>
              <a:ext uri="{FF2B5EF4-FFF2-40B4-BE49-F238E27FC236}">
                <a16:creationId xmlns:a16="http://schemas.microsoft.com/office/drawing/2014/main" id="{2C5A4FF7-CCDA-4622-9CDE-99BD5A47C5B3}"/>
              </a:ext>
            </a:extLst>
          </p:cNvPr>
          <p:cNvGraphicFramePr>
            <a:graphicFrameLocks noGrp="1"/>
          </p:cNvGraphicFramePr>
          <p:nvPr>
            <p:extLst>
              <p:ext uri="{D42A27DB-BD31-4B8C-83A1-F6EECF244321}">
                <p14:modId xmlns:p14="http://schemas.microsoft.com/office/powerpoint/2010/main" val="3288129008"/>
              </p:ext>
            </p:extLst>
          </p:nvPr>
        </p:nvGraphicFramePr>
        <p:xfrm>
          <a:off x="575556" y="1124744"/>
          <a:ext cx="7992888" cy="4896545"/>
        </p:xfrm>
        <a:graphic>
          <a:graphicData uri="http://schemas.openxmlformats.org/drawingml/2006/table">
            <a:tbl>
              <a:tblPr firstRow="1" bandRow="1">
                <a:tableStyleId>{5940675A-B579-460E-94D1-54222C63F5DA}</a:tableStyleId>
              </a:tblPr>
              <a:tblGrid>
                <a:gridCol w="3996444">
                  <a:extLst>
                    <a:ext uri="{9D8B030D-6E8A-4147-A177-3AD203B41FA5}">
                      <a16:colId xmlns:a16="http://schemas.microsoft.com/office/drawing/2014/main" val="4267415886"/>
                    </a:ext>
                  </a:extLst>
                </a:gridCol>
                <a:gridCol w="3996444">
                  <a:extLst>
                    <a:ext uri="{9D8B030D-6E8A-4147-A177-3AD203B41FA5}">
                      <a16:colId xmlns:a16="http://schemas.microsoft.com/office/drawing/2014/main" val="1730363980"/>
                    </a:ext>
                  </a:extLst>
                </a:gridCol>
              </a:tblGrid>
              <a:tr h="855138">
                <a:tc>
                  <a:txBody>
                    <a:bodyPr/>
                    <a:lstStyle/>
                    <a:p>
                      <a:pPr algn="ctr"/>
                      <a:r>
                        <a:rPr kumimoji="1" lang="ja-JP" altLang="en-US" sz="2800" dirty="0"/>
                        <a:t>モデル</a:t>
                      </a:r>
                    </a:p>
                  </a:txBody>
                  <a:tcPr anchor="ctr"/>
                </a:tc>
                <a:tc>
                  <a:txBody>
                    <a:bodyPr/>
                    <a:lstStyle/>
                    <a:p>
                      <a:pPr algn="ctr"/>
                      <a:r>
                        <a:rPr kumimoji="1" lang="en-US" altLang="ja-JP" sz="2800" dirty="0" err="1"/>
                        <a:t>Xception</a:t>
                      </a:r>
                      <a:endParaRPr kumimoji="1" lang="ja-JP" altLang="en-US" sz="2800" dirty="0"/>
                    </a:p>
                  </a:txBody>
                  <a:tcPr anchor="ctr"/>
                </a:tc>
                <a:extLst>
                  <a:ext uri="{0D108BD9-81ED-4DB2-BD59-A6C34878D82A}">
                    <a16:rowId xmlns:a16="http://schemas.microsoft.com/office/drawing/2014/main" val="3544293311"/>
                  </a:ext>
                </a:extLst>
              </a:tr>
              <a:tr h="1475993">
                <a:tc>
                  <a:txBody>
                    <a:bodyPr/>
                    <a:lstStyle/>
                    <a:p>
                      <a:pPr algn="ctr"/>
                      <a:r>
                        <a:rPr kumimoji="1" lang="en-US" altLang="ja-JP" sz="2800" dirty="0"/>
                        <a:t>2</a:t>
                      </a:r>
                      <a:r>
                        <a:rPr kumimoji="1" lang="ja-JP" altLang="en-US" sz="2800" dirty="0"/>
                        <a:t>クラス分類</a:t>
                      </a:r>
                    </a:p>
                  </a:txBody>
                  <a:tcPr anchor="ctr"/>
                </a:tc>
                <a:tc>
                  <a:txBody>
                    <a:bodyPr/>
                    <a:lstStyle/>
                    <a:p>
                      <a:pPr algn="ctr"/>
                      <a:r>
                        <a:rPr kumimoji="1" lang="ja-JP" altLang="en-US" sz="2800" dirty="0"/>
                        <a:t>「硫化ニッケル」</a:t>
                      </a:r>
                      <a:endParaRPr kumimoji="1" lang="en-US" altLang="ja-JP" sz="2800" dirty="0"/>
                    </a:p>
                    <a:p>
                      <a:pPr algn="ctr"/>
                      <a:r>
                        <a:rPr kumimoji="1" lang="ja-JP" altLang="en-US" sz="2800" dirty="0"/>
                        <a:t>「その他」</a:t>
                      </a:r>
                    </a:p>
                  </a:txBody>
                  <a:tcPr anchor="ctr"/>
                </a:tc>
                <a:extLst>
                  <a:ext uri="{0D108BD9-81ED-4DB2-BD59-A6C34878D82A}">
                    <a16:rowId xmlns:a16="http://schemas.microsoft.com/office/drawing/2014/main" val="3901601259"/>
                  </a:ext>
                </a:extLst>
              </a:tr>
              <a:tr h="855138">
                <a:tc>
                  <a:txBody>
                    <a:bodyPr/>
                    <a:lstStyle/>
                    <a:p>
                      <a:pPr algn="ctr"/>
                      <a:r>
                        <a:rPr kumimoji="1" lang="ja-JP" altLang="en-US" sz="2800" dirty="0"/>
                        <a:t>訓練用画像</a:t>
                      </a:r>
                    </a:p>
                  </a:txBody>
                  <a:tcPr anchor="ctr"/>
                </a:tc>
                <a:tc>
                  <a:txBody>
                    <a:bodyPr/>
                    <a:lstStyle/>
                    <a:p>
                      <a:pPr algn="ctr"/>
                      <a:r>
                        <a:rPr kumimoji="1" lang="en-US" altLang="ja-JP" sz="2800" dirty="0"/>
                        <a:t>88</a:t>
                      </a:r>
                      <a:r>
                        <a:rPr kumimoji="1" lang="ja-JP" altLang="en-US" sz="2800" dirty="0"/>
                        <a:t>枚</a:t>
                      </a:r>
                    </a:p>
                  </a:txBody>
                  <a:tcPr anchor="ctr"/>
                </a:tc>
                <a:extLst>
                  <a:ext uri="{0D108BD9-81ED-4DB2-BD59-A6C34878D82A}">
                    <a16:rowId xmlns:a16="http://schemas.microsoft.com/office/drawing/2014/main" val="1253274451"/>
                  </a:ext>
                </a:extLst>
              </a:tr>
              <a:tr h="855138">
                <a:tc>
                  <a:txBody>
                    <a:bodyPr/>
                    <a:lstStyle/>
                    <a:p>
                      <a:pPr algn="ctr"/>
                      <a:r>
                        <a:rPr kumimoji="1" lang="ja-JP" altLang="en-US" sz="2800" dirty="0"/>
                        <a:t>テスト画像</a:t>
                      </a:r>
                    </a:p>
                  </a:txBody>
                  <a:tcPr anchor="ctr"/>
                </a:tc>
                <a:tc>
                  <a:txBody>
                    <a:bodyPr/>
                    <a:lstStyle/>
                    <a:p>
                      <a:pPr algn="ctr"/>
                      <a:r>
                        <a:rPr kumimoji="1" lang="en-US" altLang="ja-JP" sz="2800" dirty="0"/>
                        <a:t>33</a:t>
                      </a:r>
                      <a:r>
                        <a:rPr kumimoji="1" lang="ja-JP" altLang="en-US" sz="2800" dirty="0"/>
                        <a:t>枚</a:t>
                      </a:r>
                    </a:p>
                  </a:txBody>
                  <a:tcPr anchor="ctr"/>
                </a:tc>
                <a:extLst>
                  <a:ext uri="{0D108BD9-81ED-4DB2-BD59-A6C34878D82A}">
                    <a16:rowId xmlns:a16="http://schemas.microsoft.com/office/drawing/2014/main" val="1066552234"/>
                  </a:ext>
                </a:extLst>
              </a:tr>
              <a:tr h="855138">
                <a:tc>
                  <a:txBody>
                    <a:bodyPr/>
                    <a:lstStyle/>
                    <a:p>
                      <a:pPr algn="ctr"/>
                      <a:r>
                        <a:rPr kumimoji="1" lang="ja-JP" altLang="en-US" sz="2800" dirty="0"/>
                        <a:t>学習時間</a:t>
                      </a:r>
                    </a:p>
                  </a:txBody>
                  <a:tcPr anchor="ctr"/>
                </a:tc>
                <a:tc>
                  <a:txBody>
                    <a:bodyPr/>
                    <a:lstStyle/>
                    <a:p>
                      <a:pPr algn="ctr"/>
                      <a:r>
                        <a:rPr kumimoji="1" lang="en-US" altLang="ja-JP" sz="2800" dirty="0"/>
                        <a:t>100</a:t>
                      </a:r>
                      <a:r>
                        <a:rPr kumimoji="1" lang="ja-JP" altLang="en-US" sz="2800" dirty="0"/>
                        <a:t>回</a:t>
                      </a:r>
                      <a:endParaRPr kumimoji="1" lang="en-US" altLang="ja-JP" sz="2800" dirty="0"/>
                    </a:p>
                    <a:p>
                      <a:pPr algn="ctr"/>
                      <a:r>
                        <a:rPr kumimoji="1" lang="en-US" altLang="ja-JP" sz="1800" dirty="0"/>
                        <a:t>2</a:t>
                      </a:r>
                      <a:r>
                        <a:rPr kumimoji="1" lang="ja-JP" altLang="en-US" sz="1800" dirty="0"/>
                        <a:t>時間</a:t>
                      </a:r>
                      <a:r>
                        <a:rPr kumimoji="1" lang="en-US" altLang="ja-JP" sz="1800" dirty="0"/>
                        <a:t>/CPU</a:t>
                      </a:r>
                      <a:endParaRPr kumimoji="1" lang="ja-JP" altLang="en-US" sz="1800" dirty="0"/>
                    </a:p>
                  </a:txBody>
                  <a:tcPr anchor="ctr"/>
                </a:tc>
                <a:extLst>
                  <a:ext uri="{0D108BD9-81ED-4DB2-BD59-A6C34878D82A}">
                    <a16:rowId xmlns:a16="http://schemas.microsoft.com/office/drawing/2014/main" val="13588080"/>
                  </a:ext>
                </a:extLst>
              </a:tr>
            </a:tbl>
          </a:graphicData>
        </a:graphic>
      </p:graphicFrame>
    </p:spTree>
    <p:extLst>
      <p:ext uri="{BB962C8B-B14F-4D97-AF65-F5344CB8AC3E}">
        <p14:creationId xmlns:p14="http://schemas.microsoft.com/office/powerpoint/2010/main" val="1481174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5F880B-5A20-484F-A7E1-85006C263B5B}"/>
              </a:ext>
            </a:extLst>
          </p:cNvPr>
          <p:cNvSpPr>
            <a:spLocks noGrp="1"/>
          </p:cNvSpPr>
          <p:nvPr>
            <p:ph type="title"/>
          </p:nvPr>
        </p:nvSpPr>
        <p:spPr/>
        <p:txBody>
          <a:bodyPr/>
          <a:lstStyle/>
          <a:p>
            <a:r>
              <a:rPr kumimoji="1" lang="ja-JP" altLang="en-US" dirty="0"/>
              <a:t>ＡＩによる判定結果</a:t>
            </a:r>
          </a:p>
        </p:txBody>
      </p:sp>
      <p:pic>
        <p:nvPicPr>
          <p:cNvPr id="4" name="図 3">
            <a:extLst>
              <a:ext uri="{FF2B5EF4-FFF2-40B4-BE49-F238E27FC236}">
                <a16:creationId xmlns:a16="http://schemas.microsoft.com/office/drawing/2014/main" id="{72AD17BD-D630-45B7-A63E-72C6C8592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 y="834563"/>
            <a:ext cx="5836402" cy="5906805"/>
          </a:xfrm>
          <a:prstGeom prst="rect">
            <a:avLst/>
          </a:prstGeom>
        </p:spPr>
      </p:pic>
      <p:sp>
        <p:nvSpPr>
          <p:cNvPr id="5" name="テキスト ボックス 4">
            <a:extLst>
              <a:ext uri="{FF2B5EF4-FFF2-40B4-BE49-F238E27FC236}">
                <a16:creationId xmlns:a16="http://schemas.microsoft.com/office/drawing/2014/main" id="{2F46144D-C515-48AC-B711-842CAF36BF23}"/>
              </a:ext>
            </a:extLst>
          </p:cNvPr>
          <p:cNvSpPr txBox="1"/>
          <p:nvPr/>
        </p:nvSpPr>
        <p:spPr>
          <a:xfrm>
            <a:off x="6516216" y="3242970"/>
            <a:ext cx="2031325" cy="646331"/>
          </a:xfrm>
          <a:prstGeom prst="rect">
            <a:avLst/>
          </a:prstGeom>
          <a:noFill/>
        </p:spPr>
        <p:txBody>
          <a:bodyPr wrap="none" rtlCol="0">
            <a:spAutoFit/>
          </a:bodyPr>
          <a:lstStyle/>
          <a:p>
            <a:r>
              <a:rPr kumimoji="1" lang="ja-JP" altLang="en-US" sz="3600" dirty="0"/>
              <a:t>精度</a:t>
            </a:r>
            <a:r>
              <a:rPr kumimoji="1" lang="en-US" altLang="ja-JP" sz="3600" dirty="0"/>
              <a:t>97%</a:t>
            </a:r>
            <a:endParaRPr kumimoji="1" lang="ja-JP" altLang="en-US" sz="3600" dirty="0"/>
          </a:p>
        </p:txBody>
      </p:sp>
      <p:sp>
        <p:nvSpPr>
          <p:cNvPr id="3" name="テキスト ボックス 2">
            <a:extLst>
              <a:ext uri="{FF2B5EF4-FFF2-40B4-BE49-F238E27FC236}">
                <a16:creationId xmlns:a16="http://schemas.microsoft.com/office/drawing/2014/main" id="{C58920F5-707F-4080-9A8F-12A6C70879B6}"/>
              </a:ext>
            </a:extLst>
          </p:cNvPr>
          <p:cNvSpPr txBox="1"/>
          <p:nvPr/>
        </p:nvSpPr>
        <p:spPr>
          <a:xfrm>
            <a:off x="4139952" y="5301208"/>
            <a:ext cx="877163" cy="369332"/>
          </a:xfrm>
          <a:prstGeom prst="rect">
            <a:avLst/>
          </a:prstGeom>
          <a:noFill/>
        </p:spPr>
        <p:txBody>
          <a:bodyPr wrap="none" rtlCol="0">
            <a:spAutoFit/>
          </a:bodyPr>
          <a:lstStyle/>
          <a:p>
            <a:r>
              <a:rPr kumimoji="1" lang="ja-JP" altLang="en-US" b="1" dirty="0">
                <a:solidFill>
                  <a:srgbClr val="FF0000"/>
                </a:solidFill>
              </a:rPr>
              <a:t>誤判定</a:t>
            </a:r>
          </a:p>
        </p:txBody>
      </p:sp>
    </p:spTree>
    <p:extLst>
      <p:ext uri="{BB962C8B-B14F-4D97-AF65-F5344CB8AC3E}">
        <p14:creationId xmlns:p14="http://schemas.microsoft.com/office/powerpoint/2010/main" val="96148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E176ED-9F77-4D53-A3FF-0198316558C8}"/>
              </a:ext>
            </a:extLst>
          </p:cNvPr>
          <p:cNvSpPr>
            <a:spLocks noGrp="1"/>
          </p:cNvSpPr>
          <p:nvPr>
            <p:ph type="title"/>
          </p:nvPr>
        </p:nvSpPr>
        <p:spPr/>
        <p:txBody>
          <a:bodyPr/>
          <a:lstStyle/>
          <a:p>
            <a:r>
              <a:rPr kumimoji="1" lang="ja-JP" altLang="en-US" dirty="0"/>
              <a:t>ＡＩに対するよくある誤解</a:t>
            </a:r>
          </a:p>
        </p:txBody>
      </p:sp>
      <p:sp>
        <p:nvSpPr>
          <p:cNvPr id="3" name="テキスト ボックス 2">
            <a:extLst>
              <a:ext uri="{FF2B5EF4-FFF2-40B4-BE49-F238E27FC236}">
                <a16:creationId xmlns:a16="http://schemas.microsoft.com/office/drawing/2014/main" id="{71178430-B459-424B-8167-5191AB887899}"/>
              </a:ext>
            </a:extLst>
          </p:cNvPr>
          <p:cNvSpPr txBox="1"/>
          <p:nvPr/>
        </p:nvSpPr>
        <p:spPr>
          <a:xfrm>
            <a:off x="241201" y="845711"/>
            <a:ext cx="8688597" cy="954107"/>
          </a:xfrm>
          <a:prstGeom prst="rect">
            <a:avLst/>
          </a:prstGeom>
          <a:noFill/>
          <a:ln>
            <a:noFill/>
          </a:ln>
        </p:spPr>
        <p:txBody>
          <a:bodyPr wrap="none" rtlCol="0">
            <a:spAutoFit/>
          </a:bodyPr>
          <a:lstStyle/>
          <a:p>
            <a:r>
              <a:rPr kumimoji="1" lang="en-US" altLang="ja-JP" sz="2800" b="1" dirty="0"/>
              <a:t>AI=</a:t>
            </a:r>
            <a:r>
              <a:rPr kumimoji="1" lang="ja-JP" altLang="en-US" sz="2800" b="1" dirty="0"/>
              <a:t>「従来のコンピュータ</a:t>
            </a:r>
            <a:r>
              <a:rPr lang="ja-JP" altLang="en-US" sz="2800" b="1" dirty="0"/>
              <a:t>＋</a:t>
            </a:r>
            <a:r>
              <a:rPr kumimoji="1" lang="ja-JP" altLang="en-US" sz="2800" b="1" dirty="0">
                <a:solidFill>
                  <a:srgbClr val="FF0000"/>
                </a:solidFill>
              </a:rPr>
              <a:t>超視覚</a:t>
            </a:r>
            <a:r>
              <a:rPr kumimoji="1" lang="ja-JP" altLang="en-US" sz="2800" b="1" dirty="0"/>
              <a:t>」だと考えれば、</a:t>
            </a:r>
            <a:endParaRPr kumimoji="1" lang="en-US" altLang="ja-JP" sz="2800" b="1" dirty="0"/>
          </a:p>
          <a:p>
            <a:r>
              <a:rPr kumimoji="1" lang="ja-JP" altLang="en-US" sz="2800" b="1" dirty="0"/>
              <a:t>ほとんどの誤解は解ける</a:t>
            </a:r>
          </a:p>
        </p:txBody>
      </p:sp>
      <p:grpSp>
        <p:nvGrpSpPr>
          <p:cNvPr id="12" name="グループ化 11">
            <a:extLst>
              <a:ext uri="{FF2B5EF4-FFF2-40B4-BE49-F238E27FC236}">
                <a16:creationId xmlns:a16="http://schemas.microsoft.com/office/drawing/2014/main" id="{911BC1F1-B21E-4D14-AE9E-5E2B43CB4FEB}"/>
              </a:ext>
            </a:extLst>
          </p:cNvPr>
          <p:cNvGrpSpPr/>
          <p:nvPr/>
        </p:nvGrpSpPr>
        <p:grpSpPr>
          <a:xfrm>
            <a:off x="251520" y="2185831"/>
            <a:ext cx="6077322" cy="914400"/>
            <a:chOff x="-36512" y="2029328"/>
            <a:chExt cx="6077322" cy="914400"/>
          </a:xfrm>
        </p:grpSpPr>
        <p:sp>
          <p:nvSpPr>
            <p:cNvPr id="4" name="テキスト ボックス 3">
              <a:extLst>
                <a:ext uri="{FF2B5EF4-FFF2-40B4-BE49-F238E27FC236}">
                  <a16:creationId xmlns:a16="http://schemas.microsoft.com/office/drawing/2014/main" id="{28BCB7A7-BEBD-4C13-988C-84F9F08B084E}"/>
                </a:ext>
              </a:extLst>
            </p:cNvPr>
            <p:cNvSpPr txBox="1"/>
            <p:nvPr/>
          </p:nvSpPr>
          <p:spPr>
            <a:xfrm>
              <a:off x="931719" y="2194141"/>
              <a:ext cx="5109091" cy="584775"/>
            </a:xfrm>
            <a:prstGeom prst="rect">
              <a:avLst/>
            </a:prstGeom>
            <a:noFill/>
          </p:spPr>
          <p:txBody>
            <a:bodyPr wrap="none" rtlCol="0">
              <a:spAutoFit/>
            </a:bodyPr>
            <a:lstStyle/>
            <a:p>
              <a:r>
                <a:rPr kumimoji="1" lang="ja-JP" altLang="en-US" sz="3200" dirty="0"/>
                <a:t>ヒトの仕事が全て奪われる</a:t>
              </a:r>
            </a:p>
          </p:txBody>
        </p:sp>
        <p:sp>
          <p:nvSpPr>
            <p:cNvPr id="8" name="乗算記号 7">
              <a:extLst>
                <a:ext uri="{FF2B5EF4-FFF2-40B4-BE49-F238E27FC236}">
                  <a16:creationId xmlns:a16="http://schemas.microsoft.com/office/drawing/2014/main" id="{3F273199-6984-4406-8630-38A5FDF9C121}"/>
                </a:ext>
              </a:extLst>
            </p:cNvPr>
            <p:cNvSpPr/>
            <p:nvPr/>
          </p:nvSpPr>
          <p:spPr>
            <a:xfrm>
              <a:off x="-36512" y="2029328"/>
              <a:ext cx="914400" cy="914400"/>
            </a:xfrm>
            <a:prstGeom prst="mathMultiply">
              <a:avLst/>
            </a:prstGeom>
            <a:solidFill>
              <a:srgbClr val="FF0000"/>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EEA25E5D-D4FE-4FB5-A019-77DDDA29C214}"/>
              </a:ext>
            </a:extLst>
          </p:cNvPr>
          <p:cNvGrpSpPr/>
          <p:nvPr/>
        </p:nvGrpSpPr>
        <p:grpSpPr>
          <a:xfrm>
            <a:off x="251520" y="3231525"/>
            <a:ext cx="6120680" cy="914400"/>
            <a:chOff x="-72132" y="3045077"/>
            <a:chExt cx="6120680" cy="914400"/>
          </a:xfrm>
        </p:grpSpPr>
        <p:sp>
          <p:nvSpPr>
            <p:cNvPr id="5" name="テキスト ボックス 4">
              <a:extLst>
                <a:ext uri="{FF2B5EF4-FFF2-40B4-BE49-F238E27FC236}">
                  <a16:creationId xmlns:a16="http://schemas.microsoft.com/office/drawing/2014/main" id="{062FBAF9-A376-4E41-900B-9F44A1580205}"/>
                </a:ext>
              </a:extLst>
            </p:cNvPr>
            <p:cNvSpPr txBox="1"/>
            <p:nvPr/>
          </p:nvSpPr>
          <p:spPr>
            <a:xfrm>
              <a:off x="939457" y="3209890"/>
              <a:ext cx="5109091" cy="584775"/>
            </a:xfrm>
            <a:prstGeom prst="rect">
              <a:avLst/>
            </a:prstGeom>
            <a:noFill/>
          </p:spPr>
          <p:txBody>
            <a:bodyPr wrap="none" rtlCol="0">
              <a:spAutoFit/>
            </a:bodyPr>
            <a:lstStyle/>
            <a:p>
              <a:r>
                <a:rPr kumimoji="1" lang="ja-JP" altLang="en-US" sz="3200" dirty="0"/>
                <a:t>株価の完全な予想ができる</a:t>
              </a:r>
            </a:p>
          </p:txBody>
        </p:sp>
        <p:sp>
          <p:nvSpPr>
            <p:cNvPr id="9" name="乗算記号 8">
              <a:extLst>
                <a:ext uri="{FF2B5EF4-FFF2-40B4-BE49-F238E27FC236}">
                  <a16:creationId xmlns:a16="http://schemas.microsoft.com/office/drawing/2014/main" id="{8C3281E6-B9D3-4EA7-8E98-B34B4ACD02CD}"/>
                </a:ext>
              </a:extLst>
            </p:cNvPr>
            <p:cNvSpPr/>
            <p:nvPr/>
          </p:nvSpPr>
          <p:spPr>
            <a:xfrm>
              <a:off x="-72132" y="3045077"/>
              <a:ext cx="914400" cy="914400"/>
            </a:xfrm>
            <a:prstGeom prst="mathMultiply">
              <a:avLst/>
            </a:prstGeom>
            <a:solidFill>
              <a:srgbClr val="FF0000"/>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F7ABB67D-16E9-4E83-A616-A3F8D6B315E3}"/>
              </a:ext>
            </a:extLst>
          </p:cNvPr>
          <p:cNvGrpSpPr/>
          <p:nvPr/>
        </p:nvGrpSpPr>
        <p:grpSpPr>
          <a:xfrm>
            <a:off x="251520" y="4277219"/>
            <a:ext cx="8136904" cy="914400"/>
            <a:chOff x="-36512" y="4087197"/>
            <a:chExt cx="8136904" cy="914400"/>
          </a:xfrm>
        </p:grpSpPr>
        <p:sp>
          <p:nvSpPr>
            <p:cNvPr id="6" name="テキスト ボックス 5">
              <a:extLst>
                <a:ext uri="{FF2B5EF4-FFF2-40B4-BE49-F238E27FC236}">
                  <a16:creationId xmlns:a16="http://schemas.microsoft.com/office/drawing/2014/main" id="{64E5DBFE-B282-49F7-B236-1C73E15C2660}"/>
                </a:ext>
              </a:extLst>
            </p:cNvPr>
            <p:cNvSpPr txBox="1"/>
            <p:nvPr/>
          </p:nvSpPr>
          <p:spPr>
            <a:xfrm>
              <a:off x="939457" y="4252010"/>
              <a:ext cx="7160935" cy="584775"/>
            </a:xfrm>
            <a:prstGeom prst="rect">
              <a:avLst/>
            </a:prstGeom>
            <a:noFill/>
          </p:spPr>
          <p:txBody>
            <a:bodyPr wrap="none" rtlCol="0">
              <a:spAutoFit/>
            </a:bodyPr>
            <a:lstStyle/>
            <a:p>
              <a:r>
                <a:rPr lang="ja-JP" altLang="en-US" sz="3200" dirty="0"/>
                <a:t>世界のあらゆる情報から最適解を導く</a:t>
              </a:r>
              <a:endParaRPr kumimoji="1" lang="ja-JP" altLang="en-US" sz="3200" dirty="0"/>
            </a:p>
          </p:txBody>
        </p:sp>
        <p:sp>
          <p:nvSpPr>
            <p:cNvPr id="10" name="乗算記号 9">
              <a:extLst>
                <a:ext uri="{FF2B5EF4-FFF2-40B4-BE49-F238E27FC236}">
                  <a16:creationId xmlns:a16="http://schemas.microsoft.com/office/drawing/2014/main" id="{DE60ABFE-5DFB-4DB0-BA21-C2969DC475B7}"/>
                </a:ext>
              </a:extLst>
            </p:cNvPr>
            <p:cNvSpPr/>
            <p:nvPr/>
          </p:nvSpPr>
          <p:spPr>
            <a:xfrm>
              <a:off x="-36512" y="4087197"/>
              <a:ext cx="914400" cy="914400"/>
            </a:xfrm>
            <a:prstGeom prst="mathMultiply">
              <a:avLst/>
            </a:prstGeom>
            <a:solidFill>
              <a:srgbClr val="FF0000"/>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016B2B7C-872E-4D16-80D9-D6CD602A42C6}"/>
              </a:ext>
            </a:extLst>
          </p:cNvPr>
          <p:cNvGrpSpPr/>
          <p:nvPr/>
        </p:nvGrpSpPr>
        <p:grpSpPr>
          <a:xfrm>
            <a:off x="251520" y="5322912"/>
            <a:ext cx="7704856" cy="914400"/>
            <a:chOff x="-36512" y="5166409"/>
            <a:chExt cx="7704856" cy="914400"/>
          </a:xfrm>
        </p:grpSpPr>
        <p:sp>
          <p:nvSpPr>
            <p:cNvPr id="7" name="テキスト ボックス 6">
              <a:extLst>
                <a:ext uri="{FF2B5EF4-FFF2-40B4-BE49-F238E27FC236}">
                  <a16:creationId xmlns:a16="http://schemas.microsoft.com/office/drawing/2014/main" id="{57966803-8F43-476A-B51B-54FE3F4FF319}"/>
                </a:ext>
              </a:extLst>
            </p:cNvPr>
            <p:cNvSpPr txBox="1"/>
            <p:nvPr/>
          </p:nvSpPr>
          <p:spPr>
            <a:xfrm>
              <a:off x="917778" y="5331222"/>
              <a:ext cx="6750566" cy="584775"/>
            </a:xfrm>
            <a:prstGeom prst="rect">
              <a:avLst/>
            </a:prstGeom>
            <a:noFill/>
          </p:spPr>
          <p:txBody>
            <a:bodyPr wrap="none" rtlCol="0">
              <a:spAutoFit/>
            </a:bodyPr>
            <a:lstStyle/>
            <a:p>
              <a:r>
                <a:rPr lang="ja-JP" altLang="en-US" sz="3200" dirty="0"/>
                <a:t>ドラえもんのようなすごいロボット</a:t>
              </a:r>
              <a:endParaRPr kumimoji="1" lang="ja-JP" altLang="en-US" sz="3200" dirty="0"/>
            </a:p>
          </p:txBody>
        </p:sp>
        <p:sp>
          <p:nvSpPr>
            <p:cNvPr id="11" name="乗算記号 10">
              <a:extLst>
                <a:ext uri="{FF2B5EF4-FFF2-40B4-BE49-F238E27FC236}">
                  <a16:creationId xmlns:a16="http://schemas.microsoft.com/office/drawing/2014/main" id="{CA1866BC-5138-4099-81E9-8C22568E1476}"/>
                </a:ext>
              </a:extLst>
            </p:cNvPr>
            <p:cNvSpPr/>
            <p:nvPr/>
          </p:nvSpPr>
          <p:spPr>
            <a:xfrm>
              <a:off x="-36512" y="5166409"/>
              <a:ext cx="914400" cy="914400"/>
            </a:xfrm>
            <a:prstGeom prst="mathMultiply">
              <a:avLst/>
            </a:prstGeom>
            <a:solidFill>
              <a:srgbClr val="FF0000"/>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57F308F0-DFCF-4128-89CA-5A5190AA56B9}"/>
              </a:ext>
            </a:extLst>
          </p:cNvPr>
          <p:cNvGrpSpPr/>
          <p:nvPr/>
        </p:nvGrpSpPr>
        <p:grpSpPr>
          <a:xfrm>
            <a:off x="6637525" y="2320282"/>
            <a:ext cx="2105045" cy="1825643"/>
            <a:chOff x="3419872" y="2499975"/>
            <a:chExt cx="4920083" cy="4267041"/>
          </a:xfrm>
        </p:grpSpPr>
        <p:pic>
          <p:nvPicPr>
            <p:cNvPr id="18" name="Picture 4" descr="ããã½ã³ã³ãããªã¼ãã®ç»åæ¤ç´¢çµæ">
              <a:extLst>
                <a:ext uri="{FF2B5EF4-FFF2-40B4-BE49-F238E27FC236}">
                  <a16:creationId xmlns:a16="http://schemas.microsoft.com/office/drawing/2014/main" id="{13E8CD6F-75AC-42F5-A3E0-B4F302E52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862188"/>
              <a:ext cx="4920083" cy="3904828"/>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CB7379C5-E9D3-4CAB-918A-9C95D1BFEA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5633" y="2499975"/>
              <a:ext cx="3922822" cy="2591864"/>
            </a:xfrm>
            <a:prstGeom prst="rect">
              <a:avLst/>
            </a:prstGeom>
          </p:spPr>
        </p:pic>
      </p:grpSp>
    </p:spTree>
    <p:extLst>
      <p:ext uri="{BB962C8B-B14F-4D97-AF65-F5344CB8AC3E}">
        <p14:creationId xmlns:p14="http://schemas.microsoft.com/office/powerpoint/2010/main" val="2391350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コネクタ 4">
            <a:extLst>
              <a:ext uri="{FF2B5EF4-FFF2-40B4-BE49-F238E27FC236}">
                <a16:creationId xmlns:a16="http://schemas.microsoft.com/office/drawing/2014/main" id="{432396D5-EC37-4DAC-AFB4-FE85A5676825}"/>
              </a:ext>
            </a:extLst>
          </p:cNvPr>
          <p:cNvCxnSpPr/>
          <p:nvPr/>
        </p:nvCxnSpPr>
        <p:spPr>
          <a:xfrm flipV="1">
            <a:off x="16568" y="1844824"/>
            <a:ext cx="9144000" cy="720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2518EA7-7053-4318-AE44-0DAF9EC5D3DD}"/>
              </a:ext>
            </a:extLst>
          </p:cNvPr>
          <p:cNvSpPr>
            <a:spLocks noGrp="1"/>
          </p:cNvSpPr>
          <p:nvPr>
            <p:ph type="title"/>
          </p:nvPr>
        </p:nvSpPr>
        <p:spPr/>
        <p:txBody>
          <a:bodyPr/>
          <a:lstStyle/>
          <a:p>
            <a:r>
              <a:rPr lang="ja-JP" altLang="en-US" dirty="0"/>
              <a:t>（例）</a:t>
            </a:r>
            <a:r>
              <a:rPr lang="en-US" altLang="ja-JP" dirty="0"/>
              <a:t>AI</a:t>
            </a:r>
            <a:r>
              <a:rPr lang="ja-JP" altLang="en-US" dirty="0"/>
              <a:t>を活用するならば</a:t>
            </a:r>
            <a:endParaRPr kumimoji="1" lang="ja-JP" altLang="en-US" dirty="0"/>
          </a:p>
        </p:txBody>
      </p:sp>
      <p:sp>
        <p:nvSpPr>
          <p:cNvPr id="6" name="テキスト ボックス 5">
            <a:extLst>
              <a:ext uri="{FF2B5EF4-FFF2-40B4-BE49-F238E27FC236}">
                <a16:creationId xmlns:a16="http://schemas.microsoft.com/office/drawing/2014/main" id="{DD1314B1-4A0D-4C64-9F5F-FF79FB6B60FB}"/>
              </a:ext>
            </a:extLst>
          </p:cNvPr>
          <p:cNvSpPr txBox="1"/>
          <p:nvPr/>
        </p:nvSpPr>
        <p:spPr>
          <a:xfrm>
            <a:off x="323527" y="1115452"/>
            <a:ext cx="1364476"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現場・</a:t>
            </a:r>
            <a:r>
              <a:rPr kumimoji="1" lang="ja-JP" altLang="en-US" dirty="0">
                <a:latin typeface="HGP創英角ｺﾞｼｯｸUB" panose="020B0900000000000000" pitchFamily="50" charset="-128"/>
                <a:ea typeface="HGP創英角ｺﾞｼｯｸUB" panose="020B0900000000000000" pitchFamily="50" charset="-128"/>
              </a:rPr>
              <a:t>営業</a:t>
            </a:r>
            <a:r>
              <a:rPr kumimoji="1" lang="ja-JP" altLang="en-US" sz="1100" dirty="0">
                <a:latin typeface="HGP創英角ｺﾞｼｯｸUB" panose="020B0900000000000000" pitchFamily="50" charset="-128"/>
                <a:ea typeface="HGP創英角ｺﾞｼｯｸUB" panose="020B0900000000000000" pitchFamily="50" charset="-128"/>
              </a:rPr>
              <a:t>等</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7" name="テキスト ボックス 6">
            <a:extLst>
              <a:ext uri="{FF2B5EF4-FFF2-40B4-BE49-F238E27FC236}">
                <a16:creationId xmlns:a16="http://schemas.microsoft.com/office/drawing/2014/main" id="{B1D3DE7B-0127-4F59-9D62-35C6F900E607}"/>
              </a:ext>
            </a:extLst>
          </p:cNvPr>
          <p:cNvSpPr txBox="1"/>
          <p:nvPr/>
        </p:nvSpPr>
        <p:spPr>
          <a:xfrm>
            <a:off x="395536" y="2348880"/>
            <a:ext cx="1338828" cy="369332"/>
          </a:xfrm>
          <a:prstGeom prst="rect">
            <a:avLst/>
          </a:prstGeom>
          <a:noFill/>
        </p:spPr>
        <p:txBody>
          <a:bodyPr wrap="none" rtlCol="0">
            <a:spAutoFit/>
          </a:bodyPr>
          <a:lstStyle/>
          <a:p>
            <a:r>
              <a:rPr lang="ja-JP" altLang="en-US" dirty="0">
                <a:latin typeface="HGP創英角ｺﾞｼｯｸUB" panose="020B0900000000000000" pitchFamily="50" charset="-128"/>
                <a:ea typeface="HGP創英角ｺﾞｼｯｸUB" panose="020B0900000000000000" pitchFamily="50" charset="-128"/>
              </a:rPr>
              <a:t>硝子研究所</a:t>
            </a:r>
            <a:endParaRPr kumimoji="1" lang="en-US" altLang="ja-JP" dirty="0">
              <a:latin typeface="HGP創英角ｺﾞｼｯｸUB" panose="020B0900000000000000" pitchFamily="50" charset="-128"/>
              <a:ea typeface="HGP創英角ｺﾞｼｯｸUB" panose="020B0900000000000000" pitchFamily="50" charset="-128"/>
            </a:endParaRPr>
          </a:p>
        </p:txBody>
      </p:sp>
      <p:sp>
        <p:nvSpPr>
          <p:cNvPr id="3" name="正方形/長方形 2">
            <a:extLst>
              <a:ext uri="{FF2B5EF4-FFF2-40B4-BE49-F238E27FC236}">
                <a16:creationId xmlns:a16="http://schemas.microsoft.com/office/drawing/2014/main" id="{05BBB31E-3B1F-4787-B3AE-B902EA28A096}"/>
              </a:ext>
            </a:extLst>
          </p:cNvPr>
          <p:cNvSpPr/>
          <p:nvPr/>
        </p:nvSpPr>
        <p:spPr>
          <a:xfrm>
            <a:off x="2699792" y="890535"/>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破損片回収</a:t>
            </a:r>
            <a:endParaRPr lang="en-US" altLang="ja-JP" dirty="0"/>
          </a:p>
          <a:p>
            <a:pPr algn="ctr"/>
            <a:r>
              <a:rPr kumimoji="1" lang="ja-JP" altLang="en-US" dirty="0"/>
              <a:t>欠陥部にマーキング</a:t>
            </a:r>
            <a:endParaRPr kumimoji="1" lang="en-US" altLang="ja-JP" dirty="0"/>
          </a:p>
        </p:txBody>
      </p:sp>
      <p:sp>
        <p:nvSpPr>
          <p:cNvPr id="10" name="正方形/長方形 9">
            <a:extLst>
              <a:ext uri="{FF2B5EF4-FFF2-40B4-BE49-F238E27FC236}">
                <a16:creationId xmlns:a16="http://schemas.microsoft.com/office/drawing/2014/main" id="{B42CAB72-E800-4B9A-873D-3AAD2CB56238}"/>
              </a:ext>
            </a:extLst>
          </p:cNvPr>
          <p:cNvSpPr/>
          <p:nvPr/>
        </p:nvSpPr>
        <p:spPr>
          <a:xfrm>
            <a:off x="2699792" y="2164159"/>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顕微鏡観察</a:t>
            </a:r>
            <a:endParaRPr kumimoji="1" lang="en-US" altLang="ja-JP" dirty="0"/>
          </a:p>
        </p:txBody>
      </p:sp>
      <p:sp>
        <p:nvSpPr>
          <p:cNvPr id="11" name="正方形/長方形 10">
            <a:extLst>
              <a:ext uri="{FF2B5EF4-FFF2-40B4-BE49-F238E27FC236}">
                <a16:creationId xmlns:a16="http://schemas.microsoft.com/office/drawing/2014/main" id="{3130DE34-1955-406C-9022-2FA029BDD52D}"/>
              </a:ext>
            </a:extLst>
          </p:cNvPr>
          <p:cNvSpPr/>
          <p:nvPr/>
        </p:nvSpPr>
        <p:spPr>
          <a:xfrm>
            <a:off x="683568"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硫化ニッケル有</a:t>
            </a:r>
            <a:endParaRPr kumimoji="1" lang="en-US" altLang="ja-JP" dirty="0"/>
          </a:p>
        </p:txBody>
      </p:sp>
      <p:sp>
        <p:nvSpPr>
          <p:cNvPr id="13" name="矢印: 下 12">
            <a:extLst>
              <a:ext uri="{FF2B5EF4-FFF2-40B4-BE49-F238E27FC236}">
                <a16:creationId xmlns:a16="http://schemas.microsoft.com/office/drawing/2014/main" id="{849C4F9E-FE7A-45A1-B431-A7C572269327}"/>
              </a:ext>
            </a:extLst>
          </p:cNvPr>
          <p:cNvSpPr/>
          <p:nvPr/>
        </p:nvSpPr>
        <p:spPr>
          <a:xfrm>
            <a:off x="4139952" y="1676400"/>
            <a:ext cx="864097" cy="45645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03329D62-88BB-4861-AE23-714A82143F8C}"/>
              </a:ext>
            </a:extLst>
          </p:cNvPr>
          <p:cNvCxnSpPr>
            <a:cxnSpLocks/>
            <a:stCxn id="20" idx="2"/>
            <a:endCxn id="11" idx="0"/>
          </p:cNvCxnSpPr>
          <p:nvPr/>
        </p:nvCxnSpPr>
        <p:spPr>
          <a:xfrm flipH="1">
            <a:off x="2555776" y="3929047"/>
            <a:ext cx="2016224" cy="1633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フローチャート: 判断 19">
            <a:extLst>
              <a:ext uri="{FF2B5EF4-FFF2-40B4-BE49-F238E27FC236}">
                <a16:creationId xmlns:a16="http://schemas.microsoft.com/office/drawing/2014/main" id="{8CB6EA72-0C6F-4450-9356-EE4891DEFD26}"/>
              </a:ext>
            </a:extLst>
          </p:cNvPr>
          <p:cNvSpPr/>
          <p:nvPr/>
        </p:nvSpPr>
        <p:spPr>
          <a:xfrm>
            <a:off x="3167844" y="3316399"/>
            <a:ext cx="2808312" cy="612648"/>
          </a:xfrm>
          <a:prstGeom prst="flowChartDecision">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dirty="0"/>
              <a:t>AI</a:t>
            </a:r>
            <a:r>
              <a:rPr kumimoji="1" lang="ja-JP" altLang="en-US" dirty="0"/>
              <a:t>の判定</a:t>
            </a:r>
          </a:p>
        </p:txBody>
      </p:sp>
      <p:cxnSp>
        <p:nvCxnSpPr>
          <p:cNvPr id="21" name="直線矢印コネクタ 20">
            <a:extLst>
              <a:ext uri="{FF2B5EF4-FFF2-40B4-BE49-F238E27FC236}">
                <a16:creationId xmlns:a16="http://schemas.microsoft.com/office/drawing/2014/main" id="{684294F5-B4A4-4D7B-AAC4-E61FD84F490B}"/>
              </a:ext>
            </a:extLst>
          </p:cNvPr>
          <p:cNvCxnSpPr>
            <a:cxnSpLocks/>
            <a:stCxn id="10" idx="2"/>
            <a:endCxn id="20" idx="0"/>
          </p:cNvCxnSpPr>
          <p:nvPr/>
        </p:nvCxnSpPr>
        <p:spPr>
          <a:xfrm>
            <a:off x="4572000" y="2909319"/>
            <a:ext cx="0" cy="407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B570F90-FBF5-4CFA-B1B5-9957BA4FC6C2}"/>
              </a:ext>
            </a:extLst>
          </p:cNvPr>
          <p:cNvSpPr txBox="1"/>
          <p:nvPr/>
        </p:nvSpPr>
        <p:spPr>
          <a:xfrm>
            <a:off x="2142694" y="4339729"/>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29" name="テキスト ボックス 28">
            <a:extLst>
              <a:ext uri="{FF2B5EF4-FFF2-40B4-BE49-F238E27FC236}">
                <a16:creationId xmlns:a16="http://schemas.microsoft.com/office/drawing/2014/main" id="{68E2FF63-BD34-4EE4-A363-D97514308A20}"/>
              </a:ext>
            </a:extLst>
          </p:cNvPr>
          <p:cNvSpPr txBox="1"/>
          <p:nvPr/>
        </p:nvSpPr>
        <p:spPr>
          <a:xfrm>
            <a:off x="5969260" y="3829130"/>
            <a:ext cx="1441420" cy="307777"/>
          </a:xfrm>
          <a:prstGeom prst="rect">
            <a:avLst/>
          </a:prstGeom>
          <a:noFill/>
        </p:spPr>
        <p:txBody>
          <a:bodyPr wrap="none" rtlCol="0">
            <a:spAutoFit/>
          </a:bodyPr>
          <a:lstStyle/>
          <a:p>
            <a:r>
              <a:rPr kumimoji="1" lang="ja-JP" altLang="en-US" sz="1400" dirty="0"/>
              <a:t>硫化ニッケル無</a:t>
            </a:r>
          </a:p>
        </p:txBody>
      </p:sp>
      <p:cxnSp>
        <p:nvCxnSpPr>
          <p:cNvPr id="30" name="直線矢印コネクタ 29">
            <a:extLst>
              <a:ext uri="{FF2B5EF4-FFF2-40B4-BE49-F238E27FC236}">
                <a16:creationId xmlns:a16="http://schemas.microsoft.com/office/drawing/2014/main" id="{AF47611C-86E3-4967-9A42-8A6E7902320D}"/>
              </a:ext>
            </a:extLst>
          </p:cNvPr>
          <p:cNvCxnSpPr>
            <a:cxnSpLocks/>
            <a:stCxn id="20" idx="2"/>
            <a:endCxn id="39" idx="0"/>
          </p:cNvCxnSpPr>
          <p:nvPr/>
        </p:nvCxnSpPr>
        <p:spPr>
          <a:xfrm>
            <a:off x="4572000" y="3929047"/>
            <a:ext cx="2406560" cy="427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1F7C766D-AA24-402E-BCB6-60265ED9D564}"/>
              </a:ext>
            </a:extLst>
          </p:cNvPr>
          <p:cNvSpPr/>
          <p:nvPr/>
        </p:nvSpPr>
        <p:spPr>
          <a:xfrm>
            <a:off x="5106352" y="5562766"/>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硫化ニッケル無</a:t>
            </a:r>
            <a:endParaRPr kumimoji="1" lang="en-US" altLang="ja-JP" dirty="0"/>
          </a:p>
        </p:txBody>
      </p:sp>
      <p:sp>
        <p:nvSpPr>
          <p:cNvPr id="39" name="正方形/長方形 38">
            <a:extLst>
              <a:ext uri="{FF2B5EF4-FFF2-40B4-BE49-F238E27FC236}">
                <a16:creationId xmlns:a16="http://schemas.microsoft.com/office/drawing/2014/main" id="{045F9EF7-26F4-401D-BE09-362513A502AC}"/>
              </a:ext>
            </a:extLst>
          </p:cNvPr>
          <p:cNvSpPr/>
          <p:nvPr/>
        </p:nvSpPr>
        <p:spPr>
          <a:xfrm>
            <a:off x="5106352" y="4356927"/>
            <a:ext cx="3744416" cy="745160"/>
          </a:xfrm>
          <a:prstGeom prst="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組成分析</a:t>
            </a:r>
            <a:endParaRPr kumimoji="1" lang="en-US" altLang="ja-JP" dirty="0"/>
          </a:p>
        </p:txBody>
      </p:sp>
      <p:cxnSp>
        <p:nvCxnSpPr>
          <p:cNvPr id="43" name="直線矢印コネクタ 42">
            <a:extLst>
              <a:ext uri="{FF2B5EF4-FFF2-40B4-BE49-F238E27FC236}">
                <a16:creationId xmlns:a16="http://schemas.microsoft.com/office/drawing/2014/main" id="{79F46E47-A76D-4AB1-87A0-31DFD0ED2C6A}"/>
              </a:ext>
            </a:extLst>
          </p:cNvPr>
          <p:cNvCxnSpPr>
            <a:cxnSpLocks/>
            <a:stCxn id="39" idx="2"/>
            <a:endCxn id="11" idx="0"/>
          </p:cNvCxnSpPr>
          <p:nvPr/>
        </p:nvCxnSpPr>
        <p:spPr>
          <a:xfrm flipH="1">
            <a:off x="2555776" y="5102087"/>
            <a:ext cx="4422784"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CB8ABC2-43A8-40DB-9B59-07F316C3A033}"/>
              </a:ext>
            </a:extLst>
          </p:cNvPr>
          <p:cNvCxnSpPr>
            <a:cxnSpLocks/>
            <a:stCxn id="39" idx="2"/>
            <a:endCxn id="34" idx="0"/>
          </p:cNvCxnSpPr>
          <p:nvPr/>
        </p:nvCxnSpPr>
        <p:spPr>
          <a:xfrm>
            <a:off x="6978560" y="5102087"/>
            <a:ext cx="0" cy="46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5139C1-8D90-4880-9E55-7A35239C727D}"/>
              </a:ext>
            </a:extLst>
          </p:cNvPr>
          <p:cNvSpPr txBox="1"/>
          <p:nvPr/>
        </p:nvSpPr>
        <p:spPr>
          <a:xfrm>
            <a:off x="7046981" y="5147692"/>
            <a:ext cx="1441420" cy="307777"/>
          </a:xfrm>
          <a:prstGeom prst="rect">
            <a:avLst/>
          </a:prstGeom>
          <a:noFill/>
        </p:spPr>
        <p:txBody>
          <a:bodyPr wrap="none" rtlCol="0">
            <a:spAutoFit/>
          </a:bodyPr>
          <a:lstStyle/>
          <a:p>
            <a:r>
              <a:rPr kumimoji="1" lang="ja-JP" altLang="en-US" sz="1400" dirty="0"/>
              <a:t>硫化ニッケル無</a:t>
            </a:r>
          </a:p>
        </p:txBody>
      </p:sp>
      <p:sp>
        <p:nvSpPr>
          <p:cNvPr id="50" name="テキスト ボックス 49">
            <a:extLst>
              <a:ext uri="{FF2B5EF4-FFF2-40B4-BE49-F238E27FC236}">
                <a16:creationId xmlns:a16="http://schemas.microsoft.com/office/drawing/2014/main" id="{0A6EFB84-58F4-483E-8AA8-D8C6DC0EE8E8}"/>
              </a:ext>
            </a:extLst>
          </p:cNvPr>
          <p:cNvSpPr txBox="1"/>
          <p:nvPr/>
        </p:nvSpPr>
        <p:spPr>
          <a:xfrm>
            <a:off x="3449538" y="5018808"/>
            <a:ext cx="1441420" cy="307777"/>
          </a:xfrm>
          <a:prstGeom prst="rect">
            <a:avLst/>
          </a:prstGeom>
          <a:noFill/>
        </p:spPr>
        <p:txBody>
          <a:bodyPr wrap="none" rtlCol="0">
            <a:spAutoFit/>
          </a:bodyPr>
          <a:lstStyle/>
          <a:p>
            <a:r>
              <a:rPr kumimoji="1" lang="ja-JP" altLang="en-US" sz="1400" dirty="0"/>
              <a:t>硫化ニッケル</a:t>
            </a:r>
            <a:r>
              <a:rPr kumimoji="1" lang="ja-JP" altLang="en-US" sz="1400" dirty="0">
                <a:solidFill>
                  <a:srgbClr val="FF0000"/>
                </a:solidFill>
              </a:rPr>
              <a:t>有</a:t>
            </a:r>
          </a:p>
        </p:txBody>
      </p:sp>
      <p:sp>
        <p:nvSpPr>
          <p:cNvPr id="4" name="テキスト ボックス 3">
            <a:extLst>
              <a:ext uri="{FF2B5EF4-FFF2-40B4-BE49-F238E27FC236}">
                <a16:creationId xmlns:a16="http://schemas.microsoft.com/office/drawing/2014/main" id="{BAF95474-C166-49A4-A51D-B8474364BB32}"/>
              </a:ext>
            </a:extLst>
          </p:cNvPr>
          <p:cNvSpPr txBox="1"/>
          <p:nvPr/>
        </p:nvSpPr>
        <p:spPr>
          <a:xfrm>
            <a:off x="745665" y="3433417"/>
            <a:ext cx="1723549" cy="40011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ja-JP" altLang="en-US" sz="2000" dirty="0">
                <a:latin typeface="HGS創英角ﾎﾟｯﾌﾟ体" panose="040B0A00000000000000" pitchFamily="50" charset="-128"/>
                <a:ea typeface="HGS創英角ﾎﾟｯﾌﾟ体" panose="040B0A00000000000000" pitchFamily="50" charset="-128"/>
              </a:rPr>
              <a:t>工数削減可能</a:t>
            </a:r>
            <a:endParaRPr kumimoji="1" lang="ja-JP" altLang="en-US" sz="20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343432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AB39F-22E9-4DDE-AC97-0356323C7F35}"/>
              </a:ext>
            </a:extLst>
          </p:cNvPr>
          <p:cNvSpPr>
            <a:spLocks noGrp="1"/>
          </p:cNvSpPr>
          <p:nvPr>
            <p:ph type="title"/>
          </p:nvPr>
        </p:nvSpPr>
        <p:spPr/>
        <p:txBody>
          <a:bodyPr/>
          <a:lstStyle/>
          <a:p>
            <a:r>
              <a:rPr kumimoji="1" lang="ja-JP" altLang="en-US"/>
              <a:t>（参考）現場</a:t>
            </a:r>
            <a:r>
              <a:rPr kumimoji="1" lang="ja-JP" altLang="en-US" dirty="0"/>
              <a:t>写真</a:t>
            </a:r>
          </a:p>
        </p:txBody>
      </p:sp>
      <p:pic>
        <p:nvPicPr>
          <p:cNvPr id="5" name="図 4">
            <a:extLst>
              <a:ext uri="{FF2B5EF4-FFF2-40B4-BE49-F238E27FC236}">
                <a16:creationId xmlns:a16="http://schemas.microsoft.com/office/drawing/2014/main" id="{BF1EA26C-8336-4606-8719-899A0FCD274C}"/>
              </a:ext>
            </a:extLst>
          </p:cNvPr>
          <p:cNvPicPr>
            <a:picLocks noChangeAspect="1"/>
          </p:cNvPicPr>
          <p:nvPr/>
        </p:nvPicPr>
        <p:blipFill>
          <a:blip r:embed="rId3"/>
          <a:stretch>
            <a:fillRect/>
          </a:stretch>
        </p:blipFill>
        <p:spPr>
          <a:xfrm>
            <a:off x="2066925" y="1052736"/>
            <a:ext cx="5010150" cy="3752850"/>
          </a:xfrm>
          <a:prstGeom prst="rect">
            <a:avLst/>
          </a:prstGeom>
        </p:spPr>
      </p:pic>
      <p:sp>
        <p:nvSpPr>
          <p:cNvPr id="6" name="テキスト ボックス 5">
            <a:extLst>
              <a:ext uri="{FF2B5EF4-FFF2-40B4-BE49-F238E27FC236}">
                <a16:creationId xmlns:a16="http://schemas.microsoft.com/office/drawing/2014/main" id="{FD95A6D4-0DF5-4217-A58B-641B30E44620}"/>
              </a:ext>
            </a:extLst>
          </p:cNvPr>
          <p:cNvSpPr txBox="1"/>
          <p:nvPr/>
        </p:nvSpPr>
        <p:spPr>
          <a:xfrm>
            <a:off x="2078487" y="5132310"/>
            <a:ext cx="5032147" cy="369332"/>
          </a:xfrm>
          <a:prstGeom prst="rect">
            <a:avLst/>
          </a:prstGeom>
          <a:noFill/>
        </p:spPr>
        <p:txBody>
          <a:bodyPr wrap="none" rtlCol="0">
            <a:spAutoFit/>
          </a:bodyPr>
          <a:lstStyle/>
          <a:p>
            <a:r>
              <a:rPr kumimoji="1" lang="ja-JP" altLang="en-US" dirty="0"/>
              <a:t>硫化ニッケルによる破損の起点は六角形となる</a:t>
            </a:r>
          </a:p>
        </p:txBody>
      </p:sp>
      <p:sp>
        <p:nvSpPr>
          <p:cNvPr id="7" name="正方形/長方形 6">
            <a:extLst>
              <a:ext uri="{FF2B5EF4-FFF2-40B4-BE49-F238E27FC236}">
                <a16:creationId xmlns:a16="http://schemas.microsoft.com/office/drawing/2014/main" id="{E23A577A-9C5D-47E7-BB5F-F07AD3868B6B}"/>
              </a:ext>
            </a:extLst>
          </p:cNvPr>
          <p:cNvSpPr/>
          <p:nvPr/>
        </p:nvSpPr>
        <p:spPr>
          <a:xfrm>
            <a:off x="2066925" y="4805586"/>
            <a:ext cx="4572000" cy="200055"/>
          </a:xfrm>
          <a:prstGeom prst="rect">
            <a:avLst/>
          </a:prstGeom>
        </p:spPr>
        <p:txBody>
          <a:bodyPr>
            <a:spAutoFit/>
          </a:bodyPr>
          <a:lstStyle/>
          <a:p>
            <a:r>
              <a:rPr lang="ja-JP" altLang="en-US" sz="700" dirty="0"/>
              <a:t>https://www.sggglassmanufacturer.com/jp/news/What-is-tempered-glass-spontaneous-breakage.html</a:t>
            </a:r>
          </a:p>
        </p:txBody>
      </p:sp>
      <p:sp>
        <p:nvSpPr>
          <p:cNvPr id="8" name="テキスト ボックス 7">
            <a:extLst>
              <a:ext uri="{FF2B5EF4-FFF2-40B4-BE49-F238E27FC236}">
                <a16:creationId xmlns:a16="http://schemas.microsoft.com/office/drawing/2014/main" id="{7488F18A-4D2D-49F2-8F97-D4A03518D528}"/>
              </a:ext>
            </a:extLst>
          </p:cNvPr>
          <p:cNvSpPr txBox="1"/>
          <p:nvPr/>
        </p:nvSpPr>
        <p:spPr>
          <a:xfrm>
            <a:off x="1709678" y="5840740"/>
            <a:ext cx="5724644" cy="461665"/>
          </a:xfrm>
          <a:prstGeom prst="rect">
            <a:avLst/>
          </a:prstGeom>
          <a:noFill/>
        </p:spPr>
        <p:txBody>
          <a:bodyPr wrap="none" rtlCol="0">
            <a:spAutoFit/>
          </a:bodyPr>
          <a:lstStyle/>
          <a:p>
            <a:r>
              <a:rPr kumimoji="1" lang="ja-JP" altLang="en-US" sz="2400" dirty="0"/>
              <a:t>現場で判定できれば、大幅な工数カット</a:t>
            </a:r>
          </a:p>
        </p:txBody>
      </p:sp>
    </p:spTree>
    <p:extLst>
      <p:ext uri="{BB962C8B-B14F-4D97-AF65-F5344CB8AC3E}">
        <p14:creationId xmlns:p14="http://schemas.microsoft.com/office/powerpoint/2010/main" val="2147565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095F12-0759-4280-B625-E19287421B41}"/>
              </a:ext>
            </a:extLst>
          </p:cNvPr>
          <p:cNvSpPr>
            <a:spLocks noGrp="1"/>
          </p:cNvSpPr>
          <p:nvPr>
            <p:ph type="title"/>
          </p:nvPr>
        </p:nvSpPr>
        <p:spPr/>
        <p:txBody>
          <a:bodyPr/>
          <a:lstStyle/>
          <a:p>
            <a:r>
              <a:rPr kumimoji="1" lang="ja-JP" altLang="en-US" dirty="0"/>
              <a:t>アウトライン</a:t>
            </a:r>
          </a:p>
        </p:txBody>
      </p:sp>
      <p:sp>
        <p:nvSpPr>
          <p:cNvPr id="3" name="テキスト ボックス 2">
            <a:extLst>
              <a:ext uri="{FF2B5EF4-FFF2-40B4-BE49-F238E27FC236}">
                <a16:creationId xmlns:a16="http://schemas.microsoft.com/office/drawing/2014/main" id="{3809E407-2778-45DD-8577-132E068D1F6E}"/>
              </a:ext>
            </a:extLst>
          </p:cNvPr>
          <p:cNvSpPr txBox="1"/>
          <p:nvPr/>
        </p:nvSpPr>
        <p:spPr>
          <a:xfrm>
            <a:off x="697068" y="1556792"/>
            <a:ext cx="7776864" cy="3970318"/>
          </a:xfrm>
          <a:prstGeom prst="rect">
            <a:avLst/>
          </a:prstGeom>
          <a:noFill/>
        </p:spPr>
        <p:txBody>
          <a:bodyPr wrap="square" rtlCol="0">
            <a:spAutoFit/>
          </a:bodyPr>
          <a:lstStyle/>
          <a:p>
            <a:r>
              <a:rPr kumimoji="1" lang="ja-JP" altLang="en-US" sz="3600" dirty="0">
                <a:solidFill>
                  <a:schemeClr val="bg1">
                    <a:lumMod val="75000"/>
                  </a:schemeClr>
                </a:solidFill>
              </a:rPr>
              <a:t>ＡＩとは何か</a:t>
            </a:r>
            <a:endParaRPr kumimoji="1" lang="en-US" altLang="ja-JP" sz="3600" dirty="0">
              <a:solidFill>
                <a:schemeClr val="bg1">
                  <a:lumMod val="75000"/>
                </a:schemeClr>
              </a:solidFill>
            </a:endParaRPr>
          </a:p>
          <a:p>
            <a:endParaRPr lang="en-US" altLang="ja-JP" sz="3600" dirty="0">
              <a:solidFill>
                <a:schemeClr val="bg1">
                  <a:lumMod val="75000"/>
                </a:schemeClr>
              </a:solidFill>
            </a:endParaRPr>
          </a:p>
          <a:p>
            <a:endParaRPr lang="en-US" altLang="ja-JP" sz="3600" dirty="0">
              <a:solidFill>
                <a:schemeClr val="bg1">
                  <a:lumMod val="75000"/>
                </a:schemeClr>
              </a:solidFill>
            </a:endParaRPr>
          </a:p>
          <a:p>
            <a:r>
              <a:rPr kumimoji="1" lang="ja-JP" altLang="en-US" sz="3600" dirty="0">
                <a:solidFill>
                  <a:schemeClr val="bg1">
                    <a:lumMod val="75000"/>
                  </a:schemeClr>
                </a:solidFill>
              </a:rPr>
              <a:t>これまでの検討結果</a:t>
            </a:r>
            <a:endParaRPr kumimoji="1" lang="en-US" altLang="ja-JP" sz="3600" dirty="0">
              <a:solidFill>
                <a:schemeClr val="bg1">
                  <a:lumMod val="75000"/>
                </a:schemeClr>
              </a:solidFill>
            </a:endParaRPr>
          </a:p>
          <a:p>
            <a:endParaRPr lang="en-US" altLang="ja-JP" sz="3600" dirty="0"/>
          </a:p>
          <a:p>
            <a:endParaRPr lang="en-US" altLang="ja-JP" sz="3600" dirty="0">
              <a:solidFill>
                <a:schemeClr val="accent3">
                  <a:lumMod val="75000"/>
                </a:schemeClr>
              </a:solidFill>
            </a:endParaRPr>
          </a:p>
          <a:p>
            <a:r>
              <a:rPr lang="ja-JP" altLang="en-US" sz="3600" dirty="0">
                <a:solidFill>
                  <a:schemeClr val="accent3">
                    <a:lumMod val="75000"/>
                  </a:schemeClr>
                </a:solidFill>
              </a:rPr>
              <a:t>ＡＩを活用する</a:t>
            </a:r>
            <a:endParaRPr lang="en-US" altLang="ja-JP" sz="3600" dirty="0">
              <a:solidFill>
                <a:schemeClr val="accent3">
                  <a:lumMod val="75000"/>
                </a:schemeClr>
              </a:solidFill>
            </a:endParaRPr>
          </a:p>
        </p:txBody>
      </p:sp>
    </p:spTree>
    <p:extLst>
      <p:ext uri="{BB962C8B-B14F-4D97-AF65-F5344CB8AC3E}">
        <p14:creationId xmlns:p14="http://schemas.microsoft.com/office/powerpoint/2010/main" val="2663549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FA3343-7F6E-4D2F-9B68-5006DB7B4772}"/>
              </a:ext>
            </a:extLst>
          </p:cNvPr>
          <p:cNvPicPr>
            <a:picLocks noChangeAspect="1"/>
          </p:cNvPicPr>
          <p:nvPr/>
        </p:nvPicPr>
        <p:blipFill>
          <a:blip r:embed="rId3"/>
          <a:stretch>
            <a:fillRect/>
          </a:stretch>
        </p:blipFill>
        <p:spPr>
          <a:xfrm>
            <a:off x="179512" y="1355439"/>
            <a:ext cx="1944216" cy="1993645"/>
          </a:xfrm>
          <a:prstGeom prst="rect">
            <a:avLst/>
          </a:prstGeom>
        </p:spPr>
      </p:pic>
      <p:pic>
        <p:nvPicPr>
          <p:cNvPr id="2058" name="Picture 10" descr="https://cdn-tech.nikkeibp.co.jp/atcl/nxt/mag/ne/18/00030/00001/34zu04.jpg?__scale=w:300,h:310&amp;_sh=0c40880830">
            <a:extLst>
              <a:ext uri="{FF2B5EF4-FFF2-40B4-BE49-F238E27FC236}">
                <a16:creationId xmlns:a16="http://schemas.microsoft.com/office/drawing/2014/main" id="{1D50EB37-6CCF-4DDC-B6CC-B326A67E6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580" y="1363742"/>
            <a:ext cx="2065412" cy="2134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cdn-tech.nikkeibp.co.jp/atcl/nxt/mag/ne/18/00030/00001/34zu05.jpg?__scale=w:240,h:343&amp;_sh=04c0fe0ae0">
            <a:extLst>
              <a:ext uri="{FF2B5EF4-FFF2-40B4-BE49-F238E27FC236}">
                <a16:creationId xmlns:a16="http://schemas.microsoft.com/office/drawing/2014/main" id="{DD4C1B52-349E-4A14-99CE-5C8C0CEAB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973" y="1355755"/>
            <a:ext cx="1962507" cy="2804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tech.nikkeibp.co.jp/atcl/nxt/mag/ne/18/00030/00001/34zu06.jpg">
            <a:extLst>
              <a:ext uri="{FF2B5EF4-FFF2-40B4-BE49-F238E27FC236}">
                <a16:creationId xmlns:a16="http://schemas.microsoft.com/office/drawing/2014/main" id="{1DCAB93F-31C8-4A90-B7BA-02EA78E6E2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0525" y="1340768"/>
            <a:ext cx="2009707" cy="1680115"/>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15D1935-FDF6-4D72-A958-2F82B7B31BD0}"/>
              </a:ext>
            </a:extLst>
          </p:cNvPr>
          <p:cNvPicPr>
            <a:picLocks noChangeAspect="1"/>
          </p:cNvPicPr>
          <p:nvPr/>
        </p:nvPicPr>
        <p:blipFill>
          <a:blip r:embed="rId7"/>
          <a:stretch>
            <a:fillRect/>
          </a:stretch>
        </p:blipFill>
        <p:spPr>
          <a:xfrm>
            <a:off x="0" y="0"/>
            <a:ext cx="9121585" cy="1196752"/>
          </a:xfrm>
          <a:prstGeom prst="rect">
            <a:avLst/>
          </a:prstGeom>
        </p:spPr>
      </p:pic>
      <p:sp>
        <p:nvSpPr>
          <p:cNvPr id="8" name="正方形/長方形 7">
            <a:extLst>
              <a:ext uri="{FF2B5EF4-FFF2-40B4-BE49-F238E27FC236}">
                <a16:creationId xmlns:a16="http://schemas.microsoft.com/office/drawing/2014/main" id="{6E59281E-E750-4BCD-872C-DD37747D0C15}"/>
              </a:ext>
            </a:extLst>
          </p:cNvPr>
          <p:cNvSpPr/>
          <p:nvPr/>
        </p:nvSpPr>
        <p:spPr>
          <a:xfrm>
            <a:off x="22415" y="1124744"/>
            <a:ext cx="8118648" cy="200055"/>
          </a:xfrm>
          <a:prstGeom prst="rect">
            <a:avLst/>
          </a:prstGeom>
        </p:spPr>
        <p:txBody>
          <a:bodyPr wrap="square">
            <a:spAutoFit/>
          </a:bodyPr>
          <a:lstStyle/>
          <a:p>
            <a:r>
              <a:rPr lang="ja-JP" altLang="en-US" sz="700" dirty="0">
                <a:solidFill>
                  <a:schemeClr val="bg1">
                    <a:lumMod val="75000"/>
                  </a:schemeClr>
                </a:solidFill>
              </a:rPr>
              <a:t>tech.nikkeibp.co.jp/atcl/nxt/mag/ne/18/00030/00001/</a:t>
            </a:r>
          </a:p>
        </p:txBody>
      </p:sp>
      <p:sp>
        <p:nvSpPr>
          <p:cNvPr id="4" name="テキスト ボックス 3">
            <a:extLst>
              <a:ext uri="{FF2B5EF4-FFF2-40B4-BE49-F238E27FC236}">
                <a16:creationId xmlns:a16="http://schemas.microsoft.com/office/drawing/2014/main" id="{C62EEA52-E17F-4E30-AB51-4FFAA0CA8C22}"/>
              </a:ext>
            </a:extLst>
          </p:cNvPr>
          <p:cNvSpPr txBox="1"/>
          <p:nvPr/>
        </p:nvSpPr>
        <p:spPr>
          <a:xfrm>
            <a:off x="622776" y="4909483"/>
            <a:ext cx="7981672" cy="584775"/>
          </a:xfrm>
          <a:prstGeom prst="rect">
            <a:avLst/>
          </a:prstGeom>
          <a:noFill/>
        </p:spPr>
        <p:txBody>
          <a:bodyPr wrap="none" rtlCol="0">
            <a:spAutoFit/>
          </a:bodyPr>
          <a:lstStyle/>
          <a:p>
            <a:r>
              <a:rPr kumimoji="1" lang="ja-JP" altLang="en-US" sz="3200" dirty="0"/>
              <a:t>組み合わせ問題を短期間・省工数で最適解</a:t>
            </a:r>
          </a:p>
        </p:txBody>
      </p:sp>
      <p:sp>
        <p:nvSpPr>
          <p:cNvPr id="9" name="テキスト ボックス 8">
            <a:extLst>
              <a:ext uri="{FF2B5EF4-FFF2-40B4-BE49-F238E27FC236}">
                <a16:creationId xmlns:a16="http://schemas.microsoft.com/office/drawing/2014/main" id="{29B9D4FE-531D-4011-8C67-2BC1236358C2}"/>
              </a:ext>
            </a:extLst>
          </p:cNvPr>
          <p:cNvSpPr txBox="1"/>
          <p:nvPr/>
        </p:nvSpPr>
        <p:spPr>
          <a:xfrm>
            <a:off x="3873102" y="5467871"/>
            <a:ext cx="1418978" cy="769441"/>
          </a:xfrm>
          <a:prstGeom prst="rect">
            <a:avLst/>
          </a:prstGeom>
          <a:noFill/>
        </p:spPr>
        <p:txBody>
          <a:bodyPr wrap="none" rtlCol="0">
            <a:spAutoFit/>
          </a:bodyPr>
          <a:lstStyle/>
          <a:p>
            <a:r>
              <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rPr>
              <a:t>早い</a:t>
            </a:r>
            <a:r>
              <a:rPr kumimoji="1" lang="en-US" altLang="ja-JP" sz="4400" dirty="0">
                <a:solidFill>
                  <a:schemeClr val="accent6">
                    <a:lumMod val="75000"/>
                  </a:schemeClr>
                </a:solidFill>
                <a:latin typeface="HGP行書体" panose="03000600000000000000" pitchFamily="66" charset="-128"/>
                <a:ea typeface="HGP行書体" panose="03000600000000000000" pitchFamily="66" charset="-128"/>
              </a:rPr>
              <a:t>!</a:t>
            </a:r>
            <a:endPar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endParaRPr>
          </a:p>
        </p:txBody>
      </p:sp>
      <p:sp>
        <p:nvSpPr>
          <p:cNvPr id="15" name="テキスト ボックス 14">
            <a:extLst>
              <a:ext uri="{FF2B5EF4-FFF2-40B4-BE49-F238E27FC236}">
                <a16:creationId xmlns:a16="http://schemas.microsoft.com/office/drawing/2014/main" id="{375AFDEA-3F34-47B4-95CF-0EBEB5397704}"/>
              </a:ext>
            </a:extLst>
          </p:cNvPr>
          <p:cNvSpPr txBox="1"/>
          <p:nvPr/>
        </p:nvSpPr>
        <p:spPr>
          <a:xfrm>
            <a:off x="5601294" y="5467871"/>
            <a:ext cx="1418978" cy="769441"/>
          </a:xfrm>
          <a:prstGeom prst="rect">
            <a:avLst/>
          </a:prstGeom>
          <a:noFill/>
        </p:spPr>
        <p:txBody>
          <a:bodyPr wrap="none" rtlCol="0">
            <a:spAutoFit/>
          </a:bodyPr>
          <a:lstStyle/>
          <a:p>
            <a:r>
              <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rPr>
              <a:t>安い</a:t>
            </a:r>
            <a:r>
              <a:rPr kumimoji="1" lang="en-US" altLang="ja-JP" sz="4400" dirty="0">
                <a:solidFill>
                  <a:schemeClr val="accent6">
                    <a:lumMod val="75000"/>
                  </a:schemeClr>
                </a:solidFill>
                <a:latin typeface="HGP行書体" panose="03000600000000000000" pitchFamily="66" charset="-128"/>
                <a:ea typeface="HGP行書体" panose="03000600000000000000" pitchFamily="66" charset="-128"/>
              </a:rPr>
              <a:t>!</a:t>
            </a:r>
            <a:endPar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endParaRPr>
          </a:p>
        </p:txBody>
      </p:sp>
      <p:sp>
        <p:nvSpPr>
          <p:cNvPr id="16" name="テキスト ボックス 15">
            <a:extLst>
              <a:ext uri="{FF2B5EF4-FFF2-40B4-BE49-F238E27FC236}">
                <a16:creationId xmlns:a16="http://schemas.microsoft.com/office/drawing/2014/main" id="{7C284AAC-BE96-4BC7-8748-0B755266D433}"/>
              </a:ext>
            </a:extLst>
          </p:cNvPr>
          <p:cNvSpPr txBox="1"/>
          <p:nvPr/>
        </p:nvSpPr>
        <p:spPr>
          <a:xfrm>
            <a:off x="7199642" y="5467871"/>
            <a:ext cx="1548822" cy="769441"/>
          </a:xfrm>
          <a:prstGeom prst="rect">
            <a:avLst/>
          </a:prstGeom>
          <a:noFill/>
        </p:spPr>
        <p:txBody>
          <a:bodyPr wrap="none" rtlCol="0">
            <a:spAutoFit/>
          </a:bodyPr>
          <a:lstStyle/>
          <a:p>
            <a:r>
              <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rPr>
              <a:t>うまい</a:t>
            </a:r>
            <a:r>
              <a:rPr kumimoji="1" lang="en-US" altLang="ja-JP" sz="4400" dirty="0">
                <a:solidFill>
                  <a:schemeClr val="accent6">
                    <a:lumMod val="75000"/>
                  </a:schemeClr>
                </a:solidFill>
                <a:latin typeface="HGP行書体" panose="03000600000000000000" pitchFamily="66" charset="-128"/>
                <a:ea typeface="HGP行書体" panose="03000600000000000000" pitchFamily="66" charset="-128"/>
              </a:rPr>
              <a:t>!</a:t>
            </a:r>
            <a:endParaRPr kumimoji="1" lang="ja-JP" altLang="en-US" sz="4400" dirty="0">
              <a:solidFill>
                <a:schemeClr val="accent6">
                  <a:lumMod val="75000"/>
                </a:schemeClr>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2143337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32E09DBE-3D26-4D06-9299-F2E685A25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78" y="790927"/>
            <a:ext cx="8026009" cy="2987348"/>
          </a:xfrm>
          <a:prstGeom prst="rect">
            <a:avLst/>
          </a:prstGeom>
        </p:spPr>
      </p:pic>
      <p:sp>
        <p:nvSpPr>
          <p:cNvPr id="6" name="テキスト ボックス 5">
            <a:extLst>
              <a:ext uri="{FF2B5EF4-FFF2-40B4-BE49-F238E27FC236}">
                <a16:creationId xmlns:a16="http://schemas.microsoft.com/office/drawing/2014/main" id="{0BCA735D-A928-4520-AA00-8D97471EB3A5}"/>
              </a:ext>
            </a:extLst>
          </p:cNvPr>
          <p:cNvSpPr txBox="1"/>
          <p:nvPr/>
        </p:nvSpPr>
        <p:spPr>
          <a:xfrm>
            <a:off x="4927600" y="770713"/>
            <a:ext cx="2819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真の分布</a:t>
            </a:r>
            <a:endParaRPr kumimoji="1" lang="ja-JP" altLang="en-US" dirty="0"/>
          </a:p>
        </p:txBody>
      </p:sp>
      <p:sp>
        <p:nvSpPr>
          <p:cNvPr id="7" name="テキスト ボックス 6">
            <a:extLst>
              <a:ext uri="{FF2B5EF4-FFF2-40B4-BE49-F238E27FC236}">
                <a16:creationId xmlns:a16="http://schemas.microsoft.com/office/drawing/2014/main" id="{E6CAAFEA-4655-4F48-9531-022A323029C6}"/>
              </a:ext>
            </a:extLst>
          </p:cNvPr>
          <p:cNvSpPr txBox="1"/>
          <p:nvPr/>
        </p:nvSpPr>
        <p:spPr>
          <a:xfrm>
            <a:off x="660400" y="764704"/>
            <a:ext cx="28575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経験的な予測値</a:t>
            </a:r>
            <a:endParaRPr kumimoji="1" lang="ja-JP" altLang="en-US" dirty="0"/>
          </a:p>
        </p:txBody>
      </p:sp>
      <p:sp>
        <p:nvSpPr>
          <p:cNvPr id="9" name="テキスト ボックス 8">
            <a:extLst>
              <a:ext uri="{FF2B5EF4-FFF2-40B4-BE49-F238E27FC236}">
                <a16:creationId xmlns:a16="http://schemas.microsoft.com/office/drawing/2014/main" id="{714727DB-CACF-47CD-8D06-117C51DB0115}"/>
              </a:ext>
            </a:extLst>
          </p:cNvPr>
          <p:cNvSpPr txBox="1"/>
          <p:nvPr/>
        </p:nvSpPr>
        <p:spPr>
          <a:xfrm>
            <a:off x="697213" y="3230170"/>
            <a:ext cx="2740923" cy="369332"/>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b="1" dirty="0"/>
              <a:t>黒点：実験による観測</a:t>
            </a:r>
          </a:p>
        </p:txBody>
      </p:sp>
      <p:sp>
        <p:nvSpPr>
          <p:cNvPr id="12" name="星: 5 pt 11">
            <a:extLst>
              <a:ext uri="{FF2B5EF4-FFF2-40B4-BE49-F238E27FC236}">
                <a16:creationId xmlns:a16="http://schemas.microsoft.com/office/drawing/2014/main" id="{39484E23-F153-4DC8-AF7D-6DC80C5D41B7}"/>
              </a:ext>
            </a:extLst>
          </p:cNvPr>
          <p:cNvSpPr/>
          <p:nvPr/>
        </p:nvSpPr>
        <p:spPr>
          <a:xfrm>
            <a:off x="6605879" y="2446680"/>
            <a:ext cx="369332" cy="369332"/>
          </a:xfrm>
          <a:prstGeom prst="star5">
            <a:avLst>
              <a:gd name="adj" fmla="val 19098"/>
              <a:gd name="hf" fmla="val 105146"/>
              <a:gd name="vf" fmla="val 110557"/>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0D20E661-E669-43ED-9996-B95E6ABCA9A5}"/>
              </a:ext>
            </a:extLst>
          </p:cNvPr>
          <p:cNvSpPr>
            <a:spLocks noGrp="1"/>
          </p:cNvSpPr>
          <p:nvPr>
            <p:ph type="title"/>
          </p:nvPr>
        </p:nvSpPr>
        <p:spPr/>
        <p:txBody>
          <a:bodyPr/>
          <a:lstStyle/>
          <a:p>
            <a:r>
              <a:rPr lang="ja-JP" altLang="en-US" dirty="0"/>
              <a:t>データサイエンスとシミュレーション</a:t>
            </a:r>
          </a:p>
        </p:txBody>
      </p:sp>
      <p:grpSp>
        <p:nvGrpSpPr>
          <p:cNvPr id="17" name="グループ化 16">
            <a:extLst>
              <a:ext uri="{FF2B5EF4-FFF2-40B4-BE49-F238E27FC236}">
                <a16:creationId xmlns:a16="http://schemas.microsoft.com/office/drawing/2014/main" id="{BEA9E929-0B1B-4290-8EA5-642323C1E8A1}"/>
              </a:ext>
            </a:extLst>
          </p:cNvPr>
          <p:cNvGrpSpPr/>
          <p:nvPr/>
        </p:nvGrpSpPr>
        <p:grpSpPr>
          <a:xfrm>
            <a:off x="1691680" y="3861048"/>
            <a:ext cx="4939505" cy="663838"/>
            <a:chOff x="1681847" y="3933056"/>
            <a:chExt cx="4939505" cy="663838"/>
          </a:xfrm>
        </p:grpSpPr>
        <p:sp>
          <p:nvSpPr>
            <p:cNvPr id="10" name="テキスト ボックス 9">
              <a:extLst>
                <a:ext uri="{FF2B5EF4-FFF2-40B4-BE49-F238E27FC236}">
                  <a16:creationId xmlns:a16="http://schemas.microsoft.com/office/drawing/2014/main" id="{293C53D3-B96C-4454-BA4D-D3A31382C73A}"/>
                </a:ext>
              </a:extLst>
            </p:cNvPr>
            <p:cNvSpPr txBox="1"/>
            <p:nvPr/>
          </p:nvSpPr>
          <p:spPr>
            <a:xfrm>
              <a:off x="2401927" y="3971922"/>
              <a:ext cx="4219425" cy="584775"/>
            </a:xfrm>
            <a:prstGeom prst="rect">
              <a:avLst/>
            </a:prstGeom>
            <a:noFill/>
          </p:spPr>
          <p:txBody>
            <a:bodyPr wrap="none" rtlCol="0">
              <a:spAutoFit/>
            </a:bodyPr>
            <a:lstStyle/>
            <a:p>
              <a:pPr algn="ctr"/>
              <a:r>
                <a:rPr lang="ja-JP" altLang="en-US" sz="3200" dirty="0">
                  <a:ln w="38100">
                    <a:solidFill>
                      <a:srgbClr val="FF0000"/>
                    </a:solidFill>
                  </a:ln>
                  <a:solidFill>
                    <a:schemeClr val="bg1"/>
                  </a:solidFill>
                </a:rPr>
                <a:t>★</a:t>
              </a:r>
              <a:r>
                <a:rPr lang="ja-JP" altLang="en-US" sz="3200" dirty="0"/>
                <a:t>を最短で発見したい</a:t>
              </a:r>
              <a:endParaRPr lang="en-US" altLang="ja-JP" sz="3200" dirty="0"/>
            </a:p>
          </p:txBody>
        </p:sp>
        <p:pic>
          <p:nvPicPr>
            <p:cNvPr id="15" name="Picture 2" descr="ãå®é¨ããããã¨ããã®ç»åæ¤ç´¢çµæ">
              <a:extLst>
                <a:ext uri="{FF2B5EF4-FFF2-40B4-BE49-F238E27FC236}">
                  <a16:creationId xmlns:a16="http://schemas.microsoft.com/office/drawing/2014/main" id="{FD5A48B6-4493-4782-9D92-FC13068ED6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1847" y="3933056"/>
              <a:ext cx="491271" cy="66383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正方形/長方形 13">
            <a:extLst>
              <a:ext uri="{FF2B5EF4-FFF2-40B4-BE49-F238E27FC236}">
                <a16:creationId xmlns:a16="http://schemas.microsoft.com/office/drawing/2014/main" id="{3303C971-7061-4E41-B751-0EFA7E2BA8B6}"/>
              </a:ext>
            </a:extLst>
          </p:cNvPr>
          <p:cNvSpPr/>
          <p:nvPr/>
        </p:nvSpPr>
        <p:spPr>
          <a:xfrm>
            <a:off x="3275856" y="4523555"/>
            <a:ext cx="4756848" cy="369332"/>
          </a:xfrm>
          <a:prstGeom prst="rect">
            <a:avLst/>
          </a:prstGeom>
        </p:spPr>
        <p:txBody>
          <a:bodyPr wrap="square">
            <a:spAutoFit/>
          </a:bodyPr>
          <a:lstStyle/>
          <a:p>
            <a:r>
              <a:rPr lang="ja-JP" altLang="en-US" dirty="0"/>
              <a:t>真の分布（右図）は神のみぞ知る</a:t>
            </a:r>
            <a:endParaRPr lang="en-US" altLang="ja-JP" dirty="0"/>
          </a:p>
        </p:txBody>
      </p:sp>
      <p:sp>
        <p:nvSpPr>
          <p:cNvPr id="19" name="正方形/長方形 18">
            <a:extLst>
              <a:ext uri="{FF2B5EF4-FFF2-40B4-BE49-F238E27FC236}">
                <a16:creationId xmlns:a16="http://schemas.microsoft.com/office/drawing/2014/main" id="{412BD09A-DE47-4E75-80B4-35A571A7B932}"/>
              </a:ext>
            </a:extLst>
          </p:cNvPr>
          <p:cNvSpPr/>
          <p:nvPr/>
        </p:nvSpPr>
        <p:spPr>
          <a:xfrm>
            <a:off x="395536" y="5847655"/>
            <a:ext cx="8575706" cy="461665"/>
          </a:xfrm>
          <a:prstGeom prst="rect">
            <a:avLst/>
          </a:prstGeom>
        </p:spPr>
        <p:txBody>
          <a:bodyPr wrap="square">
            <a:spAutoFit/>
          </a:bodyPr>
          <a:lstStyle/>
          <a:p>
            <a:r>
              <a:rPr lang="ja-JP" altLang="en-US" sz="2400" b="1" dirty="0"/>
              <a:t>データサイエンス　：過去の実験結果　→　右図を予測</a:t>
            </a:r>
            <a:endParaRPr lang="en-US" altLang="ja-JP" sz="2400" b="1" dirty="0"/>
          </a:p>
        </p:txBody>
      </p:sp>
      <p:sp>
        <p:nvSpPr>
          <p:cNvPr id="20" name="正方形/長方形 19">
            <a:extLst>
              <a:ext uri="{FF2B5EF4-FFF2-40B4-BE49-F238E27FC236}">
                <a16:creationId xmlns:a16="http://schemas.microsoft.com/office/drawing/2014/main" id="{E153E088-66B0-4626-8E36-05A512AE97BA}"/>
              </a:ext>
            </a:extLst>
          </p:cNvPr>
          <p:cNvSpPr/>
          <p:nvPr/>
        </p:nvSpPr>
        <p:spPr>
          <a:xfrm>
            <a:off x="405704" y="5229200"/>
            <a:ext cx="8575706" cy="461665"/>
          </a:xfrm>
          <a:prstGeom prst="rect">
            <a:avLst/>
          </a:prstGeom>
        </p:spPr>
        <p:txBody>
          <a:bodyPr wrap="square">
            <a:spAutoFit/>
          </a:bodyPr>
          <a:lstStyle/>
          <a:p>
            <a:r>
              <a:rPr lang="ja-JP" altLang="en-US" sz="2400" b="1" dirty="0"/>
              <a:t>シミュレーション　：　　理論式　　　→　右図を計算</a:t>
            </a:r>
            <a:endParaRPr lang="en-US" altLang="ja-JP" sz="2400" b="1" dirty="0"/>
          </a:p>
        </p:txBody>
      </p:sp>
      <p:sp>
        <p:nvSpPr>
          <p:cNvPr id="16" name="正方形/長方形 15">
            <a:extLst>
              <a:ext uri="{FF2B5EF4-FFF2-40B4-BE49-F238E27FC236}">
                <a16:creationId xmlns:a16="http://schemas.microsoft.com/office/drawing/2014/main" id="{583AAFB7-CF7A-481B-B4D8-0FBF8DCAE398}"/>
              </a:ext>
            </a:extLst>
          </p:cNvPr>
          <p:cNvSpPr/>
          <p:nvPr/>
        </p:nvSpPr>
        <p:spPr>
          <a:xfrm>
            <a:off x="6790545" y="3784934"/>
            <a:ext cx="2182236" cy="153888"/>
          </a:xfrm>
          <a:prstGeom prst="rect">
            <a:avLst/>
          </a:prstGeom>
        </p:spPr>
        <p:txBody>
          <a:bodyPr wrap="square">
            <a:spAutoFit/>
          </a:bodyPr>
          <a:lstStyle/>
          <a:p>
            <a:r>
              <a:rPr lang="ja-JP" altLang="en-US" sz="400" dirty="0"/>
              <a:t>cdn-ak.f.st-hatena.com/images/fotolife/c/catindog/20170119/20170119211620.gif</a:t>
            </a:r>
          </a:p>
        </p:txBody>
      </p:sp>
    </p:spTree>
    <p:extLst>
      <p:ext uri="{BB962C8B-B14F-4D97-AF65-F5344CB8AC3E}">
        <p14:creationId xmlns:p14="http://schemas.microsoft.com/office/powerpoint/2010/main" val="2166643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83B2-6025-4AC9-AA24-BF3E7367BC33}"/>
              </a:ext>
            </a:extLst>
          </p:cNvPr>
          <p:cNvSpPr>
            <a:spLocks noGrp="1"/>
          </p:cNvSpPr>
          <p:nvPr>
            <p:ph type="title"/>
          </p:nvPr>
        </p:nvSpPr>
        <p:spPr/>
        <p:txBody>
          <a:bodyPr/>
          <a:lstStyle/>
          <a:p>
            <a:r>
              <a:rPr kumimoji="1" lang="ja-JP" altLang="en-US" dirty="0"/>
              <a:t>データサイエンスの適用例</a:t>
            </a:r>
          </a:p>
        </p:txBody>
      </p:sp>
      <p:graphicFrame>
        <p:nvGraphicFramePr>
          <p:cNvPr id="3" name="表 2">
            <a:extLst>
              <a:ext uri="{FF2B5EF4-FFF2-40B4-BE49-F238E27FC236}">
                <a16:creationId xmlns:a16="http://schemas.microsoft.com/office/drawing/2014/main" id="{943F4F04-40E2-45A3-A379-A6B53E5C0341}"/>
              </a:ext>
            </a:extLst>
          </p:cNvPr>
          <p:cNvGraphicFramePr>
            <a:graphicFrameLocks noGrp="1"/>
          </p:cNvGraphicFramePr>
          <p:nvPr>
            <p:extLst>
              <p:ext uri="{D42A27DB-BD31-4B8C-83A1-F6EECF244321}">
                <p14:modId xmlns:p14="http://schemas.microsoft.com/office/powerpoint/2010/main" val="850934638"/>
              </p:ext>
            </p:extLst>
          </p:nvPr>
        </p:nvGraphicFramePr>
        <p:xfrm>
          <a:off x="323527" y="980728"/>
          <a:ext cx="8277474" cy="5530838"/>
        </p:xfrm>
        <a:graphic>
          <a:graphicData uri="http://schemas.openxmlformats.org/drawingml/2006/table">
            <a:tbl>
              <a:tblPr firstRow="1" bandRow="1">
                <a:tableStyleId>{5940675A-B579-460E-94D1-54222C63F5DA}</a:tableStyleId>
              </a:tblPr>
              <a:tblGrid>
                <a:gridCol w="4138737">
                  <a:extLst>
                    <a:ext uri="{9D8B030D-6E8A-4147-A177-3AD203B41FA5}">
                      <a16:colId xmlns:a16="http://schemas.microsoft.com/office/drawing/2014/main" val="335535311"/>
                    </a:ext>
                  </a:extLst>
                </a:gridCol>
                <a:gridCol w="4138737">
                  <a:extLst>
                    <a:ext uri="{9D8B030D-6E8A-4147-A177-3AD203B41FA5}">
                      <a16:colId xmlns:a16="http://schemas.microsoft.com/office/drawing/2014/main" val="1317160957"/>
                    </a:ext>
                  </a:extLst>
                </a:gridCol>
              </a:tblGrid>
              <a:tr h="640793">
                <a:tc>
                  <a:txBody>
                    <a:bodyPr/>
                    <a:lstStyle/>
                    <a:p>
                      <a:pPr algn="ctr"/>
                      <a:r>
                        <a:rPr kumimoji="1" lang="ja-JP" altLang="en-US" sz="2000" b="1" dirty="0"/>
                        <a:t>説明変数</a:t>
                      </a:r>
                    </a:p>
                  </a:txBody>
                  <a:tcPr anchor="ctr">
                    <a:solidFill>
                      <a:schemeClr val="accent4">
                        <a:lumMod val="20000"/>
                        <a:lumOff val="80000"/>
                      </a:schemeClr>
                    </a:solidFill>
                  </a:tcPr>
                </a:tc>
                <a:tc>
                  <a:txBody>
                    <a:bodyPr/>
                    <a:lstStyle/>
                    <a:p>
                      <a:pPr algn="ctr"/>
                      <a:r>
                        <a:rPr kumimoji="1" lang="ja-JP" altLang="en-US" sz="2000" b="1" dirty="0"/>
                        <a:t>目的変数</a:t>
                      </a:r>
                    </a:p>
                  </a:txBody>
                  <a:tcPr anchor="ctr">
                    <a:solidFill>
                      <a:schemeClr val="accent2">
                        <a:lumMod val="20000"/>
                        <a:lumOff val="80000"/>
                      </a:schemeClr>
                    </a:solidFill>
                  </a:tcPr>
                </a:tc>
                <a:extLst>
                  <a:ext uri="{0D108BD9-81ED-4DB2-BD59-A6C34878D82A}">
                    <a16:rowId xmlns:a16="http://schemas.microsoft.com/office/drawing/2014/main" val="1560388155"/>
                  </a:ext>
                </a:extLst>
              </a:tr>
              <a:tr h="640793">
                <a:tc>
                  <a:txBody>
                    <a:bodyPr/>
                    <a:lstStyle/>
                    <a:p>
                      <a:pPr algn="ctr"/>
                      <a:r>
                        <a:rPr kumimoji="1" lang="ja-JP" altLang="en-US" sz="2000" dirty="0"/>
                        <a:t>組成、混合比、実験条件</a:t>
                      </a:r>
                    </a:p>
                  </a:txBody>
                  <a:tcPr anchor="ctr"/>
                </a:tc>
                <a:tc>
                  <a:txBody>
                    <a:bodyPr/>
                    <a:lstStyle/>
                    <a:p>
                      <a:pPr algn="ctr"/>
                      <a:r>
                        <a:rPr kumimoji="1" lang="ja-JP" altLang="en-US" sz="2000" dirty="0"/>
                        <a:t>特性</a:t>
                      </a:r>
                    </a:p>
                  </a:txBody>
                  <a:tcPr anchor="ctr"/>
                </a:tc>
                <a:extLst>
                  <a:ext uri="{0D108BD9-81ED-4DB2-BD59-A6C34878D82A}">
                    <a16:rowId xmlns:a16="http://schemas.microsoft.com/office/drawing/2014/main" val="2333582522"/>
                  </a:ext>
                </a:extLst>
              </a:tr>
              <a:tr h="640793">
                <a:tc>
                  <a:txBody>
                    <a:bodyPr/>
                    <a:lstStyle/>
                    <a:p>
                      <a:pPr algn="ctr"/>
                      <a:r>
                        <a:rPr kumimoji="1" lang="ja-JP" altLang="en-US" sz="2000" dirty="0"/>
                        <a:t>工場の生産条件</a:t>
                      </a:r>
                    </a:p>
                  </a:txBody>
                  <a:tcPr anchor="ctr"/>
                </a:tc>
                <a:tc>
                  <a:txBody>
                    <a:bodyPr/>
                    <a:lstStyle/>
                    <a:p>
                      <a:pPr algn="ctr"/>
                      <a:r>
                        <a:rPr kumimoji="1" lang="ja-JP" altLang="en-US" sz="2000" dirty="0"/>
                        <a:t>不純物濃度、歩留まり</a:t>
                      </a:r>
                    </a:p>
                  </a:txBody>
                  <a:tcPr anchor="ctr"/>
                </a:tc>
                <a:extLst>
                  <a:ext uri="{0D108BD9-81ED-4DB2-BD59-A6C34878D82A}">
                    <a16:rowId xmlns:a16="http://schemas.microsoft.com/office/drawing/2014/main" val="1198690776"/>
                  </a:ext>
                </a:extLst>
              </a:tr>
              <a:tr h="640793">
                <a:tc>
                  <a:txBody>
                    <a:bodyPr/>
                    <a:lstStyle/>
                    <a:p>
                      <a:pPr algn="ctr"/>
                      <a:r>
                        <a:rPr kumimoji="1" lang="ja-JP" altLang="en-US" sz="2000" dirty="0"/>
                        <a:t>製品の外観写真</a:t>
                      </a:r>
                    </a:p>
                  </a:txBody>
                  <a:tcPr anchor="ctr"/>
                </a:tc>
                <a:tc>
                  <a:txBody>
                    <a:bodyPr/>
                    <a:lstStyle/>
                    <a:p>
                      <a:pPr algn="ctr"/>
                      <a:r>
                        <a:rPr kumimoji="1" lang="ja-JP" altLang="en-US" sz="2000" dirty="0"/>
                        <a:t>欠陥</a:t>
                      </a:r>
                    </a:p>
                  </a:txBody>
                  <a:tcPr anchor="ctr"/>
                </a:tc>
                <a:extLst>
                  <a:ext uri="{0D108BD9-81ED-4DB2-BD59-A6C34878D82A}">
                    <a16:rowId xmlns:a16="http://schemas.microsoft.com/office/drawing/2014/main" val="2046161599"/>
                  </a:ext>
                </a:extLst>
              </a:tr>
              <a:tr h="640793">
                <a:tc>
                  <a:txBody>
                    <a:bodyPr/>
                    <a:lstStyle/>
                    <a:p>
                      <a:pPr algn="ctr"/>
                      <a:r>
                        <a:rPr kumimoji="1" lang="ja-JP" altLang="en-US" sz="2000" dirty="0"/>
                        <a:t>シミュレーション結果</a:t>
                      </a:r>
                    </a:p>
                  </a:txBody>
                  <a:tcPr anchor="ctr"/>
                </a:tc>
                <a:tc>
                  <a:txBody>
                    <a:bodyPr/>
                    <a:lstStyle/>
                    <a:p>
                      <a:pPr algn="ctr"/>
                      <a:r>
                        <a:rPr kumimoji="1" lang="ja-JP" altLang="en-US" sz="2000" dirty="0"/>
                        <a:t>実測値</a:t>
                      </a:r>
                    </a:p>
                  </a:txBody>
                  <a:tcPr anchor="ctr"/>
                </a:tc>
                <a:extLst>
                  <a:ext uri="{0D108BD9-81ED-4DB2-BD59-A6C34878D82A}">
                    <a16:rowId xmlns:a16="http://schemas.microsoft.com/office/drawing/2014/main" val="127133412"/>
                  </a:ext>
                </a:extLst>
              </a:tr>
              <a:tr h="640793">
                <a:tc>
                  <a:txBody>
                    <a:bodyPr/>
                    <a:lstStyle/>
                    <a:p>
                      <a:pPr algn="ctr"/>
                      <a:r>
                        <a:rPr kumimoji="1" lang="ja-JP" altLang="en-US" sz="2000" dirty="0"/>
                        <a:t>顕微鏡画像</a:t>
                      </a:r>
                    </a:p>
                  </a:txBody>
                  <a:tcPr anchor="ctr"/>
                </a:tc>
                <a:tc>
                  <a:txBody>
                    <a:bodyPr/>
                    <a:lstStyle/>
                    <a:p>
                      <a:pPr algn="ctr"/>
                      <a:r>
                        <a:rPr kumimoji="1" lang="en-US" altLang="ja-JP" sz="2000" dirty="0"/>
                        <a:t>SEM</a:t>
                      </a:r>
                      <a:r>
                        <a:rPr kumimoji="1" lang="ja-JP" altLang="en-US" sz="2000" dirty="0"/>
                        <a:t>画像</a:t>
                      </a:r>
                    </a:p>
                  </a:txBody>
                  <a:tcPr anchor="ctr"/>
                </a:tc>
                <a:extLst>
                  <a:ext uri="{0D108BD9-81ED-4DB2-BD59-A6C34878D82A}">
                    <a16:rowId xmlns:a16="http://schemas.microsoft.com/office/drawing/2014/main" val="2767212479"/>
                  </a:ext>
                </a:extLst>
              </a:tr>
              <a:tr h="843040">
                <a:tc>
                  <a:txBody>
                    <a:bodyPr/>
                    <a:lstStyle/>
                    <a:p>
                      <a:pPr algn="ctr"/>
                      <a:r>
                        <a:rPr kumimoji="1" lang="ja-JP" altLang="en-US" sz="2000" dirty="0"/>
                        <a:t>実験結果</a:t>
                      </a:r>
                      <a:endParaRPr kumimoji="1"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a:t>
                      </a:r>
                      <a:r>
                        <a:rPr kumimoji="1" lang="en-US" altLang="ja-JP" sz="2000" dirty="0"/>
                        <a:t>5</a:t>
                      </a:r>
                      <a:r>
                        <a:rPr kumimoji="1" lang="ja-JP" altLang="en-US" sz="2000" dirty="0"/>
                        <a:t>時間 耐久試験）</a:t>
                      </a:r>
                    </a:p>
                  </a:txBody>
                  <a:tcPr anchor="ctr"/>
                </a:tc>
                <a:tc>
                  <a:txBody>
                    <a:bodyPr/>
                    <a:lstStyle/>
                    <a:p>
                      <a:pPr algn="ctr"/>
                      <a:r>
                        <a:rPr kumimoji="1" lang="ja-JP" altLang="en-US" sz="2000" dirty="0"/>
                        <a:t>実験結果</a:t>
                      </a:r>
                      <a:endParaRPr kumimoji="1" lang="en-US" altLang="ja-JP" sz="2000" dirty="0"/>
                    </a:p>
                    <a:p>
                      <a:pPr algn="ctr"/>
                      <a:r>
                        <a:rPr kumimoji="1" lang="ja-JP" altLang="en-US" sz="2000" dirty="0"/>
                        <a:t>（</a:t>
                      </a:r>
                      <a:r>
                        <a:rPr kumimoji="1" lang="en-US" altLang="ja-JP" sz="2000" dirty="0"/>
                        <a:t>100</a:t>
                      </a:r>
                      <a:r>
                        <a:rPr kumimoji="1" lang="ja-JP" altLang="en-US" sz="2000" dirty="0"/>
                        <a:t>時間 耐久試験）</a:t>
                      </a:r>
                    </a:p>
                  </a:txBody>
                  <a:tcPr anchor="ctr"/>
                </a:tc>
                <a:extLst>
                  <a:ext uri="{0D108BD9-81ED-4DB2-BD59-A6C34878D82A}">
                    <a16:rowId xmlns:a16="http://schemas.microsoft.com/office/drawing/2014/main" val="255904859"/>
                  </a:ext>
                </a:extLst>
              </a:tr>
              <a:tr h="843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dirty="0">
                          <a:solidFill>
                            <a:schemeClr val="accent5">
                              <a:lumMod val="75000"/>
                            </a:schemeClr>
                          </a:solidFill>
                        </a:rPr>
                        <a:t>？</a:t>
                      </a:r>
                    </a:p>
                  </a:txBody>
                  <a:tcPr anchor="ctr"/>
                </a:tc>
                <a:tc>
                  <a:txBody>
                    <a:bodyPr/>
                    <a:lstStyle/>
                    <a:p>
                      <a:pPr algn="ctr"/>
                      <a:r>
                        <a:rPr kumimoji="1" lang="ja-JP" altLang="en-US" sz="4800" dirty="0">
                          <a:solidFill>
                            <a:schemeClr val="accent5">
                              <a:lumMod val="75000"/>
                            </a:schemeClr>
                          </a:solidFill>
                        </a:rPr>
                        <a:t>？</a:t>
                      </a:r>
                    </a:p>
                  </a:txBody>
                  <a:tcPr anchor="ctr"/>
                </a:tc>
                <a:extLst>
                  <a:ext uri="{0D108BD9-81ED-4DB2-BD59-A6C34878D82A}">
                    <a16:rowId xmlns:a16="http://schemas.microsoft.com/office/drawing/2014/main" val="874599008"/>
                  </a:ext>
                </a:extLst>
              </a:tr>
            </a:tbl>
          </a:graphicData>
        </a:graphic>
      </p:graphicFrame>
      <p:sp>
        <p:nvSpPr>
          <p:cNvPr id="11" name="正方形/長方形 10">
            <a:extLst>
              <a:ext uri="{FF2B5EF4-FFF2-40B4-BE49-F238E27FC236}">
                <a16:creationId xmlns:a16="http://schemas.microsoft.com/office/drawing/2014/main" id="{4DCA1CE5-5F2F-4BF1-BED6-F20EEC05C4F5}"/>
              </a:ext>
            </a:extLst>
          </p:cNvPr>
          <p:cNvSpPr/>
          <p:nvPr/>
        </p:nvSpPr>
        <p:spPr>
          <a:xfrm>
            <a:off x="323527" y="1625600"/>
            <a:ext cx="8277474" cy="1263650"/>
          </a:xfrm>
          <a:prstGeom prst="rect">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9F27AAA6-3E2D-4D8A-A2B3-425E7C64B973}"/>
              </a:ext>
            </a:extLst>
          </p:cNvPr>
          <p:cNvGrpSpPr/>
          <p:nvPr/>
        </p:nvGrpSpPr>
        <p:grpSpPr>
          <a:xfrm>
            <a:off x="3203848" y="3423750"/>
            <a:ext cx="2268252" cy="1503564"/>
            <a:chOff x="3328138" y="3617730"/>
            <a:chExt cx="2268252" cy="1503564"/>
          </a:xfrm>
        </p:grpSpPr>
        <p:sp>
          <p:nvSpPr>
            <p:cNvPr id="7" name="テキスト ボックス 6">
              <a:extLst>
                <a:ext uri="{FF2B5EF4-FFF2-40B4-BE49-F238E27FC236}">
                  <a16:creationId xmlns:a16="http://schemas.microsoft.com/office/drawing/2014/main" id="{599BF94E-5AFB-4A23-A744-EBB832CB8388}"/>
                </a:ext>
              </a:extLst>
            </p:cNvPr>
            <p:cNvSpPr txBox="1"/>
            <p:nvPr/>
          </p:nvSpPr>
          <p:spPr>
            <a:xfrm>
              <a:off x="4162761" y="3617730"/>
              <a:ext cx="625263" cy="1323439"/>
            </a:xfrm>
            <a:prstGeom prst="rect">
              <a:avLst/>
            </a:prstGeom>
            <a:solidFill>
              <a:schemeClr val="bg1"/>
            </a:solidFill>
          </p:spPr>
          <p:txBody>
            <a:bodyPr wrap="square" rtlCol="0">
              <a:spAutoFit/>
            </a:bodyPr>
            <a:lstStyle/>
            <a:p>
              <a:r>
                <a:rPr lang="ja-JP" altLang="en-US" sz="4000" dirty="0">
                  <a:solidFill>
                    <a:srgbClr val="0070C0"/>
                  </a:solidFill>
                </a:rPr>
                <a:t>探索</a:t>
              </a:r>
              <a:endParaRPr kumimoji="1" lang="ja-JP" altLang="en-US" sz="4000" dirty="0">
                <a:solidFill>
                  <a:srgbClr val="0070C0"/>
                </a:solidFill>
              </a:endParaRPr>
            </a:p>
          </p:txBody>
        </p:sp>
        <p:sp>
          <p:nvSpPr>
            <p:cNvPr id="5" name="矢印: 下カーブ 4">
              <a:extLst>
                <a:ext uri="{FF2B5EF4-FFF2-40B4-BE49-F238E27FC236}">
                  <a16:creationId xmlns:a16="http://schemas.microsoft.com/office/drawing/2014/main" id="{0EEA9706-7A15-41C9-88E9-B0BC8FC3ACCA}"/>
                </a:ext>
              </a:extLst>
            </p:cNvPr>
            <p:cNvSpPr/>
            <p:nvPr/>
          </p:nvSpPr>
          <p:spPr>
            <a:xfrm rot="10800000">
              <a:off x="3328138" y="3746147"/>
              <a:ext cx="2268252" cy="1375147"/>
            </a:xfrm>
            <a:prstGeom prst="curvedDownArrow">
              <a:avLst/>
            </a:prstGeom>
            <a:solidFill>
              <a:schemeClr val="bg1"/>
            </a:solidFill>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chemeClr val="tx1"/>
                </a:solidFill>
              </a:endParaRPr>
            </a:p>
          </p:txBody>
        </p:sp>
      </p:grpSp>
      <p:grpSp>
        <p:nvGrpSpPr>
          <p:cNvPr id="9" name="グループ化 8">
            <a:extLst>
              <a:ext uri="{FF2B5EF4-FFF2-40B4-BE49-F238E27FC236}">
                <a16:creationId xmlns:a16="http://schemas.microsoft.com/office/drawing/2014/main" id="{CCEE0992-22FF-4E3F-9CDB-0DA8EFCEACC3}"/>
              </a:ext>
            </a:extLst>
          </p:cNvPr>
          <p:cNvGrpSpPr/>
          <p:nvPr/>
        </p:nvGrpSpPr>
        <p:grpSpPr>
          <a:xfrm>
            <a:off x="3437874" y="3425280"/>
            <a:ext cx="2268252" cy="1539463"/>
            <a:chOff x="3437874" y="1700808"/>
            <a:chExt cx="2268252" cy="1539463"/>
          </a:xfrm>
        </p:grpSpPr>
        <p:sp>
          <p:nvSpPr>
            <p:cNvPr id="6" name="テキスト ボックス 5">
              <a:extLst>
                <a:ext uri="{FF2B5EF4-FFF2-40B4-BE49-F238E27FC236}">
                  <a16:creationId xmlns:a16="http://schemas.microsoft.com/office/drawing/2014/main" id="{B9C8D6DF-7E02-45DE-975E-36017C4AD8C5}"/>
                </a:ext>
              </a:extLst>
            </p:cNvPr>
            <p:cNvSpPr txBox="1"/>
            <p:nvPr/>
          </p:nvSpPr>
          <p:spPr>
            <a:xfrm>
              <a:off x="4128300" y="1916832"/>
              <a:ext cx="731732" cy="1323439"/>
            </a:xfrm>
            <a:prstGeom prst="rect">
              <a:avLst/>
            </a:prstGeom>
            <a:solidFill>
              <a:schemeClr val="bg1"/>
            </a:solidFill>
          </p:spPr>
          <p:txBody>
            <a:bodyPr wrap="square" rtlCol="0">
              <a:spAutoFit/>
            </a:bodyPr>
            <a:lstStyle/>
            <a:p>
              <a:r>
                <a:rPr kumimoji="1" lang="ja-JP" altLang="en-US" sz="4000" dirty="0">
                  <a:solidFill>
                    <a:srgbClr val="00B050"/>
                  </a:solidFill>
                </a:rPr>
                <a:t>予測</a:t>
              </a:r>
            </a:p>
          </p:txBody>
        </p:sp>
        <p:sp>
          <p:nvSpPr>
            <p:cNvPr id="4" name="矢印: 下カーブ 3">
              <a:extLst>
                <a:ext uri="{FF2B5EF4-FFF2-40B4-BE49-F238E27FC236}">
                  <a16:creationId xmlns:a16="http://schemas.microsoft.com/office/drawing/2014/main" id="{80BD7DEB-3F81-4ACA-8E75-578C25730A2F}"/>
                </a:ext>
              </a:extLst>
            </p:cNvPr>
            <p:cNvSpPr/>
            <p:nvPr/>
          </p:nvSpPr>
          <p:spPr>
            <a:xfrm>
              <a:off x="3437874" y="1700808"/>
              <a:ext cx="2268252" cy="1375147"/>
            </a:xfrm>
            <a:prstGeom prst="curvedDownArrow">
              <a:avLst/>
            </a:prstGeom>
            <a:solidFill>
              <a:schemeClr val="bg1"/>
            </a:solidFill>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22766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CE475-3FFC-4C7E-854E-8D03C3B0FB23}"/>
              </a:ext>
            </a:extLst>
          </p:cNvPr>
          <p:cNvSpPr>
            <a:spLocks noGrp="1"/>
          </p:cNvSpPr>
          <p:nvPr>
            <p:ph type="title"/>
          </p:nvPr>
        </p:nvSpPr>
        <p:spPr/>
        <p:txBody>
          <a:bodyPr/>
          <a:lstStyle/>
          <a:p>
            <a:r>
              <a:rPr lang="ja-JP" altLang="en-US" dirty="0"/>
              <a:t>研究開発におけるＡＩの活用</a:t>
            </a:r>
            <a:endParaRPr kumimoji="1" lang="ja-JP" altLang="en-US" dirty="0"/>
          </a:p>
        </p:txBody>
      </p:sp>
      <p:sp>
        <p:nvSpPr>
          <p:cNvPr id="3" name="テキスト ボックス 2">
            <a:extLst>
              <a:ext uri="{FF2B5EF4-FFF2-40B4-BE49-F238E27FC236}">
                <a16:creationId xmlns:a16="http://schemas.microsoft.com/office/drawing/2014/main" id="{704C657C-A078-4F50-89E7-F75EB6083C0C}"/>
              </a:ext>
            </a:extLst>
          </p:cNvPr>
          <p:cNvSpPr txBox="1"/>
          <p:nvPr/>
        </p:nvSpPr>
        <p:spPr>
          <a:xfrm>
            <a:off x="409036" y="4293096"/>
            <a:ext cx="8352928" cy="1323439"/>
          </a:xfrm>
          <a:prstGeom prst="rect">
            <a:avLst/>
          </a:prstGeom>
          <a:noFill/>
        </p:spPr>
        <p:txBody>
          <a:bodyPr wrap="square" rtlCol="0">
            <a:spAutoFit/>
          </a:bodyPr>
          <a:lstStyle/>
          <a:p>
            <a:pPr algn="ctr"/>
            <a:r>
              <a:rPr lang="ja-JP" altLang="en-US" sz="4000" dirty="0"/>
              <a:t>研究開発は常に失敗と隣り合わせ</a:t>
            </a:r>
            <a:endParaRPr lang="en-US" altLang="ja-JP" sz="4000" dirty="0"/>
          </a:p>
          <a:p>
            <a:pPr algn="ctr"/>
            <a:r>
              <a:rPr lang="ja-JP" altLang="en-US" sz="4000" dirty="0">
                <a:solidFill>
                  <a:srgbClr val="00B050"/>
                </a:solidFill>
              </a:rPr>
              <a:t>ＡＩ活用に最適な業務</a:t>
            </a:r>
            <a:endParaRPr kumimoji="1" lang="ja-JP" altLang="en-US" sz="4000" dirty="0">
              <a:solidFill>
                <a:srgbClr val="00B050"/>
              </a:solidFill>
            </a:endParaRPr>
          </a:p>
        </p:txBody>
      </p:sp>
      <p:sp>
        <p:nvSpPr>
          <p:cNvPr id="4" name="楕円 3">
            <a:extLst>
              <a:ext uri="{FF2B5EF4-FFF2-40B4-BE49-F238E27FC236}">
                <a16:creationId xmlns:a16="http://schemas.microsoft.com/office/drawing/2014/main" id="{3CB40CDF-0DD5-4206-BF65-D8E0D109A067}"/>
              </a:ext>
            </a:extLst>
          </p:cNvPr>
          <p:cNvSpPr/>
          <p:nvPr/>
        </p:nvSpPr>
        <p:spPr>
          <a:xfrm>
            <a:off x="298738" y="3717032"/>
            <a:ext cx="8548735" cy="2232248"/>
          </a:xfrm>
          <a:prstGeom prst="ellipse">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E4F3F2A-A5DF-4E7A-BFE2-2EF824562D87}"/>
              </a:ext>
            </a:extLst>
          </p:cNvPr>
          <p:cNvSpPr txBox="1"/>
          <p:nvPr/>
        </p:nvSpPr>
        <p:spPr>
          <a:xfrm>
            <a:off x="991532" y="962382"/>
            <a:ext cx="7160935" cy="584775"/>
          </a:xfrm>
          <a:prstGeom prst="rect">
            <a:avLst/>
          </a:prstGeom>
          <a:noFill/>
        </p:spPr>
        <p:txBody>
          <a:bodyPr wrap="none" rtlCol="0">
            <a:spAutoFit/>
          </a:bodyPr>
          <a:lstStyle/>
          <a:p>
            <a:r>
              <a:rPr lang="ja-JP" altLang="en-US" sz="3200" dirty="0"/>
              <a:t>予測精度１００％のＡＩは存在しない</a:t>
            </a:r>
            <a:endParaRPr kumimoji="1" lang="ja-JP" altLang="en-US" sz="3200" dirty="0"/>
          </a:p>
        </p:txBody>
      </p:sp>
      <p:sp>
        <p:nvSpPr>
          <p:cNvPr id="6" name="テキスト ボックス 5">
            <a:extLst>
              <a:ext uri="{FF2B5EF4-FFF2-40B4-BE49-F238E27FC236}">
                <a16:creationId xmlns:a16="http://schemas.microsoft.com/office/drawing/2014/main" id="{33E687F4-01D9-4D99-BF2E-11AC56D06129}"/>
              </a:ext>
            </a:extLst>
          </p:cNvPr>
          <p:cNvSpPr txBox="1"/>
          <p:nvPr/>
        </p:nvSpPr>
        <p:spPr>
          <a:xfrm>
            <a:off x="991531" y="1905481"/>
            <a:ext cx="6750566" cy="584775"/>
          </a:xfrm>
          <a:prstGeom prst="rect">
            <a:avLst/>
          </a:prstGeom>
          <a:noFill/>
        </p:spPr>
        <p:txBody>
          <a:bodyPr wrap="none" rtlCol="0">
            <a:spAutoFit/>
          </a:bodyPr>
          <a:lstStyle/>
          <a:p>
            <a:r>
              <a:rPr lang="ja-JP" altLang="en-US" sz="3200" dirty="0"/>
              <a:t>ＡＩが間違えた際のフォローが重要</a:t>
            </a:r>
            <a:endParaRPr kumimoji="1" lang="ja-JP" altLang="en-US" sz="3200" dirty="0"/>
          </a:p>
        </p:txBody>
      </p:sp>
    </p:spTree>
    <p:extLst>
      <p:ext uri="{BB962C8B-B14F-4D97-AF65-F5344CB8AC3E}">
        <p14:creationId xmlns:p14="http://schemas.microsoft.com/office/powerpoint/2010/main" val="2268742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81C5D-3EBD-43BE-A550-95FFA3604392}"/>
              </a:ext>
            </a:extLst>
          </p:cNvPr>
          <p:cNvSpPr>
            <a:spLocks noGrp="1"/>
          </p:cNvSpPr>
          <p:nvPr>
            <p:ph type="title"/>
          </p:nvPr>
        </p:nvSpPr>
        <p:spPr/>
        <p:txBody>
          <a:bodyPr/>
          <a:lstStyle/>
          <a:p>
            <a:endParaRPr kumimoji="1" lang="ja-JP" altLang="en-US"/>
          </a:p>
        </p:txBody>
      </p:sp>
      <p:sp>
        <p:nvSpPr>
          <p:cNvPr id="4" name="テキスト ボックス 3">
            <a:extLst>
              <a:ext uri="{FF2B5EF4-FFF2-40B4-BE49-F238E27FC236}">
                <a16:creationId xmlns:a16="http://schemas.microsoft.com/office/drawing/2014/main" id="{9C39568A-B275-4B08-8E29-23047E1074AE}"/>
              </a:ext>
            </a:extLst>
          </p:cNvPr>
          <p:cNvSpPr txBox="1"/>
          <p:nvPr/>
        </p:nvSpPr>
        <p:spPr>
          <a:xfrm>
            <a:off x="3556338" y="3225225"/>
            <a:ext cx="2031325" cy="646331"/>
          </a:xfrm>
          <a:prstGeom prst="rect">
            <a:avLst/>
          </a:prstGeom>
          <a:noFill/>
        </p:spPr>
        <p:txBody>
          <a:bodyPr wrap="none" rtlCol="0">
            <a:spAutoFit/>
          </a:bodyPr>
          <a:lstStyle/>
          <a:p>
            <a:r>
              <a:rPr kumimoji="1" lang="ja-JP" altLang="en-US" sz="3600" dirty="0"/>
              <a:t>単発の話</a:t>
            </a:r>
          </a:p>
        </p:txBody>
      </p:sp>
    </p:spTree>
    <p:extLst>
      <p:ext uri="{BB962C8B-B14F-4D97-AF65-F5344CB8AC3E}">
        <p14:creationId xmlns:p14="http://schemas.microsoft.com/office/powerpoint/2010/main" val="20515800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51C2-E838-4889-A452-DCE0FBA7E136}"/>
              </a:ext>
            </a:extLst>
          </p:cNvPr>
          <p:cNvSpPr>
            <a:spLocks noGrp="1"/>
          </p:cNvSpPr>
          <p:nvPr>
            <p:ph type="title"/>
          </p:nvPr>
        </p:nvSpPr>
        <p:spPr/>
        <p:txBody>
          <a:bodyPr/>
          <a:lstStyle/>
          <a:p>
            <a:r>
              <a:rPr lang="ja-JP" altLang="en-US" dirty="0"/>
              <a:t>若手実習会の発足</a:t>
            </a:r>
            <a:endParaRPr kumimoji="1" lang="ja-JP" altLang="en-US" dirty="0"/>
          </a:p>
        </p:txBody>
      </p:sp>
      <p:sp>
        <p:nvSpPr>
          <p:cNvPr id="3" name="テキスト ボックス 2">
            <a:extLst>
              <a:ext uri="{FF2B5EF4-FFF2-40B4-BE49-F238E27FC236}">
                <a16:creationId xmlns:a16="http://schemas.microsoft.com/office/drawing/2014/main" id="{918BE88E-AF75-4B28-8446-9EA1CEAA6410}"/>
              </a:ext>
            </a:extLst>
          </p:cNvPr>
          <p:cNvSpPr txBox="1"/>
          <p:nvPr/>
        </p:nvSpPr>
        <p:spPr>
          <a:xfrm>
            <a:off x="323527" y="1979505"/>
            <a:ext cx="6492483" cy="1477328"/>
          </a:xfrm>
          <a:prstGeom prst="rect">
            <a:avLst/>
          </a:prstGeom>
          <a:noFill/>
        </p:spPr>
        <p:txBody>
          <a:bodyPr wrap="none" rtlCol="0">
            <a:spAutoFit/>
          </a:bodyPr>
          <a:lstStyle/>
          <a:p>
            <a:pPr algn="l"/>
            <a:r>
              <a:rPr lang="ja-JP" altLang="en-US" dirty="0"/>
              <a:t>メンバー：プログラム未経験の若手研究員</a:t>
            </a:r>
            <a:r>
              <a:rPr lang="en-US" altLang="ja-JP" dirty="0"/>
              <a:t>6</a:t>
            </a:r>
            <a:r>
              <a:rPr lang="ja-JP" altLang="en-US" dirty="0"/>
              <a:t>人</a:t>
            </a:r>
            <a:endParaRPr lang="en-US" altLang="ja-JP" dirty="0"/>
          </a:p>
          <a:p>
            <a:endParaRPr lang="en-US" altLang="ja-JP" b="1" dirty="0"/>
          </a:p>
          <a:p>
            <a:r>
              <a:rPr lang="ja-JP" altLang="en-US" b="1" dirty="0"/>
              <a:t>実習会の内容</a:t>
            </a:r>
            <a:endParaRPr lang="en-US" altLang="ja-JP" dirty="0"/>
          </a:p>
          <a:p>
            <a:pPr algn="l"/>
            <a:r>
              <a:rPr lang="ja-JP" altLang="en-US" b="1" dirty="0">
                <a:solidFill>
                  <a:srgbClr val="00B050"/>
                </a:solidFill>
              </a:rPr>
              <a:t>①個々の研究テーマへの機械学習を実際に活用</a:t>
            </a:r>
            <a:endParaRPr lang="en-US" altLang="ja-JP" b="1" dirty="0">
              <a:solidFill>
                <a:srgbClr val="00B050"/>
              </a:solidFill>
            </a:endParaRPr>
          </a:p>
          <a:p>
            <a:pPr algn="l"/>
            <a:r>
              <a:rPr lang="ja-JP" altLang="en-US" b="1" dirty="0">
                <a:solidFill>
                  <a:srgbClr val="00B050"/>
                </a:solidFill>
              </a:rPr>
              <a:t>②機械学習、ディープラーニング、プログラミングの学習会</a:t>
            </a:r>
          </a:p>
        </p:txBody>
      </p:sp>
      <p:sp>
        <p:nvSpPr>
          <p:cNvPr id="5" name="テキスト ボックス 4">
            <a:extLst>
              <a:ext uri="{FF2B5EF4-FFF2-40B4-BE49-F238E27FC236}">
                <a16:creationId xmlns:a16="http://schemas.microsoft.com/office/drawing/2014/main" id="{5FF83CE9-0E34-4546-9DEE-CC35788CEF3E}"/>
              </a:ext>
            </a:extLst>
          </p:cNvPr>
          <p:cNvSpPr txBox="1"/>
          <p:nvPr/>
        </p:nvSpPr>
        <p:spPr>
          <a:xfrm>
            <a:off x="121903" y="913607"/>
            <a:ext cx="8802410" cy="830997"/>
          </a:xfrm>
          <a:prstGeom prst="rect">
            <a:avLst/>
          </a:prstGeom>
          <a:noFill/>
        </p:spPr>
        <p:txBody>
          <a:bodyPr wrap="none" rtlCol="0">
            <a:spAutoFit/>
          </a:bodyPr>
          <a:lstStyle/>
          <a:p>
            <a:pPr algn="l"/>
            <a:r>
              <a:rPr lang="ja-JP" altLang="en-US" sz="2400" dirty="0"/>
              <a:t>目的：データサイエンスを研究テーマに活用できる人材</a:t>
            </a:r>
            <a:r>
              <a:rPr lang="ja-JP" altLang="en-US" sz="2400"/>
              <a:t>の育成</a:t>
            </a:r>
            <a:endParaRPr lang="en-US" altLang="ja-JP" sz="2400" dirty="0"/>
          </a:p>
          <a:p>
            <a:pPr algn="l"/>
            <a:r>
              <a:rPr lang="ja-JP" altLang="en-US" sz="2400"/>
              <a:t>時期：</a:t>
            </a:r>
            <a:r>
              <a:rPr lang="en-US" altLang="ja-JP" sz="2400"/>
              <a:t>2018</a:t>
            </a:r>
            <a:r>
              <a:rPr lang="ja-JP" altLang="en-US" sz="2400"/>
              <a:t>年</a:t>
            </a:r>
            <a:r>
              <a:rPr lang="en-US" altLang="ja-JP" sz="2400" dirty="0"/>
              <a:t>11</a:t>
            </a:r>
            <a:r>
              <a:rPr lang="ja-JP" altLang="en-US" sz="2400" dirty="0"/>
              <a:t>月から開始</a:t>
            </a:r>
          </a:p>
        </p:txBody>
      </p:sp>
      <p:sp>
        <p:nvSpPr>
          <p:cNvPr id="4" name="四角形: 角を丸くする 3">
            <a:extLst>
              <a:ext uri="{FF2B5EF4-FFF2-40B4-BE49-F238E27FC236}">
                <a16:creationId xmlns:a16="http://schemas.microsoft.com/office/drawing/2014/main" id="{28DAAD1E-40DC-42E2-8264-84314152B18E}"/>
              </a:ext>
            </a:extLst>
          </p:cNvPr>
          <p:cNvSpPr/>
          <p:nvPr/>
        </p:nvSpPr>
        <p:spPr>
          <a:xfrm>
            <a:off x="971600" y="4894371"/>
            <a:ext cx="6912768" cy="1296144"/>
          </a:xfrm>
          <a:prstGeom prst="roundRec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sz="4800" dirty="0"/>
              <a:t>次回：</a:t>
            </a:r>
            <a:r>
              <a:rPr kumimoji="1" lang="en-US" altLang="ja-JP" sz="4800" dirty="0"/>
              <a:t>9/18 </a:t>
            </a:r>
            <a:r>
              <a:rPr kumimoji="1" lang="ja-JP" altLang="en-US" sz="4800" dirty="0"/>
              <a:t>開催予定</a:t>
            </a:r>
            <a:endParaRPr kumimoji="1" lang="en-US" altLang="ja-JP" sz="4800" dirty="0"/>
          </a:p>
        </p:txBody>
      </p:sp>
    </p:spTree>
    <p:extLst>
      <p:ext uri="{BB962C8B-B14F-4D97-AF65-F5344CB8AC3E}">
        <p14:creationId xmlns:p14="http://schemas.microsoft.com/office/powerpoint/2010/main" val="1361855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66445-FA4A-4AA9-8C99-1843CDA4BDFD}"/>
              </a:ext>
            </a:extLst>
          </p:cNvPr>
          <p:cNvSpPr>
            <a:spLocks noGrp="1"/>
          </p:cNvSpPr>
          <p:nvPr>
            <p:ph type="title"/>
          </p:nvPr>
        </p:nvSpPr>
        <p:spPr/>
        <p:txBody>
          <a:bodyPr/>
          <a:lstStyle/>
          <a:p>
            <a:r>
              <a:rPr lang="ja-JP" altLang="en-US" dirty="0"/>
              <a:t>合成経路の予測</a:t>
            </a:r>
            <a:endParaRPr kumimoji="1" lang="ja-JP" altLang="en-US" dirty="0"/>
          </a:p>
        </p:txBody>
      </p:sp>
      <p:sp>
        <p:nvSpPr>
          <p:cNvPr id="3" name="正方形/長方形 2">
            <a:extLst>
              <a:ext uri="{FF2B5EF4-FFF2-40B4-BE49-F238E27FC236}">
                <a16:creationId xmlns:a16="http://schemas.microsoft.com/office/drawing/2014/main" id="{4E98E1AC-8956-45F1-A869-BE9D9635F9EC}"/>
              </a:ext>
            </a:extLst>
          </p:cNvPr>
          <p:cNvSpPr/>
          <p:nvPr/>
        </p:nvSpPr>
        <p:spPr>
          <a:xfrm>
            <a:off x="323528" y="3883976"/>
            <a:ext cx="8523946" cy="2308324"/>
          </a:xfrm>
          <a:prstGeom prst="rect">
            <a:avLst/>
          </a:prstGeom>
        </p:spPr>
        <p:txBody>
          <a:bodyPr wrap="square">
            <a:spAutoFit/>
          </a:bodyPr>
          <a:lstStyle/>
          <a:p>
            <a:r>
              <a:rPr lang="ja-JP" altLang="en-US" dirty="0">
                <a:solidFill>
                  <a:srgbClr val="080000"/>
                </a:solidFill>
                <a:latin typeface="Helvetica" panose="020B0604020202020204" pitchFamily="34" charset="0"/>
              </a:rPr>
              <a:t>モンテカルロ木探索とニューラルネットワークを組み合わせた反応経路探索</a:t>
            </a:r>
            <a:br>
              <a:rPr lang="ja-JP" altLang="en-US" dirty="0"/>
            </a:br>
            <a:br>
              <a:rPr lang="ja-JP" altLang="en-US" dirty="0"/>
            </a:br>
            <a:r>
              <a:rPr lang="ja-JP" altLang="en-US" dirty="0">
                <a:latin typeface="Helvetica" panose="020B0604020202020204" pitchFamily="34" charset="0"/>
              </a:rPr>
              <a:t>研究機関に所属する</a:t>
            </a:r>
            <a:r>
              <a:rPr lang="en-US" altLang="ja-JP" dirty="0">
                <a:latin typeface="Helvetica" panose="020B0604020202020204" pitchFamily="34" charset="0"/>
              </a:rPr>
              <a:t>45</a:t>
            </a:r>
            <a:r>
              <a:rPr lang="ja-JP" altLang="en-US" dirty="0">
                <a:latin typeface="Helvetica" panose="020B0604020202020204" pitchFamily="34" charset="0"/>
              </a:rPr>
              <a:t>人の大学院生</a:t>
            </a:r>
            <a:endParaRPr lang="en-US" altLang="ja-JP" dirty="0">
              <a:latin typeface="Helvetica" panose="020B0604020202020204" pitchFamily="34" charset="0"/>
            </a:endParaRPr>
          </a:p>
          <a:p>
            <a:r>
              <a:rPr lang="ja-JP" altLang="en-US" dirty="0">
                <a:latin typeface="Helvetica" panose="020B0604020202020204" pitchFamily="34" charset="0"/>
              </a:rPr>
              <a:t>論文報告ルートよりも本論文で探索したルートが有意に好まれた</a:t>
            </a:r>
            <a:br>
              <a:rPr lang="ja-JP" altLang="en-US" dirty="0"/>
            </a:br>
            <a:br>
              <a:rPr lang="ja-JP" altLang="en-US" dirty="0"/>
            </a:br>
            <a:r>
              <a:rPr lang="ja-JP" altLang="en-US" dirty="0">
                <a:solidFill>
                  <a:srgbClr val="080000"/>
                </a:solidFill>
                <a:latin typeface="Helvetica" panose="020B0604020202020204" pitchFamily="34" charset="0"/>
              </a:rPr>
              <a:t>本論文の方法を使えば、</a:t>
            </a:r>
            <a:endParaRPr lang="en-US" altLang="ja-JP" dirty="0">
              <a:solidFill>
                <a:srgbClr val="080000"/>
              </a:solidFill>
              <a:latin typeface="Helvetica" panose="020B0604020202020204" pitchFamily="34" charset="0"/>
            </a:endParaRPr>
          </a:p>
          <a:p>
            <a:r>
              <a:rPr lang="ja-JP" altLang="en-US" sz="3600" dirty="0">
                <a:solidFill>
                  <a:srgbClr val="FF0000"/>
                </a:solidFill>
                <a:latin typeface="Helvetica" panose="020B0604020202020204" pitchFamily="34" charset="0"/>
              </a:rPr>
              <a:t>誰でも論文レベルの逆合成ルートを構築</a:t>
            </a:r>
            <a:endParaRPr lang="ja-JP" altLang="en-US" dirty="0"/>
          </a:p>
        </p:txBody>
      </p:sp>
      <p:sp>
        <p:nvSpPr>
          <p:cNvPr id="4" name="正方形/長方形 3">
            <a:extLst>
              <a:ext uri="{FF2B5EF4-FFF2-40B4-BE49-F238E27FC236}">
                <a16:creationId xmlns:a16="http://schemas.microsoft.com/office/drawing/2014/main" id="{24D80E11-E344-4695-989E-07B06F0625D1}"/>
              </a:ext>
            </a:extLst>
          </p:cNvPr>
          <p:cNvSpPr/>
          <p:nvPr/>
        </p:nvSpPr>
        <p:spPr>
          <a:xfrm>
            <a:off x="5502116" y="3150827"/>
            <a:ext cx="1902893" cy="276999"/>
          </a:xfrm>
          <a:prstGeom prst="rect">
            <a:avLst/>
          </a:prstGeom>
        </p:spPr>
        <p:txBody>
          <a:bodyPr wrap="none">
            <a:spAutoFit/>
          </a:bodyPr>
          <a:lstStyle/>
          <a:p>
            <a:r>
              <a:rPr lang="ja-JP" altLang="en-US" sz="1200" dirty="0"/>
              <a:t>arxiv.org/abs/1708.04202</a:t>
            </a:r>
          </a:p>
        </p:txBody>
      </p:sp>
      <p:sp>
        <p:nvSpPr>
          <p:cNvPr id="5" name="正方形/長方形 4">
            <a:extLst>
              <a:ext uri="{FF2B5EF4-FFF2-40B4-BE49-F238E27FC236}">
                <a16:creationId xmlns:a16="http://schemas.microsoft.com/office/drawing/2014/main" id="{2DC23866-3416-49F2-B370-E74BC2216D91}"/>
              </a:ext>
            </a:extLst>
          </p:cNvPr>
          <p:cNvSpPr/>
          <p:nvPr/>
        </p:nvSpPr>
        <p:spPr>
          <a:xfrm>
            <a:off x="818273" y="3092988"/>
            <a:ext cx="2823613" cy="276999"/>
          </a:xfrm>
          <a:prstGeom prst="rect">
            <a:avLst/>
          </a:prstGeom>
        </p:spPr>
        <p:txBody>
          <a:bodyPr wrap="square">
            <a:spAutoFit/>
          </a:bodyPr>
          <a:lstStyle/>
          <a:p>
            <a:r>
              <a:rPr lang="ja-JP" altLang="en-US" sz="1200" dirty="0"/>
              <a:t>www.nature.</a:t>
            </a:r>
            <a:r>
              <a:rPr lang="ja-JP" altLang="en-US" sz="1200" i="1" dirty="0"/>
              <a:t>com</a:t>
            </a:r>
            <a:r>
              <a:rPr lang="ja-JP" altLang="en-US" sz="1200" dirty="0"/>
              <a:t>/articles/nature25978</a:t>
            </a:r>
          </a:p>
        </p:txBody>
      </p:sp>
      <p:pic>
        <p:nvPicPr>
          <p:cNvPr id="6" name="図 5">
            <a:extLst>
              <a:ext uri="{FF2B5EF4-FFF2-40B4-BE49-F238E27FC236}">
                <a16:creationId xmlns:a16="http://schemas.microsoft.com/office/drawing/2014/main" id="{64105EF6-FBB9-4783-83F9-4141A0C1A350}"/>
              </a:ext>
            </a:extLst>
          </p:cNvPr>
          <p:cNvPicPr>
            <a:picLocks noChangeAspect="1"/>
          </p:cNvPicPr>
          <p:nvPr/>
        </p:nvPicPr>
        <p:blipFill>
          <a:blip r:embed="rId2"/>
          <a:stretch>
            <a:fillRect/>
          </a:stretch>
        </p:blipFill>
        <p:spPr>
          <a:xfrm>
            <a:off x="230707" y="1040259"/>
            <a:ext cx="3837237" cy="1829676"/>
          </a:xfrm>
          <a:prstGeom prst="rect">
            <a:avLst/>
          </a:prstGeom>
        </p:spPr>
      </p:pic>
      <p:pic>
        <p:nvPicPr>
          <p:cNvPr id="7" name="図 6">
            <a:extLst>
              <a:ext uri="{FF2B5EF4-FFF2-40B4-BE49-F238E27FC236}">
                <a16:creationId xmlns:a16="http://schemas.microsoft.com/office/drawing/2014/main" id="{4D77A760-AFF2-4C3A-8DAB-BA6E4937A2E4}"/>
              </a:ext>
            </a:extLst>
          </p:cNvPr>
          <p:cNvPicPr>
            <a:picLocks noChangeAspect="1"/>
          </p:cNvPicPr>
          <p:nvPr/>
        </p:nvPicPr>
        <p:blipFill>
          <a:blip r:embed="rId3"/>
          <a:stretch>
            <a:fillRect/>
          </a:stretch>
        </p:blipFill>
        <p:spPr>
          <a:xfrm>
            <a:off x="4355976" y="1077784"/>
            <a:ext cx="4176464" cy="1630724"/>
          </a:xfrm>
          <a:prstGeom prst="rect">
            <a:avLst/>
          </a:prstGeom>
        </p:spPr>
      </p:pic>
    </p:spTree>
    <p:extLst>
      <p:ext uri="{BB962C8B-B14F-4D97-AF65-F5344CB8AC3E}">
        <p14:creationId xmlns:p14="http://schemas.microsoft.com/office/powerpoint/2010/main" val="331367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9CA04-D102-4309-A9B1-4F0F84C44157}"/>
              </a:ext>
            </a:extLst>
          </p:cNvPr>
          <p:cNvSpPr>
            <a:spLocks noGrp="1"/>
          </p:cNvSpPr>
          <p:nvPr>
            <p:ph type="title"/>
          </p:nvPr>
        </p:nvSpPr>
        <p:spPr/>
        <p:txBody>
          <a:bodyPr/>
          <a:lstStyle/>
          <a:p>
            <a:r>
              <a:rPr kumimoji="1" lang="ja-JP" altLang="en-US" dirty="0"/>
              <a:t>画像分野で成功した理由</a:t>
            </a:r>
          </a:p>
        </p:txBody>
      </p:sp>
      <p:sp>
        <p:nvSpPr>
          <p:cNvPr id="3" name="テキスト ボックス 2">
            <a:extLst>
              <a:ext uri="{FF2B5EF4-FFF2-40B4-BE49-F238E27FC236}">
                <a16:creationId xmlns:a16="http://schemas.microsoft.com/office/drawing/2014/main" id="{C014EE9A-3C89-4C8C-BE16-7A8D2BD050F5}"/>
              </a:ext>
            </a:extLst>
          </p:cNvPr>
          <p:cNvSpPr txBox="1"/>
          <p:nvPr/>
        </p:nvSpPr>
        <p:spPr>
          <a:xfrm>
            <a:off x="799848" y="980728"/>
            <a:ext cx="7571303" cy="892552"/>
          </a:xfrm>
          <a:prstGeom prst="rect">
            <a:avLst/>
          </a:prstGeom>
          <a:noFill/>
        </p:spPr>
        <p:txBody>
          <a:bodyPr wrap="none" rtlCol="0">
            <a:spAutoFit/>
          </a:bodyPr>
          <a:lstStyle/>
          <a:p>
            <a:r>
              <a:rPr kumimoji="1" lang="ja-JP" altLang="en-US" sz="3200" u="sng" dirty="0">
                <a:solidFill>
                  <a:srgbClr val="0070C0"/>
                </a:solidFill>
              </a:rPr>
              <a:t>畳み込みニューラルネットワーク</a:t>
            </a:r>
            <a:r>
              <a:rPr kumimoji="1" lang="ja-JP" altLang="en-US" sz="3200" dirty="0"/>
              <a:t>の成功</a:t>
            </a:r>
            <a:endParaRPr kumimoji="1" lang="en-US" altLang="ja-JP" sz="3200" dirty="0"/>
          </a:p>
          <a:p>
            <a:r>
              <a:rPr lang="ja-JP" altLang="en-US" sz="2400" baseline="-25000" dirty="0"/>
              <a:t>　　　　　　　　</a:t>
            </a:r>
            <a:r>
              <a:rPr lang="ja-JP" altLang="en-US" sz="2000" baseline="-25000" dirty="0">
                <a:solidFill>
                  <a:srgbClr val="0070C0"/>
                </a:solidFill>
              </a:rPr>
              <a:t>　</a:t>
            </a:r>
            <a:r>
              <a:rPr lang="ja-JP" altLang="en-US" sz="2000" dirty="0">
                <a:solidFill>
                  <a:srgbClr val="0070C0"/>
                </a:solidFill>
              </a:rPr>
              <a:t>ディープラーニング</a:t>
            </a:r>
            <a:endParaRPr kumimoji="1" lang="ja-JP" altLang="en-US" sz="2400" dirty="0">
              <a:solidFill>
                <a:srgbClr val="0070C0"/>
              </a:solidFill>
            </a:endParaRPr>
          </a:p>
        </p:txBody>
      </p:sp>
      <p:graphicFrame>
        <p:nvGraphicFramePr>
          <p:cNvPr id="4" name="表 3">
            <a:extLst>
              <a:ext uri="{FF2B5EF4-FFF2-40B4-BE49-F238E27FC236}">
                <a16:creationId xmlns:a16="http://schemas.microsoft.com/office/drawing/2014/main" id="{65F4771A-258F-4711-93D0-2E6679A94C7F}"/>
              </a:ext>
            </a:extLst>
          </p:cNvPr>
          <p:cNvGraphicFramePr>
            <a:graphicFrameLocks noGrp="1"/>
          </p:cNvGraphicFramePr>
          <p:nvPr>
            <p:extLst>
              <p:ext uri="{D42A27DB-BD31-4B8C-83A1-F6EECF244321}">
                <p14:modId xmlns:p14="http://schemas.microsoft.com/office/powerpoint/2010/main" val="1963148946"/>
              </p:ext>
            </p:extLst>
          </p:nvPr>
        </p:nvGraphicFramePr>
        <p:xfrm>
          <a:off x="870550" y="3356992"/>
          <a:ext cx="2250249" cy="2242212"/>
        </p:xfrm>
        <a:graphic>
          <a:graphicData uri="http://schemas.openxmlformats.org/drawingml/2006/table">
            <a:tbl>
              <a:tblPr/>
              <a:tblGrid>
                <a:gridCol w="750083">
                  <a:extLst>
                    <a:ext uri="{9D8B030D-6E8A-4147-A177-3AD203B41FA5}">
                      <a16:colId xmlns:a16="http://schemas.microsoft.com/office/drawing/2014/main" val="20002"/>
                    </a:ext>
                  </a:extLst>
                </a:gridCol>
                <a:gridCol w="750083">
                  <a:extLst>
                    <a:ext uri="{9D8B030D-6E8A-4147-A177-3AD203B41FA5}">
                      <a16:colId xmlns:a16="http://schemas.microsoft.com/office/drawing/2014/main" val="20003"/>
                    </a:ext>
                  </a:extLst>
                </a:gridCol>
                <a:gridCol w="750083">
                  <a:extLst>
                    <a:ext uri="{9D8B030D-6E8A-4147-A177-3AD203B41FA5}">
                      <a16:colId xmlns:a16="http://schemas.microsoft.com/office/drawing/2014/main" val="20004"/>
                    </a:ext>
                  </a:extLst>
                </a:gridCol>
              </a:tblGrid>
              <a:tr h="747404">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747404">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747404">
                <a:tc>
                  <a:txBody>
                    <a:bodyPr/>
                    <a:lstStyle/>
                    <a:p>
                      <a:pPr algn="ctr" fontAlgn="ctr"/>
                      <a:r>
                        <a:rPr lang="ja-JP" altLang="en-US" sz="4600" b="0" i="0" u="none" strike="noStrike">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4600" b="0" i="0" u="none" strike="noStrike" dirty="0">
                          <a:solidFill>
                            <a:srgbClr val="000000"/>
                          </a:solidFill>
                          <a:latin typeface="ＭＳ Ｐゴシック"/>
                        </a:rPr>
                        <a:t>　</a:t>
                      </a:r>
                    </a:p>
                  </a:txBody>
                  <a:tcPr marL="40183" marR="40183" marT="40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cxnSp>
        <p:nvCxnSpPr>
          <p:cNvPr id="5" name="直線矢印コネクタ 4">
            <a:extLst>
              <a:ext uri="{FF2B5EF4-FFF2-40B4-BE49-F238E27FC236}">
                <a16:creationId xmlns:a16="http://schemas.microsoft.com/office/drawing/2014/main" id="{849D4D23-803F-484D-B157-1B5BEA290368}"/>
              </a:ext>
            </a:extLst>
          </p:cNvPr>
          <p:cNvCxnSpPr>
            <a:cxnSpLocks/>
          </p:cNvCxnSpPr>
          <p:nvPr/>
        </p:nvCxnSpPr>
        <p:spPr>
          <a:xfrm flipH="1">
            <a:off x="2184984" y="3736822"/>
            <a:ext cx="540060" cy="585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F1A07190-92C0-430C-AABC-86815DD44C30}"/>
              </a:ext>
            </a:extLst>
          </p:cNvPr>
          <p:cNvCxnSpPr>
            <a:cxnSpLocks/>
          </p:cNvCxnSpPr>
          <p:nvPr/>
        </p:nvCxnSpPr>
        <p:spPr>
          <a:xfrm flipV="1">
            <a:off x="1235235" y="4659980"/>
            <a:ext cx="585065" cy="585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CEC03F11-3370-4762-9702-180107805D1A}"/>
              </a:ext>
            </a:extLst>
          </p:cNvPr>
          <p:cNvCxnSpPr>
            <a:cxnSpLocks/>
          </p:cNvCxnSpPr>
          <p:nvPr/>
        </p:nvCxnSpPr>
        <p:spPr>
          <a:xfrm>
            <a:off x="1124809" y="4478098"/>
            <a:ext cx="7107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AEFE6F9F-01A6-41E3-9B40-1D475E4A0714}"/>
              </a:ext>
            </a:extLst>
          </p:cNvPr>
          <p:cNvCxnSpPr>
            <a:cxnSpLocks/>
          </p:cNvCxnSpPr>
          <p:nvPr/>
        </p:nvCxnSpPr>
        <p:spPr>
          <a:xfrm flipH="1">
            <a:off x="2184984" y="4538256"/>
            <a:ext cx="6797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BAFC809B-0C5B-43AE-AD84-A9138F82E6B8}"/>
              </a:ext>
            </a:extLst>
          </p:cNvPr>
          <p:cNvCxnSpPr>
            <a:cxnSpLocks/>
          </p:cNvCxnSpPr>
          <p:nvPr/>
        </p:nvCxnSpPr>
        <p:spPr>
          <a:xfrm>
            <a:off x="2012172" y="3605794"/>
            <a:ext cx="0" cy="700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5BAD5D55-68B4-444E-A1DA-38DBD1CAC851}"/>
              </a:ext>
            </a:extLst>
          </p:cNvPr>
          <p:cNvCxnSpPr>
            <a:cxnSpLocks/>
          </p:cNvCxnSpPr>
          <p:nvPr/>
        </p:nvCxnSpPr>
        <p:spPr>
          <a:xfrm flipV="1">
            <a:off x="2012172" y="4659980"/>
            <a:ext cx="0" cy="718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2E43DCA-E2F9-42A1-96E9-876D22FC569E}"/>
              </a:ext>
            </a:extLst>
          </p:cNvPr>
          <p:cNvCxnSpPr>
            <a:cxnSpLocks/>
          </p:cNvCxnSpPr>
          <p:nvPr/>
        </p:nvCxnSpPr>
        <p:spPr>
          <a:xfrm flipH="1" flipV="1">
            <a:off x="2160116" y="4694817"/>
            <a:ext cx="570436" cy="496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577FE1E-D806-4A2D-A766-FB42265931E1}"/>
              </a:ext>
            </a:extLst>
          </p:cNvPr>
          <p:cNvCxnSpPr>
            <a:cxnSpLocks/>
          </p:cNvCxnSpPr>
          <p:nvPr/>
        </p:nvCxnSpPr>
        <p:spPr>
          <a:xfrm>
            <a:off x="1211990" y="3838621"/>
            <a:ext cx="617226" cy="46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81684B7-752F-4C69-A8F5-822D75691859}"/>
              </a:ext>
            </a:extLst>
          </p:cNvPr>
          <p:cNvSpPr txBox="1"/>
          <p:nvPr/>
        </p:nvSpPr>
        <p:spPr>
          <a:xfrm>
            <a:off x="888941" y="2348880"/>
            <a:ext cx="7366119" cy="523220"/>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none" rtlCol="0">
            <a:spAutoFit/>
          </a:bodyPr>
          <a:lstStyle/>
          <a:p>
            <a:r>
              <a:rPr kumimoji="1" lang="ja-JP" altLang="en-US" sz="2800" dirty="0"/>
              <a:t>畳み込みとは、</a:t>
            </a:r>
            <a:r>
              <a:rPr lang="ja-JP" altLang="en-US" sz="2800" dirty="0"/>
              <a:t>隣の影響を加味し、形で判断</a:t>
            </a:r>
            <a:endParaRPr kumimoji="1" lang="en-US" altLang="ja-JP" sz="2800" dirty="0"/>
          </a:p>
        </p:txBody>
      </p:sp>
      <p:sp>
        <p:nvSpPr>
          <p:cNvPr id="14" name="テキスト ボックス 13">
            <a:extLst>
              <a:ext uri="{FF2B5EF4-FFF2-40B4-BE49-F238E27FC236}">
                <a16:creationId xmlns:a16="http://schemas.microsoft.com/office/drawing/2014/main" id="{4423B8FD-CE66-4F47-A7AF-AC5C0E873F5A}"/>
              </a:ext>
            </a:extLst>
          </p:cNvPr>
          <p:cNvSpPr txBox="1"/>
          <p:nvPr/>
        </p:nvSpPr>
        <p:spPr>
          <a:xfrm>
            <a:off x="3883418" y="4202671"/>
            <a:ext cx="4493538" cy="461665"/>
          </a:xfrm>
          <a:prstGeom prst="rect">
            <a:avLst/>
          </a:prstGeom>
          <a:noFill/>
        </p:spPr>
        <p:txBody>
          <a:bodyPr wrap="none" rtlCol="0">
            <a:spAutoFit/>
          </a:bodyPr>
          <a:lstStyle/>
          <a:p>
            <a:pPr algn="ctr"/>
            <a:r>
              <a:rPr kumimoji="1" lang="ja-JP" altLang="en-US" sz="2400" dirty="0"/>
              <a:t>上下左右の近傍画素</a:t>
            </a:r>
            <a:r>
              <a:rPr lang="ja-JP" altLang="en-US" sz="2400" dirty="0"/>
              <a:t>を畳み込み</a:t>
            </a:r>
            <a:endParaRPr kumimoji="1" lang="ja-JP" altLang="en-US" sz="2400" dirty="0"/>
          </a:p>
        </p:txBody>
      </p:sp>
      <p:sp>
        <p:nvSpPr>
          <p:cNvPr id="15" name="正方形/長方形 14">
            <a:extLst>
              <a:ext uri="{FF2B5EF4-FFF2-40B4-BE49-F238E27FC236}">
                <a16:creationId xmlns:a16="http://schemas.microsoft.com/office/drawing/2014/main" id="{430FAF10-5B91-48BB-BEA1-041B910F0C04}"/>
              </a:ext>
            </a:extLst>
          </p:cNvPr>
          <p:cNvSpPr/>
          <p:nvPr/>
        </p:nvSpPr>
        <p:spPr>
          <a:xfrm>
            <a:off x="3776791" y="5733256"/>
            <a:ext cx="5070683" cy="646331"/>
          </a:xfrm>
          <a:prstGeom prst="rect">
            <a:avLst/>
          </a:prstGeom>
        </p:spPr>
        <p:txBody>
          <a:bodyPr wrap="none">
            <a:spAutoFit/>
          </a:bodyPr>
          <a:lstStyle/>
          <a:p>
            <a:r>
              <a:rPr lang="ja-JP" altLang="en-US" dirty="0"/>
              <a:t>畳み込みニューラルネットワーク</a:t>
            </a:r>
            <a:r>
              <a:rPr lang="en-US" altLang="ja-JP" dirty="0"/>
              <a:t>_CNN(Vol.16)</a:t>
            </a:r>
          </a:p>
          <a:p>
            <a:r>
              <a:rPr lang="ja-JP" altLang="en-US" dirty="0">
                <a:hlinkClick r:id="rId3"/>
              </a:rPr>
              <a:t>https://products.sint.co.jp/aisia/blog/vol1-16</a:t>
            </a:r>
            <a:endParaRPr lang="ja-JP" altLang="en-US" dirty="0"/>
          </a:p>
        </p:txBody>
      </p:sp>
    </p:spTree>
    <p:extLst>
      <p:ext uri="{BB962C8B-B14F-4D97-AF65-F5344CB8AC3E}">
        <p14:creationId xmlns:p14="http://schemas.microsoft.com/office/powerpoint/2010/main" val="16973300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306245-02B5-4294-B92F-3525DAAD5436}"/>
              </a:ext>
            </a:extLst>
          </p:cNvPr>
          <p:cNvSpPr>
            <a:spLocks noGrp="1"/>
          </p:cNvSpPr>
          <p:nvPr>
            <p:ph type="title"/>
          </p:nvPr>
        </p:nvSpPr>
        <p:spPr/>
        <p:txBody>
          <a:bodyPr/>
          <a:lstStyle/>
          <a:p>
            <a:r>
              <a:rPr lang="ja-JP" altLang="en-US" dirty="0"/>
              <a:t>さいごに：ＡＩ</a:t>
            </a:r>
            <a:r>
              <a:rPr kumimoji="1" lang="ja-JP" altLang="en-US" dirty="0">
                <a:latin typeface="+mj-ea"/>
              </a:rPr>
              <a:t>活用の５</a:t>
            </a:r>
            <a:r>
              <a:rPr lang="ja-JP" altLang="en-US" dirty="0">
                <a:latin typeface="+mj-ea"/>
              </a:rPr>
              <a:t>つの</a:t>
            </a:r>
            <a:r>
              <a:rPr kumimoji="1" lang="ja-JP" altLang="en-US" dirty="0">
                <a:latin typeface="+mj-ea"/>
              </a:rPr>
              <a:t>チェックリスト</a:t>
            </a:r>
          </a:p>
        </p:txBody>
      </p:sp>
      <p:sp>
        <p:nvSpPr>
          <p:cNvPr id="3" name="テキスト ボックス 2">
            <a:extLst>
              <a:ext uri="{FF2B5EF4-FFF2-40B4-BE49-F238E27FC236}">
                <a16:creationId xmlns:a16="http://schemas.microsoft.com/office/drawing/2014/main" id="{1EAACDCE-AC74-48FC-96AB-BD7517AA3924}"/>
              </a:ext>
            </a:extLst>
          </p:cNvPr>
          <p:cNvSpPr txBox="1"/>
          <p:nvPr/>
        </p:nvSpPr>
        <p:spPr>
          <a:xfrm flipH="1">
            <a:off x="354486" y="1021958"/>
            <a:ext cx="8379217" cy="461665"/>
          </a:xfrm>
          <a:prstGeom prst="rect">
            <a:avLst/>
          </a:prstGeom>
          <a:noFill/>
        </p:spPr>
        <p:txBody>
          <a:bodyPr wrap="square" rtlCol="0">
            <a:spAutoFit/>
          </a:bodyPr>
          <a:lstStyle/>
          <a:p>
            <a:r>
              <a:rPr lang="ja-JP" altLang="en-US" sz="2400" dirty="0">
                <a:latin typeface="+mj-ea"/>
                <a:ea typeface="+mj-ea"/>
              </a:rPr>
              <a:t>☑　</a:t>
            </a:r>
            <a:r>
              <a:rPr lang="en-US" altLang="ja-JP" sz="2400" dirty="0">
                <a:latin typeface="+mj-ea"/>
                <a:ea typeface="+mj-ea"/>
              </a:rPr>
              <a:t>AI</a:t>
            </a:r>
            <a:r>
              <a:rPr lang="ja-JP" altLang="en-US" sz="2400" dirty="0">
                <a:latin typeface="+mj-ea"/>
                <a:ea typeface="+mj-ea"/>
              </a:rPr>
              <a:t>がなくとも実現できるテーマですか</a:t>
            </a:r>
          </a:p>
        </p:txBody>
      </p:sp>
      <p:sp>
        <p:nvSpPr>
          <p:cNvPr id="5" name="テキスト ボックス 4">
            <a:extLst>
              <a:ext uri="{FF2B5EF4-FFF2-40B4-BE49-F238E27FC236}">
                <a16:creationId xmlns:a16="http://schemas.microsoft.com/office/drawing/2014/main" id="{E0B37058-AB18-4DA3-B80B-D4BEB9BA75BC}"/>
              </a:ext>
            </a:extLst>
          </p:cNvPr>
          <p:cNvSpPr txBox="1"/>
          <p:nvPr/>
        </p:nvSpPr>
        <p:spPr>
          <a:xfrm flipH="1">
            <a:off x="354486" y="1955739"/>
            <a:ext cx="8379217" cy="461665"/>
          </a:xfrm>
          <a:prstGeom prst="rect">
            <a:avLst/>
          </a:prstGeom>
          <a:noFill/>
        </p:spPr>
        <p:txBody>
          <a:bodyPr wrap="square" rtlCol="0">
            <a:spAutoFit/>
          </a:bodyPr>
          <a:lstStyle/>
          <a:p>
            <a:r>
              <a:rPr lang="ja-JP" altLang="en-US" sz="2400" dirty="0">
                <a:latin typeface="+mj-ea"/>
                <a:ea typeface="+mj-ea"/>
              </a:rPr>
              <a:t>☑　</a:t>
            </a:r>
            <a:r>
              <a:rPr lang="en-US" altLang="ja-JP" sz="2400" dirty="0">
                <a:latin typeface="+mj-ea"/>
                <a:ea typeface="+mj-ea"/>
              </a:rPr>
              <a:t>80%</a:t>
            </a:r>
            <a:r>
              <a:rPr lang="ja-JP" altLang="en-US" sz="2400" dirty="0">
                <a:latin typeface="+mj-ea"/>
                <a:ea typeface="+mj-ea"/>
              </a:rPr>
              <a:t>の予測精度でも問題ないですか</a:t>
            </a:r>
          </a:p>
        </p:txBody>
      </p:sp>
      <p:sp>
        <p:nvSpPr>
          <p:cNvPr id="6" name="テキスト ボックス 5">
            <a:extLst>
              <a:ext uri="{FF2B5EF4-FFF2-40B4-BE49-F238E27FC236}">
                <a16:creationId xmlns:a16="http://schemas.microsoft.com/office/drawing/2014/main" id="{192033E7-E3D0-444E-BF6D-2DFB783D82BE}"/>
              </a:ext>
            </a:extLst>
          </p:cNvPr>
          <p:cNvSpPr txBox="1"/>
          <p:nvPr/>
        </p:nvSpPr>
        <p:spPr>
          <a:xfrm flipH="1">
            <a:off x="354485" y="2889520"/>
            <a:ext cx="8789514" cy="461665"/>
          </a:xfrm>
          <a:prstGeom prst="rect">
            <a:avLst/>
          </a:prstGeom>
          <a:noFill/>
        </p:spPr>
        <p:txBody>
          <a:bodyPr wrap="square" rtlCol="0">
            <a:spAutoFit/>
          </a:bodyPr>
          <a:lstStyle/>
          <a:p>
            <a:r>
              <a:rPr lang="ja-JP" altLang="en-US" sz="2400" dirty="0">
                <a:latin typeface="+mj-ea"/>
                <a:ea typeface="+mj-ea"/>
              </a:rPr>
              <a:t>☑　現在、コスト（時間・人）を費やしているテーマですか</a:t>
            </a:r>
          </a:p>
        </p:txBody>
      </p:sp>
      <p:sp>
        <p:nvSpPr>
          <p:cNvPr id="7" name="テキスト ボックス 6">
            <a:extLst>
              <a:ext uri="{FF2B5EF4-FFF2-40B4-BE49-F238E27FC236}">
                <a16:creationId xmlns:a16="http://schemas.microsoft.com/office/drawing/2014/main" id="{FF284435-0FE9-4631-B058-BDD28E824030}"/>
              </a:ext>
            </a:extLst>
          </p:cNvPr>
          <p:cNvSpPr txBox="1"/>
          <p:nvPr/>
        </p:nvSpPr>
        <p:spPr>
          <a:xfrm flipH="1">
            <a:off x="354485" y="3823301"/>
            <a:ext cx="8898034" cy="461665"/>
          </a:xfrm>
          <a:prstGeom prst="rect">
            <a:avLst/>
          </a:prstGeom>
          <a:noFill/>
        </p:spPr>
        <p:txBody>
          <a:bodyPr wrap="square" rtlCol="0">
            <a:spAutoFit/>
          </a:bodyPr>
          <a:lstStyle/>
          <a:p>
            <a:r>
              <a:rPr lang="ja-JP" altLang="en-US" sz="2400" dirty="0">
                <a:latin typeface="+mj-ea"/>
                <a:ea typeface="+mj-ea"/>
              </a:rPr>
              <a:t>☑　データベースはありますか　今後集められますか</a:t>
            </a:r>
          </a:p>
        </p:txBody>
      </p:sp>
      <p:sp>
        <p:nvSpPr>
          <p:cNvPr id="8" name="テキスト ボックス 7">
            <a:extLst>
              <a:ext uri="{FF2B5EF4-FFF2-40B4-BE49-F238E27FC236}">
                <a16:creationId xmlns:a16="http://schemas.microsoft.com/office/drawing/2014/main" id="{F85F4995-5600-47EB-949E-A3188CA1B008}"/>
              </a:ext>
            </a:extLst>
          </p:cNvPr>
          <p:cNvSpPr txBox="1"/>
          <p:nvPr/>
        </p:nvSpPr>
        <p:spPr>
          <a:xfrm flipH="1">
            <a:off x="354486" y="4757082"/>
            <a:ext cx="8379217" cy="461665"/>
          </a:xfrm>
          <a:prstGeom prst="rect">
            <a:avLst/>
          </a:prstGeom>
          <a:noFill/>
        </p:spPr>
        <p:txBody>
          <a:bodyPr wrap="square" rtlCol="0">
            <a:spAutoFit/>
          </a:bodyPr>
          <a:lstStyle/>
          <a:p>
            <a:r>
              <a:rPr lang="ja-JP" altLang="en-US" sz="2400" dirty="0">
                <a:latin typeface="+mj-ea"/>
                <a:ea typeface="+mj-ea"/>
              </a:rPr>
              <a:t>☑　</a:t>
            </a:r>
            <a:r>
              <a:rPr lang="en-US" altLang="ja-JP" sz="2400" dirty="0">
                <a:latin typeface="+mj-ea"/>
                <a:ea typeface="+mj-ea"/>
              </a:rPr>
              <a:t>AI</a:t>
            </a:r>
            <a:r>
              <a:rPr lang="ja-JP" altLang="en-US" sz="2400" dirty="0">
                <a:latin typeface="+mj-ea"/>
                <a:ea typeface="+mj-ea"/>
              </a:rPr>
              <a:t>の予測が外れても問題ないですか　</a:t>
            </a:r>
          </a:p>
        </p:txBody>
      </p:sp>
      <p:sp>
        <p:nvSpPr>
          <p:cNvPr id="9" name="テキスト ボックス 8">
            <a:extLst>
              <a:ext uri="{FF2B5EF4-FFF2-40B4-BE49-F238E27FC236}">
                <a16:creationId xmlns:a16="http://schemas.microsoft.com/office/drawing/2014/main" id="{ABB4F5A0-B3D0-43F0-AD13-1D0B98A78E15}"/>
              </a:ext>
            </a:extLst>
          </p:cNvPr>
          <p:cNvSpPr txBox="1"/>
          <p:nvPr/>
        </p:nvSpPr>
        <p:spPr>
          <a:xfrm>
            <a:off x="861034" y="5661248"/>
            <a:ext cx="7366119"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kumimoji="1" lang="ja-JP" altLang="en-US" sz="2800" dirty="0">
                <a:latin typeface="+mj-ea"/>
                <a:ea typeface="+mj-ea"/>
              </a:rPr>
              <a:t>１つでも当てはまらない項目があれば注意報</a:t>
            </a:r>
          </a:p>
        </p:txBody>
      </p:sp>
    </p:spTree>
    <p:extLst>
      <p:ext uri="{BB962C8B-B14F-4D97-AF65-F5344CB8AC3E}">
        <p14:creationId xmlns:p14="http://schemas.microsoft.com/office/powerpoint/2010/main" val="409506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388340-A9D2-4838-AC1E-44C528B159E7}"/>
              </a:ext>
            </a:extLst>
          </p:cNvPr>
          <p:cNvSpPr>
            <a:spLocks noGrp="1"/>
          </p:cNvSpPr>
          <p:nvPr>
            <p:ph type="title"/>
          </p:nvPr>
        </p:nvSpPr>
        <p:spPr/>
        <p:txBody>
          <a:bodyPr/>
          <a:lstStyle/>
          <a:p>
            <a:r>
              <a:rPr kumimoji="1" lang="ja-JP" altLang="en-US" dirty="0"/>
              <a:t>おわり</a:t>
            </a:r>
          </a:p>
        </p:txBody>
      </p:sp>
      <p:sp>
        <p:nvSpPr>
          <p:cNvPr id="3" name="テキスト ボックス 2">
            <a:extLst>
              <a:ext uri="{FF2B5EF4-FFF2-40B4-BE49-F238E27FC236}">
                <a16:creationId xmlns:a16="http://schemas.microsoft.com/office/drawing/2014/main" id="{3508CED8-3593-4CFB-8A16-909DC7820842}"/>
              </a:ext>
            </a:extLst>
          </p:cNvPr>
          <p:cNvSpPr txBox="1"/>
          <p:nvPr/>
        </p:nvSpPr>
        <p:spPr>
          <a:xfrm>
            <a:off x="3923928" y="1844824"/>
            <a:ext cx="72008" cy="3785652"/>
          </a:xfrm>
          <a:prstGeom prst="rect">
            <a:avLst/>
          </a:prstGeom>
          <a:noFill/>
        </p:spPr>
        <p:txBody>
          <a:bodyPr wrap="square" rtlCol="0">
            <a:spAutoFit/>
          </a:bodyPr>
          <a:lstStyle/>
          <a:p>
            <a:r>
              <a:rPr kumimoji="1" lang="ja-JP" altLang="en-US" sz="8000" dirty="0"/>
              <a:t>おわり</a:t>
            </a:r>
          </a:p>
        </p:txBody>
      </p:sp>
    </p:spTree>
    <p:extLst>
      <p:ext uri="{BB962C8B-B14F-4D97-AF65-F5344CB8AC3E}">
        <p14:creationId xmlns:p14="http://schemas.microsoft.com/office/powerpoint/2010/main" val="2372222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FFD61-2F41-437B-B85C-66AB3547300B}"/>
              </a:ext>
            </a:extLst>
          </p:cNvPr>
          <p:cNvSpPr>
            <a:spLocks noGrp="1"/>
          </p:cNvSpPr>
          <p:nvPr>
            <p:ph type="title"/>
          </p:nvPr>
        </p:nvSpPr>
        <p:spPr/>
        <p:txBody>
          <a:bodyPr/>
          <a:lstStyle/>
          <a:p>
            <a:r>
              <a:rPr lang="ja-JP" altLang="en-US" dirty="0"/>
              <a:t>まずは用語の整理から</a:t>
            </a:r>
            <a:endParaRPr kumimoji="1" lang="ja-JP" altLang="en-US" dirty="0"/>
          </a:p>
        </p:txBody>
      </p:sp>
      <p:sp>
        <p:nvSpPr>
          <p:cNvPr id="3" name="テキスト ボックス 2">
            <a:extLst>
              <a:ext uri="{FF2B5EF4-FFF2-40B4-BE49-F238E27FC236}">
                <a16:creationId xmlns:a16="http://schemas.microsoft.com/office/drawing/2014/main" id="{4C67F773-27AE-4CEA-9CC0-E29C2ABD8F05}"/>
              </a:ext>
            </a:extLst>
          </p:cNvPr>
          <p:cNvSpPr txBox="1"/>
          <p:nvPr/>
        </p:nvSpPr>
        <p:spPr>
          <a:xfrm>
            <a:off x="683568" y="1196752"/>
            <a:ext cx="1620957"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機械学習</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4" name="テキスト ボックス 3">
            <a:extLst>
              <a:ext uri="{FF2B5EF4-FFF2-40B4-BE49-F238E27FC236}">
                <a16:creationId xmlns:a16="http://schemas.microsoft.com/office/drawing/2014/main" id="{FEA01462-E3F9-45A7-97A5-E3ED8E7F79D5}"/>
              </a:ext>
            </a:extLst>
          </p:cNvPr>
          <p:cNvSpPr txBox="1"/>
          <p:nvPr/>
        </p:nvSpPr>
        <p:spPr>
          <a:xfrm>
            <a:off x="467544" y="2722501"/>
            <a:ext cx="2778325"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データサイエンス</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8F0DF3B4-5D15-4B24-8C3B-2A98613DC218}"/>
              </a:ext>
            </a:extLst>
          </p:cNvPr>
          <p:cNvSpPr txBox="1"/>
          <p:nvPr/>
        </p:nvSpPr>
        <p:spPr>
          <a:xfrm>
            <a:off x="5615289" y="2699917"/>
            <a:ext cx="2521844"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シミュレーション</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6" name="テキスト ボックス 5">
            <a:extLst>
              <a:ext uri="{FF2B5EF4-FFF2-40B4-BE49-F238E27FC236}">
                <a16:creationId xmlns:a16="http://schemas.microsoft.com/office/drawing/2014/main" id="{84503BE8-8C68-48B9-8F9D-F46B451B0777}"/>
              </a:ext>
            </a:extLst>
          </p:cNvPr>
          <p:cNvSpPr txBox="1"/>
          <p:nvPr/>
        </p:nvSpPr>
        <p:spPr>
          <a:xfrm>
            <a:off x="683568" y="4446115"/>
            <a:ext cx="4758034"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マテリアルズインフォマティクス</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7" name="テキスト ボックス 6">
            <a:extLst>
              <a:ext uri="{FF2B5EF4-FFF2-40B4-BE49-F238E27FC236}">
                <a16:creationId xmlns:a16="http://schemas.microsoft.com/office/drawing/2014/main" id="{A3133029-C150-4106-A1A0-A8FAE319D291}"/>
              </a:ext>
            </a:extLst>
          </p:cNvPr>
          <p:cNvSpPr txBox="1"/>
          <p:nvPr/>
        </p:nvSpPr>
        <p:spPr>
          <a:xfrm>
            <a:off x="2915816" y="1101922"/>
            <a:ext cx="2319866" cy="523220"/>
          </a:xfrm>
          <a:prstGeom prst="rect">
            <a:avLst/>
          </a:prstGeom>
          <a:noFill/>
        </p:spPr>
        <p:txBody>
          <a:bodyPr wrap="non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人工知能（</a:t>
            </a:r>
            <a:r>
              <a:rPr kumimoji="1" lang="en-US" altLang="ja-JP" sz="2800" dirty="0">
                <a:latin typeface="HGP創英角ﾎﾟｯﾌﾟ体" panose="040B0A00000000000000" pitchFamily="50" charset="-128"/>
                <a:ea typeface="HGP創英角ﾎﾟｯﾌﾟ体" panose="040B0A00000000000000" pitchFamily="50" charset="-128"/>
              </a:rPr>
              <a:t>AI</a:t>
            </a:r>
            <a:r>
              <a:rPr kumimoji="1" lang="ja-JP" altLang="en-US" sz="2800" dirty="0">
                <a:latin typeface="HGP創英角ﾎﾟｯﾌﾟ体" panose="040B0A00000000000000" pitchFamily="50" charset="-128"/>
                <a:ea typeface="HGP創英角ﾎﾟｯﾌﾟ体" panose="040B0A00000000000000" pitchFamily="50" charset="-128"/>
              </a:rPr>
              <a:t>）</a:t>
            </a:r>
          </a:p>
        </p:txBody>
      </p:sp>
      <p:sp>
        <p:nvSpPr>
          <p:cNvPr id="8" name="テキスト ボックス 7">
            <a:extLst>
              <a:ext uri="{FF2B5EF4-FFF2-40B4-BE49-F238E27FC236}">
                <a16:creationId xmlns:a16="http://schemas.microsoft.com/office/drawing/2014/main" id="{E7ABA6BC-B2D7-435F-B1FA-4652126E2142}"/>
              </a:ext>
            </a:extLst>
          </p:cNvPr>
          <p:cNvSpPr txBox="1"/>
          <p:nvPr/>
        </p:nvSpPr>
        <p:spPr>
          <a:xfrm>
            <a:off x="5372434" y="1472282"/>
            <a:ext cx="3007555" cy="523220"/>
          </a:xfrm>
          <a:prstGeom prst="rect">
            <a:avLst/>
          </a:prstGeom>
          <a:noFill/>
        </p:spPr>
        <p:txBody>
          <a:bodyPr wrap="non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ディープラーニング</a:t>
            </a:r>
          </a:p>
        </p:txBody>
      </p:sp>
      <p:sp>
        <p:nvSpPr>
          <p:cNvPr id="9" name="テキスト ボックス 8">
            <a:extLst>
              <a:ext uri="{FF2B5EF4-FFF2-40B4-BE49-F238E27FC236}">
                <a16:creationId xmlns:a16="http://schemas.microsoft.com/office/drawing/2014/main" id="{493DAB52-F7DB-44F4-B5D7-63FB56C51D2D}"/>
              </a:ext>
            </a:extLst>
          </p:cNvPr>
          <p:cNvSpPr txBox="1"/>
          <p:nvPr/>
        </p:nvSpPr>
        <p:spPr>
          <a:xfrm>
            <a:off x="4932040" y="3594829"/>
            <a:ext cx="1620957"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計算科学</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10" name="テキスト ボックス 9">
            <a:extLst>
              <a:ext uri="{FF2B5EF4-FFF2-40B4-BE49-F238E27FC236}">
                <a16:creationId xmlns:a16="http://schemas.microsoft.com/office/drawing/2014/main" id="{6B6E5609-3188-4219-B329-F2F848589BC9}"/>
              </a:ext>
            </a:extLst>
          </p:cNvPr>
          <p:cNvSpPr txBox="1"/>
          <p:nvPr/>
        </p:nvSpPr>
        <p:spPr>
          <a:xfrm>
            <a:off x="7092280" y="4365104"/>
            <a:ext cx="699230" cy="523220"/>
          </a:xfrm>
          <a:prstGeom prst="rect">
            <a:avLst/>
          </a:prstGeom>
          <a:noFill/>
        </p:spPr>
        <p:txBody>
          <a:bodyPr wrap="none" rtlCol="0">
            <a:spAutoFit/>
          </a:bodyPr>
          <a:lstStyle/>
          <a:p>
            <a:r>
              <a:rPr lang="en-US" altLang="ja-JP" sz="2800" dirty="0">
                <a:latin typeface="HGP創英角ﾎﾟｯﾌﾟ体" panose="040B0A00000000000000" pitchFamily="50" charset="-128"/>
                <a:ea typeface="HGP創英角ﾎﾟｯﾌﾟ体" panose="040B0A00000000000000" pitchFamily="50" charset="-128"/>
              </a:rPr>
              <a:t>IoT</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C8FED3B-9A0B-4DA9-8007-6579BBEA1FFF}"/>
              </a:ext>
            </a:extLst>
          </p:cNvPr>
          <p:cNvSpPr txBox="1"/>
          <p:nvPr/>
        </p:nvSpPr>
        <p:spPr>
          <a:xfrm>
            <a:off x="2427824" y="5717376"/>
            <a:ext cx="4288353" cy="584775"/>
          </a:xfrm>
          <a:prstGeom prst="rect">
            <a:avLst/>
          </a:prstGeom>
          <a:noFill/>
        </p:spPr>
        <p:txBody>
          <a:bodyPr wrap="none" rtlCol="0">
            <a:spAutoFit/>
          </a:bodyPr>
          <a:lstStyle/>
          <a:p>
            <a:r>
              <a:rPr kumimoji="1" lang="ja-JP" altLang="en-US" sz="3200" dirty="0">
                <a:solidFill>
                  <a:srgbClr val="00B050"/>
                </a:solidFill>
              </a:rPr>
              <a:t>似たような言葉が多い</a:t>
            </a:r>
          </a:p>
        </p:txBody>
      </p:sp>
    </p:spTree>
    <p:extLst>
      <p:ext uri="{BB962C8B-B14F-4D97-AF65-F5344CB8AC3E}">
        <p14:creationId xmlns:p14="http://schemas.microsoft.com/office/powerpoint/2010/main" val="3235845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0B7A4-F76E-4150-B9F3-C5443FE6582F}"/>
              </a:ext>
            </a:extLst>
          </p:cNvPr>
          <p:cNvSpPr>
            <a:spLocks noGrp="1"/>
          </p:cNvSpPr>
          <p:nvPr>
            <p:ph type="title"/>
          </p:nvPr>
        </p:nvSpPr>
        <p:spPr/>
        <p:txBody>
          <a:bodyPr/>
          <a:lstStyle/>
          <a:p>
            <a:r>
              <a:rPr kumimoji="1" lang="ja-JP" altLang="en-US" dirty="0"/>
              <a:t>研究開発への応用</a:t>
            </a:r>
          </a:p>
        </p:txBody>
      </p:sp>
      <p:sp>
        <p:nvSpPr>
          <p:cNvPr id="1028" name="テキスト ボックス 1027">
            <a:extLst>
              <a:ext uri="{FF2B5EF4-FFF2-40B4-BE49-F238E27FC236}">
                <a16:creationId xmlns:a16="http://schemas.microsoft.com/office/drawing/2014/main" id="{8E16A282-FB90-4EEE-9E89-89D08F52C3E5}"/>
              </a:ext>
            </a:extLst>
          </p:cNvPr>
          <p:cNvSpPr txBox="1"/>
          <p:nvPr/>
        </p:nvSpPr>
        <p:spPr>
          <a:xfrm>
            <a:off x="3105483" y="5292497"/>
            <a:ext cx="5929828" cy="584775"/>
          </a:xfrm>
          <a:prstGeom prst="rect">
            <a:avLst/>
          </a:prstGeom>
          <a:noFill/>
        </p:spPr>
        <p:txBody>
          <a:bodyPr wrap="none" rtlCol="0">
            <a:spAutoFit/>
          </a:bodyPr>
          <a:lstStyle/>
          <a:p>
            <a:r>
              <a:rPr lang="ja-JP" altLang="en-US" sz="3200" dirty="0">
                <a:solidFill>
                  <a:schemeClr val="accent3">
                    <a:lumMod val="75000"/>
                  </a:schemeClr>
                </a:solidFill>
              </a:rPr>
              <a:t>ＡＩが次に実験すべき点を予測</a:t>
            </a:r>
            <a:endParaRPr kumimoji="1" lang="ja-JP" altLang="en-US" sz="3200" dirty="0">
              <a:solidFill>
                <a:schemeClr val="accent3">
                  <a:lumMod val="75000"/>
                </a:schemeClr>
              </a:solidFill>
            </a:endParaRPr>
          </a:p>
        </p:txBody>
      </p:sp>
      <p:grpSp>
        <p:nvGrpSpPr>
          <p:cNvPr id="38" name="グループ化 37">
            <a:extLst>
              <a:ext uri="{FF2B5EF4-FFF2-40B4-BE49-F238E27FC236}">
                <a16:creationId xmlns:a16="http://schemas.microsoft.com/office/drawing/2014/main" id="{D6BF88C6-F095-4E3F-A690-14DBE95E39D0}"/>
              </a:ext>
            </a:extLst>
          </p:cNvPr>
          <p:cNvGrpSpPr/>
          <p:nvPr/>
        </p:nvGrpSpPr>
        <p:grpSpPr>
          <a:xfrm>
            <a:off x="388426" y="4005064"/>
            <a:ext cx="2160240" cy="2162289"/>
            <a:chOff x="681242" y="3291230"/>
            <a:chExt cx="2160240" cy="2162289"/>
          </a:xfrm>
        </p:grpSpPr>
        <p:pic>
          <p:nvPicPr>
            <p:cNvPr id="39" name="Picture 4" descr="ããµã¤ã¯ã« ç¢å°ãã®ç»åæ¤ç´¢çµæ">
              <a:extLst>
                <a:ext uri="{FF2B5EF4-FFF2-40B4-BE49-F238E27FC236}">
                  <a16:creationId xmlns:a16="http://schemas.microsoft.com/office/drawing/2014/main" id="{9BE4B83F-DCA5-47BF-8A35-615B22114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114736">
              <a:off x="681242" y="331039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ãå®é¨ããããã¨ããã®ç»åæ¤ç´¢çµæ">
              <a:extLst>
                <a:ext uri="{FF2B5EF4-FFF2-40B4-BE49-F238E27FC236}">
                  <a16:creationId xmlns:a16="http://schemas.microsoft.com/office/drawing/2014/main" id="{2337EF25-77F1-4AB3-BBE9-664D1664F7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048" y="4030474"/>
              <a:ext cx="459338" cy="620688"/>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a:extLst>
                <a:ext uri="{FF2B5EF4-FFF2-40B4-BE49-F238E27FC236}">
                  <a16:creationId xmlns:a16="http://schemas.microsoft.com/office/drawing/2014/main" id="{7486F502-9D62-403C-99EA-750E02B0AECB}"/>
                </a:ext>
              </a:extLst>
            </p:cNvPr>
            <p:cNvSpPr txBox="1"/>
            <p:nvPr/>
          </p:nvSpPr>
          <p:spPr>
            <a:xfrm>
              <a:off x="1257306" y="3291230"/>
              <a:ext cx="902811" cy="523220"/>
            </a:xfrm>
            <a:prstGeom prst="rect">
              <a:avLst/>
            </a:prstGeom>
            <a:noFill/>
          </p:spPr>
          <p:txBody>
            <a:bodyPr wrap="non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実験</a:t>
              </a:r>
            </a:p>
          </p:txBody>
        </p:sp>
        <p:grpSp>
          <p:nvGrpSpPr>
            <p:cNvPr id="42" name="グループ化 41">
              <a:extLst>
                <a:ext uri="{FF2B5EF4-FFF2-40B4-BE49-F238E27FC236}">
                  <a16:creationId xmlns:a16="http://schemas.microsoft.com/office/drawing/2014/main" id="{01BC5C7B-FFAC-4090-8251-967F0F9D12C2}"/>
                </a:ext>
              </a:extLst>
            </p:cNvPr>
            <p:cNvGrpSpPr/>
            <p:nvPr/>
          </p:nvGrpSpPr>
          <p:grpSpPr>
            <a:xfrm>
              <a:off x="714535" y="4822562"/>
              <a:ext cx="2126947" cy="523220"/>
              <a:chOff x="-828600" y="4211796"/>
              <a:chExt cx="2126947" cy="523220"/>
            </a:xfrm>
          </p:grpSpPr>
          <p:sp>
            <p:nvSpPr>
              <p:cNvPr id="43" name="テキスト ボックス 42">
                <a:extLst>
                  <a:ext uri="{FF2B5EF4-FFF2-40B4-BE49-F238E27FC236}">
                    <a16:creationId xmlns:a16="http://schemas.microsoft.com/office/drawing/2014/main" id="{9DDAA544-E3B2-4237-AE6F-11EE569B67EF}"/>
                  </a:ext>
                </a:extLst>
              </p:cNvPr>
              <p:cNvSpPr txBox="1"/>
              <p:nvPr/>
            </p:nvSpPr>
            <p:spPr>
              <a:xfrm>
                <a:off x="395536" y="4211796"/>
                <a:ext cx="902811"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評価</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sp>
            <p:nvSpPr>
              <p:cNvPr id="44" name="テキスト ボックス 43">
                <a:extLst>
                  <a:ext uri="{FF2B5EF4-FFF2-40B4-BE49-F238E27FC236}">
                    <a16:creationId xmlns:a16="http://schemas.microsoft.com/office/drawing/2014/main" id="{AFA5A53F-DE06-4113-90E6-F6A57CE0C860}"/>
                  </a:ext>
                </a:extLst>
              </p:cNvPr>
              <p:cNvSpPr txBox="1"/>
              <p:nvPr/>
            </p:nvSpPr>
            <p:spPr>
              <a:xfrm>
                <a:off x="-828600" y="4211796"/>
                <a:ext cx="902811" cy="523220"/>
              </a:xfrm>
              <a:prstGeom prst="rect">
                <a:avLst/>
              </a:prstGeom>
              <a:noFill/>
            </p:spPr>
            <p:txBody>
              <a:bodyPr wrap="none" rtlCol="0">
                <a:spAutoFit/>
              </a:bodyPr>
              <a:lstStyle/>
              <a:p>
                <a:r>
                  <a:rPr lang="ja-JP" altLang="en-US" sz="2800" dirty="0">
                    <a:latin typeface="HGP創英角ﾎﾟｯﾌﾟ体" panose="040B0A00000000000000" pitchFamily="50" charset="-128"/>
                    <a:ea typeface="HGP創英角ﾎﾟｯﾌﾟ体" panose="040B0A00000000000000" pitchFamily="50" charset="-128"/>
                  </a:rPr>
                  <a:t>解析</a:t>
                </a:r>
                <a:endParaRPr kumimoji="1" lang="ja-JP" altLang="en-US" sz="2800" dirty="0">
                  <a:latin typeface="HGP創英角ﾎﾟｯﾌﾟ体" panose="040B0A00000000000000" pitchFamily="50" charset="-128"/>
                  <a:ea typeface="HGP創英角ﾎﾟｯﾌﾟ体" panose="040B0A00000000000000" pitchFamily="50" charset="-128"/>
                </a:endParaRPr>
              </a:p>
            </p:txBody>
          </p:sp>
        </p:grpSp>
      </p:grpSp>
      <p:pic>
        <p:nvPicPr>
          <p:cNvPr id="46" name="図 45">
            <a:extLst>
              <a:ext uri="{FF2B5EF4-FFF2-40B4-BE49-F238E27FC236}">
                <a16:creationId xmlns:a16="http://schemas.microsoft.com/office/drawing/2014/main" id="{5CCA9842-F3A9-4DF9-8AE3-E13FA5E4C038}"/>
              </a:ext>
            </a:extLst>
          </p:cNvPr>
          <p:cNvPicPr>
            <a:picLocks noChangeAspect="1"/>
          </p:cNvPicPr>
          <p:nvPr/>
        </p:nvPicPr>
        <p:blipFill>
          <a:blip r:embed="rId5"/>
          <a:stretch>
            <a:fillRect/>
          </a:stretch>
        </p:blipFill>
        <p:spPr>
          <a:xfrm>
            <a:off x="124341" y="1124744"/>
            <a:ext cx="3054409" cy="2288813"/>
          </a:xfrm>
          <a:prstGeom prst="rect">
            <a:avLst/>
          </a:prstGeom>
        </p:spPr>
      </p:pic>
      <p:sp>
        <p:nvSpPr>
          <p:cNvPr id="47" name="テキスト ボックス 46">
            <a:extLst>
              <a:ext uri="{FF2B5EF4-FFF2-40B4-BE49-F238E27FC236}">
                <a16:creationId xmlns:a16="http://schemas.microsoft.com/office/drawing/2014/main" id="{83EA38C9-D8CB-4643-8CB6-F175A0DFEAA3}"/>
              </a:ext>
            </a:extLst>
          </p:cNvPr>
          <p:cNvSpPr txBox="1"/>
          <p:nvPr/>
        </p:nvSpPr>
        <p:spPr>
          <a:xfrm>
            <a:off x="4205796" y="2685031"/>
            <a:ext cx="3518912" cy="400110"/>
          </a:xfrm>
          <a:prstGeom prst="rect">
            <a:avLst/>
          </a:prstGeom>
          <a:noFill/>
        </p:spPr>
        <p:txBody>
          <a:bodyPr wrap="none" rtlCol="0">
            <a:spAutoFit/>
          </a:bodyPr>
          <a:lstStyle/>
          <a:p>
            <a:r>
              <a:rPr kumimoji="1" lang="ja-JP" altLang="en-US" sz="2000" dirty="0"/>
              <a:t>一番赤い点にたどり着きたい</a:t>
            </a:r>
          </a:p>
        </p:txBody>
      </p:sp>
      <p:grpSp>
        <p:nvGrpSpPr>
          <p:cNvPr id="3" name="グループ化 2">
            <a:extLst>
              <a:ext uri="{FF2B5EF4-FFF2-40B4-BE49-F238E27FC236}">
                <a16:creationId xmlns:a16="http://schemas.microsoft.com/office/drawing/2014/main" id="{D2ED8102-4AB5-4C1E-89A3-A52986F9EC4E}"/>
              </a:ext>
            </a:extLst>
          </p:cNvPr>
          <p:cNvGrpSpPr/>
          <p:nvPr/>
        </p:nvGrpSpPr>
        <p:grpSpPr>
          <a:xfrm>
            <a:off x="3511989" y="1103877"/>
            <a:ext cx="4906526" cy="954107"/>
            <a:chOff x="3517711" y="1997230"/>
            <a:chExt cx="4906526" cy="954107"/>
          </a:xfrm>
        </p:grpSpPr>
        <p:grpSp>
          <p:nvGrpSpPr>
            <p:cNvPr id="48" name="グループ化 47">
              <a:extLst>
                <a:ext uri="{FF2B5EF4-FFF2-40B4-BE49-F238E27FC236}">
                  <a16:creationId xmlns:a16="http://schemas.microsoft.com/office/drawing/2014/main" id="{D4518F91-A2F8-4F75-9E15-CB60DF1B9CF4}"/>
                </a:ext>
              </a:extLst>
            </p:cNvPr>
            <p:cNvGrpSpPr/>
            <p:nvPr/>
          </p:nvGrpSpPr>
          <p:grpSpPr>
            <a:xfrm>
              <a:off x="3517711" y="1997230"/>
              <a:ext cx="2782481" cy="954107"/>
              <a:chOff x="2555776" y="1824282"/>
              <a:chExt cx="2782481" cy="954107"/>
            </a:xfrm>
          </p:grpSpPr>
          <p:sp>
            <p:nvSpPr>
              <p:cNvPr id="49" name="テキスト ボックス 48">
                <a:extLst>
                  <a:ext uri="{FF2B5EF4-FFF2-40B4-BE49-F238E27FC236}">
                    <a16:creationId xmlns:a16="http://schemas.microsoft.com/office/drawing/2014/main" id="{3A5BA7C7-EADD-4804-BE5B-2228A6BE3913}"/>
                  </a:ext>
                </a:extLst>
              </p:cNvPr>
              <p:cNvSpPr txBox="1"/>
              <p:nvPr/>
            </p:nvSpPr>
            <p:spPr>
              <a:xfrm>
                <a:off x="3358228" y="1824282"/>
                <a:ext cx="1980029" cy="954107"/>
              </a:xfrm>
              <a:prstGeom prst="rect">
                <a:avLst/>
              </a:prstGeom>
              <a:noFill/>
            </p:spPr>
            <p:txBody>
              <a:bodyPr wrap="none" rtlCol="0">
                <a:spAutoFit/>
              </a:bodyPr>
              <a:lstStyle/>
              <a:p>
                <a:r>
                  <a:rPr lang="ja-JP" altLang="en-US" sz="2800" dirty="0"/>
                  <a:t>最適な組成</a:t>
                </a:r>
                <a:endParaRPr lang="en-US" altLang="ja-JP" sz="2800" dirty="0"/>
              </a:p>
              <a:p>
                <a:r>
                  <a:rPr kumimoji="1" lang="ja-JP" altLang="en-US" sz="2800" dirty="0"/>
                  <a:t>最適な条件</a:t>
                </a:r>
              </a:p>
            </p:txBody>
          </p:sp>
          <p:pic>
            <p:nvPicPr>
              <p:cNvPr id="50" name="Picture 4" descr="ç®ããã¼ãã«ãªã£ããã³ã¡ãããã¼ã¯ï¼å¥½ãã»ææã®çµµæå­ï¼">
                <a:extLst>
                  <a:ext uri="{FF2B5EF4-FFF2-40B4-BE49-F238E27FC236}">
                    <a16:creationId xmlns:a16="http://schemas.microsoft.com/office/drawing/2014/main" id="{0737FC9E-DE03-49D4-803C-70C1D2228F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2067980"/>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テキスト ボックス 1030">
              <a:extLst>
                <a:ext uri="{FF2B5EF4-FFF2-40B4-BE49-F238E27FC236}">
                  <a16:creationId xmlns:a16="http://schemas.microsoft.com/office/drawing/2014/main" id="{43C9A96A-7362-4801-949D-D36E1EE9C072}"/>
                </a:ext>
              </a:extLst>
            </p:cNvPr>
            <p:cNvSpPr txBox="1"/>
            <p:nvPr/>
          </p:nvSpPr>
          <p:spPr>
            <a:xfrm>
              <a:off x="6444208" y="2223292"/>
              <a:ext cx="1980029" cy="523220"/>
            </a:xfrm>
            <a:prstGeom prst="rect">
              <a:avLst/>
            </a:prstGeom>
            <a:noFill/>
          </p:spPr>
          <p:txBody>
            <a:bodyPr wrap="none" rtlCol="0">
              <a:spAutoFit/>
            </a:bodyPr>
            <a:lstStyle/>
            <a:p>
              <a:r>
                <a:rPr lang="ja-JP" altLang="en-US" sz="2800" dirty="0"/>
                <a:t>を知りたい</a:t>
              </a:r>
              <a:endParaRPr kumimoji="1" lang="ja-JP" altLang="en-US" sz="2800" dirty="0"/>
            </a:p>
          </p:txBody>
        </p:sp>
      </p:grpSp>
      <p:sp>
        <p:nvSpPr>
          <p:cNvPr id="53" name="テキスト ボックス 52">
            <a:extLst>
              <a:ext uri="{FF2B5EF4-FFF2-40B4-BE49-F238E27FC236}">
                <a16:creationId xmlns:a16="http://schemas.microsoft.com/office/drawing/2014/main" id="{7485627D-CC4F-424D-AA55-0A0B5916F10A}"/>
              </a:ext>
            </a:extLst>
          </p:cNvPr>
          <p:cNvSpPr txBox="1"/>
          <p:nvPr/>
        </p:nvSpPr>
        <p:spPr>
          <a:xfrm>
            <a:off x="4541773" y="4365104"/>
            <a:ext cx="3057247" cy="523220"/>
          </a:xfrm>
          <a:prstGeom prst="rect">
            <a:avLst/>
          </a:prstGeom>
          <a:noFill/>
        </p:spPr>
        <p:txBody>
          <a:bodyPr wrap="none" rtlCol="0">
            <a:spAutoFit/>
          </a:bodyPr>
          <a:lstStyle/>
          <a:p>
            <a:r>
              <a:rPr lang="ja-JP" altLang="en-US" sz="2800" dirty="0"/>
              <a:t>経験と勘の代わり</a:t>
            </a:r>
            <a:endParaRPr kumimoji="1" lang="ja-JP" altLang="en-US" sz="2800" dirty="0"/>
          </a:p>
        </p:txBody>
      </p:sp>
      <p:pic>
        <p:nvPicPr>
          <p:cNvPr id="20" name="Picture 2" descr="ãå®é¨ããããã¨ããã®ç»åæ¤ç´¢çµæ">
            <a:extLst>
              <a:ext uri="{FF2B5EF4-FFF2-40B4-BE49-F238E27FC236}">
                <a16:creationId xmlns:a16="http://schemas.microsoft.com/office/drawing/2014/main" id="{C094DE43-D71E-4E82-9747-ED36F9DD56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127" y="4316370"/>
            <a:ext cx="459338"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542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楕円 5">
            <a:extLst>
              <a:ext uri="{FF2B5EF4-FFF2-40B4-BE49-F238E27FC236}">
                <a16:creationId xmlns:a16="http://schemas.microsoft.com/office/drawing/2014/main" id="{AA5456BF-DBB2-4887-B6E5-05FBF77ED213}"/>
              </a:ext>
            </a:extLst>
          </p:cNvPr>
          <p:cNvSpPr/>
          <p:nvPr/>
        </p:nvSpPr>
        <p:spPr>
          <a:xfrm>
            <a:off x="4626279" y="2479920"/>
            <a:ext cx="4011524" cy="2102657"/>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111BB253-0C14-4762-B677-A3BEDD104D69}"/>
              </a:ext>
            </a:extLst>
          </p:cNvPr>
          <p:cNvPicPr>
            <a:picLocks noChangeAspect="1"/>
          </p:cNvPicPr>
          <p:nvPr/>
        </p:nvPicPr>
        <p:blipFill>
          <a:blip r:embed="rId3"/>
          <a:stretch>
            <a:fillRect/>
          </a:stretch>
        </p:blipFill>
        <p:spPr>
          <a:xfrm>
            <a:off x="213745" y="4157168"/>
            <a:ext cx="4548543" cy="1151350"/>
          </a:xfrm>
          <a:prstGeom prst="rect">
            <a:avLst/>
          </a:prstGeom>
        </p:spPr>
      </p:pic>
      <p:pic>
        <p:nvPicPr>
          <p:cNvPr id="13" name="図 12">
            <a:extLst>
              <a:ext uri="{FF2B5EF4-FFF2-40B4-BE49-F238E27FC236}">
                <a16:creationId xmlns:a16="http://schemas.microsoft.com/office/drawing/2014/main" id="{3F58CA29-F0CD-4E34-B1BF-C59F4A5EF787}"/>
              </a:ext>
            </a:extLst>
          </p:cNvPr>
          <p:cNvPicPr>
            <a:picLocks noChangeAspect="1"/>
          </p:cNvPicPr>
          <p:nvPr/>
        </p:nvPicPr>
        <p:blipFill>
          <a:blip r:embed="rId4"/>
          <a:stretch>
            <a:fillRect/>
          </a:stretch>
        </p:blipFill>
        <p:spPr>
          <a:xfrm>
            <a:off x="7344010" y="4582577"/>
            <a:ext cx="1586245" cy="584775"/>
          </a:xfrm>
          <a:prstGeom prst="rect">
            <a:avLst/>
          </a:prstGeom>
        </p:spPr>
      </p:pic>
      <p:sp>
        <p:nvSpPr>
          <p:cNvPr id="2" name="タイトル 1">
            <a:extLst>
              <a:ext uri="{FF2B5EF4-FFF2-40B4-BE49-F238E27FC236}">
                <a16:creationId xmlns:a16="http://schemas.microsoft.com/office/drawing/2014/main" id="{ACFFFD61-2F41-437B-B85C-66AB3547300B}"/>
              </a:ext>
            </a:extLst>
          </p:cNvPr>
          <p:cNvSpPr>
            <a:spLocks noGrp="1"/>
          </p:cNvSpPr>
          <p:nvPr>
            <p:ph type="title"/>
          </p:nvPr>
        </p:nvSpPr>
        <p:spPr/>
        <p:txBody>
          <a:bodyPr/>
          <a:lstStyle/>
          <a:p>
            <a:r>
              <a:rPr lang="ja-JP" altLang="en-US" dirty="0"/>
              <a:t>データサイエンスと</a:t>
            </a:r>
            <a:r>
              <a:rPr lang="ja-JP" altLang="en-US" b="1" dirty="0">
                <a:solidFill>
                  <a:srgbClr val="00B050"/>
                </a:solidFill>
              </a:rPr>
              <a:t>シミュレーション</a:t>
            </a:r>
            <a:endParaRPr kumimoji="1" lang="ja-JP" altLang="en-US" b="1" dirty="0">
              <a:solidFill>
                <a:srgbClr val="00B050"/>
              </a:solidFill>
            </a:endParaRPr>
          </a:p>
        </p:txBody>
      </p:sp>
      <p:sp>
        <p:nvSpPr>
          <p:cNvPr id="5" name="テキスト ボックス 4">
            <a:extLst>
              <a:ext uri="{FF2B5EF4-FFF2-40B4-BE49-F238E27FC236}">
                <a16:creationId xmlns:a16="http://schemas.microsoft.com/office/drawing/2014/main" id="{8F0DF3B4-5D15-4B24-8C3B-2A98613DC218}"/>
              </a:ext>
            </a:extLst>
          </p:cNvPr>
          <p:cNvSpPr txBox="1"/>
          <p:nvPr/>
        </p:nvSpPr>
        <p:spPr>
          <a:xfrm>
            <a:off x="5615289" y="2699917"/>
            <a:ext cx="2521844" cy="523220"/>
          </a:xfrm>
          <a:prstGeom prst="rect">
            <a:avLst/>
          </a:prstGeom>
          <a:noFill/>
        </p:spPr>
        <p:txBody>
          <a:bodyPr wrap="none" rtlCol="0">
            <a:spAutoFit/>
          </a:bodyPr>
          <a:lstStyle/>
          <a:p>
            <a:r>
              <a:rPr lang="ja-JP" altLang="en-US" sz="2800" dirty="0">
                <a:solidFill>
                  <a:srgbClr val="00B050"/>
                </a:solidFill>
                <a:latin typeface="HGP創英角ﾎﾟｯﾌﾟ体" panose="040B0A00000000000000" pitchFamily="50" charset="-128"/>
                <a:ea typeface="HGP創英角ﾎﾟｯﾌﾟ体" panose="040B0A00000000000000" pitchFamily="50" charset="-128"/>
              </a:rPr>
              <a:t>シミュレーション</a:t>
            </a:r>
            <a:endParaRPr kumimoji="1" lang="ja-JP" altLang="en-US" sz="2800" dirty="0">
              <a:solidFill>
                <a:srgbClr val="00B050"/>
              </a:solidFill>
              <a:latin typeface="HGP創英角ﾎﾟｯﾌﾟ体" panose="040B0A00000000000000" pitchFamily="50" charset="-128"/>
              <a:ea typeface="HGP創英角ﾎﾟｯﾌﾟ体" panose="040B0A00000000000000" pitchFamily="50" charset="-128"/>
            </a:endParaRPr>
          </a:p>
        </p:txBody>
      </p:sp>
      <p:sp>
        <p:nvSpPr>
          <p:cNvPr id="9" name="テキスト ボックス 8">
            <a:extLst>
              <a:ext uri="{FF2B5EF4-FFF2-40B4-BE49-F238E27FC236}">
                <a16:creationId xmlns:a16="http://schemas.microsoft.com/office/drawing/2014/main" id="{493DAB52-F7DB-44F4-B5D7-63FB56C51D2D}"/>
              </a:ext>
            </a:extLst>
          </p:cNvPr>
          <p:cNvSpPr txBox="1"/>
          <p:nvPr/>
        </p:nvSpPr>
        <p:spPr>
          <a:xfrm>
            <a:off x="4932040" y="3594829"/>
            <a:ext cx="1620957" cy="523220"/>
          </a:xfrm>
          <a:prstGeom prst="rect">
            <a:avLst/>
          </a:prstGeom>
          <a:noFill/>
        </p:spPr>
        <p:txBody>
          <a:bodyPr wrap="none" rtlCol="0">
            <a:spAutoFit/>
          </a:bodyPr>
          <a:lstStyle/>
          <a:p>
            <a:r>
              <a:rPr lang="ja-JP" altLang="en-US" sz="2800" dirty="0">
                <a:solidFill>
                  <a:srgbClr val="00B050"/>
                </a:solidFill>
                <a:latin typeface="HGP創英角ﾎﾟｯﾌﾟ体" panose="040B0A00000000000000" pitchFamily="50" charset="-128"/>
                <a:ea typeface="HGP創英角ﾎﾟｯﾌﾟ体" panose="040B0A00000000000000" pitchFamily="50" charset="-128"/>
              </a:rPr>
              <a:t>計算科学</a:t>
            </a:r>
            <a:endParaRPr kumimoji="1" lang="ja-JP" altLang="en-US" sz="2800" dirty="0">
              <a:solidFill>
                <a:srgbClr val="00B050"/>
              </a:solidFill>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C8FED3B-9A0B-4DA9-8007-6579BBEA1FFF}"/>
              </a:ext>
            </a:extLst>
          </p:cNvPr>
          <p:cNvSpPr txBox="1"/>
          <p:nvPr/>
        </p:nvSpPr>
        <p:spPr>
          <a:xfrm>
            <a:off x="506198" y="5652537"/>
            <a:ext cx="5109091" cy="584775"/>
          </a:xfrm>
          <a:prstGeom prst="rect">
            <a:avLst/>
          </a:prstGeom>
          <a:noFill/>
        </p:spPr>
        <p:txBody>
          <a:bodyPr wrap="none" rtlCol="0">
            <a:spAutoFit/>
          </a:bodyPr>
          <a:lstStyle/>
          <a:p>
            <a:r>
              <a:rPr kumimoji="1" lang="ja-JP" altLang="en-US" sz="3200" dirty="0"/>
              <a:t>物理がわかり、計算できる</a:t>
            </a:r>
            <a:endParaRPr kumimoji="1" lang="en-US" altLang="ja-JP" sz="3200" dirty="0"/>
          </a:p>
        </p:txBody>
      </p:sp>
      <p:pic>
        <p:nvPicPr>
          <p:cNvPr id="1026" name="Picture 2" descr="ãããã¨ã¹ãã¼ã¯ã¹æ¹ç¨å¼ãã®ç»åæ¤ç´¢çµæ">
            <a:extLst>
              <a:ext uri="{FF2B5EF4-FFF2-40B4-BE49-F238E27FC236}">
                <a16:creationId xmlns:a16="http://schemas.microsoft.com/office/drawing/2014/main" id="{A6A1F1F8-63B4-4846-9557-626E7409A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198" y="2479920"/>
            <a:ext cx="4011524" cy="1094052"/>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71BEDBE2-3708-49A8-9866-B40AE695E21F}"/>
              </a:ext>
            </a:extLst>
          </p:cNvPr>
          <p:cNvPicPr>
            <a:picLocks noChangeAspect="1"/>
          </p:cNvPicPr>
          <p:nvPr/>
        </p:nvPicPr>
        <p:blipFill>
          <a:blip r:embed="rId6"/>
          <a:stretch>
            <a:fillRect/>
          </a:stretch>
        </p:blipFill>
        <p:spPr>
          <a:xfrm>
            <a:off x="3846824" y="1326342"/>
            <a:ext cx="5010150" cy="1000125"/>
          </a:xfrm>
          <a:prstGeom prst="rect">
            <a:avLst/>
          </a:prstGeom>
        </p:spPr>
      </p:pic>
      <p:sp>
        <p:nvSpPr>
          <p:cNvPr id="15" name="テキスト ボックス 14">
            <a:extLst>
              <a:ext uri="{FF2B5EF4-FFF2-40B4-BE49-F238E27FC236}">
                <a16:creationId xmlns:a16="http://schemas.microsoft.com/office/drawing/2014/main" id="{938AA55F-8184-4E22-8DA7-B5FF42E9B117}"/>
              </a:ext>
            </a:extLst>
          </p:cNvPr>
          <p:cNvSpPr txBox="1"/>
          <p:nvPr/>
        </p:nvSpPr>
        <p:spPr>
          <a:xfrm>
            <a:off x="5924947" y="5652537"/>
            <a:ext cx="2646878" cy="584775"/>
          </a:xfrm>
          <a:prstGeom prst="rect">
            <a:avLst/>
          </a:prstGeom>
          <a:ln w="38100"/>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ja-JP" altLang="en-US" sz="3200" dirty="0"/>
              <a:t>理論式の科学</a:t>
            </a:r>
          </a:p>
        </p:txBody>
      </p:sp>
      <p:pic>
        <p:nvPicPr>
          <p:cNvPr id="4" name="図 3">
            <a:extLst>
              <a:ext uri="{FF2B5EF4-FFF2-40B4-BE49-F238E27FC236}">
                <a16:creationId xmlns:a16="http://schemas.microsoft.com/office/drawing/2014/main" id="{FA62DF3F-84F1-41BC-9859-5462F4D61A9D}"/>
              </a:ext>
            </a:extLst>
          </p:cNvPr>
          <p:cNvPicPr>
            <a:picLocks noChangeAspect="1"/>
          </p:cNvPicPr>
          <p:nvPr/>
        </p:nvPicPr>
        <p:blipFill>
          <a:blip r:embed="rId7"/>
          <a:stretch>
            <a:fillRect/>
          </a:stretch>
        </p:blipFill>
        <p:spPr>
          <a:xfrm>
            <a:off x="627851" y="1045163"/>
            <a:ext cx="2792022" cy="1033440"/>
          </a:xfrm>
          <a:prstGeom prst="rect">
            <a:avLst/>
          </a:prstGeom>
        </p:spPr>
      </p:pic>
    </p:spTree>
    <p:extLst>
      <p:ext uri="{BB962C8B-B14F-4D97-AF65-F5344CB8AC3E}">
        <p14:creationId xmlns:p14="http://schemas.microsoft.com/office/powerpoint/2010/main" val="545155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FFD61-2F41-437B-B85C-66AB3547300B}"/>
              </a:ext>
            </a:extLst>
          </p:cNvPr>
          <p:cNvSpPr>
            <a:spLocks noGrp="1"/>
          </p:cNvSpPr>
          <p:nvPr>
            <p:ph type="title"/>
          </p:nvPr>
        </p:nvSpPr>
        <p:spPr/>
        <p:txBody>
          <a:bodyPr/>
          <a:lstStyle/>
          <a:p>
            <a:r>
              <a:rPr lang="ja-JP" altLang="en-US" b="1" dirty="0">
                <a:solidFill>
                  <a:srgbClr val="0070C0"/>
                </a:solidFill>
              </a:rPr>
              <a:t>データサイエンス</a:t>
            </a:r>
            <a:r>
              <a:rPr lang="ja-JP" altLang="en-US" dirty="0"/>
              <a:t>とシミュレーション</a:t>
            </a:r>
            <a:endParaRPr kumimoji="1" lang="ja-JP" altLang="en-US" dirty="0"/>
          </a:p>
        </p:txBody>
      </p:sp>
      <p:sp>
        <p:nvSpPr>
          <p:cNvPr id="3" name="テキスト ボックス 2">
            <a:extLst>
              <a:ext uri="{FF2B5EF4-FFF2-40B4-BE49-F238E27FC236}">
                <a16:creationId xmlns:a16="http://schemas.microsoft.com/office/drawing/2014/main" id="{4C67F773-27AE-4CEA-9CC0-E29C2ABD8F05}"/>
              </a:ext>
            </a:extLst>
          </p:cNvPr>
          <p:cNvSpPr txBox="1"/>
          <p:nvPr/>
        </p:nvSpPr>
        <p:spPr>
          <a:xfrm>
            <a:off x="683568" y="1196752"/>
            <a:ext cx="1620957" cy="523220"/>
          </a:xfrm>
          <a:prstGeom prst="rect">
            <a:avLst/>
          </a:prstGeom>
          <a:noFill/>
        </p:spPr>
        <p:txBody>
          <a:bodyPr wrap="none" rtlCol="0">
            <a:spAutoFit/>
          </a:bodyPr>
          <a:lstStyle/>
          <a:p>
            <a:r>
              <a:rPr lang="ja-JP" altLang="en-US" sz="2800" dirty="0">
                <a:solidFill>
                  <a:srgbClr val="0070C0"/>
                </a:solidFill>
                <a:latin typeface="HGP創英角ﾎﾟｯﾌﾟ体" panose="040B0A00000000000000" pitchFamily="50" charset="-128"/>
                <a:ea typeface="HGP創英角ﾎﾟｯﾌﾟ体" panose="040B0A00000000000000" pitchFamily="50" charset="-128"/>
              </a:rPr>
              <a:t>機械学習</a:t>
            </a:r>
            <a:endPar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4" name="テキスト ボックス 3">
            <a:extLst>
              <a:ext uri="{FF2B5EF4-FFF2-40B4-BE49-F238E27FC236}">
                <a16:creationId xmlns:a16="http://schemas.microsoft.com/office/drawing/2014/main" id="{FEA01462-E3F9-45A7-97A5-E3ED8E7F79D5}"/>
              </a:ext>
            </a:extLst>
          </p:cNvPr>
          <p:cNvSpPr txBox="1"/>
          <p:nvPr/>
        </p:nvSpPr>
        <p:spPr>
          <a:xfrm>
            <a:off x="467544" y="2722501"/>
            <a:ext cx="2778325" cy="523220"/>
          </a:xfrm>
          <a:prstGeom prst="rect">
            <a:avLst/>
          </a:prstGeom>
          <a:noFill/>
        </p:spPr>
        <p:txBody>
          <a:bodyPr wrap="none" rtlCol="0">
            <a:spAutoFit/>
          </a:bodyPr>
          <a:lstStyle/>
          <a:p>
            <a:r>
              <a:rPr lang="ja-JP" altLang="en-US" sz="2800" dirty="0">
                <a:solidFill>
                  <a:srgbClr val="0070C0"/>
                </a:solidFill>
                <a:latin typeface="HGP創英角ﾎﾟｯﾌﾟ体" panose="040B0A00000000000000" pitchFamily="50" charset="-128"/>
                <a:ea typeface="HGP創英角ﾎﾟｯﾌﾟ体" panose="040B0A00000000000000" pitchFamily="50" charset="-128"/>
              </a:rPr>
              <a:t>データサイエンス</a:t>
            </a:r>
            <a:endPar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8" name="テキスト ボックス 7">
            <a:extLst>
              <a:ext uri="{FF2B5EF4-FFF2-40B4-BE49-F238E27FC236}">
                <a16:creationId xmlns:a16="http://schemas.microsoft.com/office/drawing/2014/main" id="{E7ABA6BC-B2D7-435F-B1FA-4652126E2142}"/>
              </a:ext>
            </a:extLst>
          </p:cNvPr>
          <p:cNvSpPr txBox="1"/>
          <p:nvPr/>
        </p:nvSpPr>
        <p:spPr>
          <a:xfrm>
            <a:off x="5372434" y="1472282"/>
            <a:ext cx="3007555" cy="523220"/>
          </a:xfrm>
          <a:prstGeom prst="rect">
            <a:avLst/>
          </a:prstGeom>
          <a:noFill/>
        </p:spPr>
        <p:txBody>
          <a:bodyPr wrap="none" rtlCol="0">
            <a:spAutoFit/>
          </a:bodyPr>
          <a:lstStyle/>
          <a:p>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ディープラーニング</a:t>
            </a:r>
          </a:p>
        </p:txBody>
      </p:sp>
      <p:sp>
        <p:nvSpPr>
          <p:cNvPr id="12" name="テキスト ボックス 11">
            <a:extLst>
              <a:ext uri="{FF2B5EF4-FFF2-40B4-BE49-F238E27FC236}">
                <a16:creationId xmlns:a16="http://schemas.microsoft.com/office/drawing/2014/main" id="{291FDB64-3A9C-45B9-A412-72F4CC0D3987}"/>
              </a:ext>
            </a:extLst>
          </p:cNvPr>
          <p:cNvSpPr txBox="1"/>
          <p:nvPr/>
        </p:nvSpPr>
        <p:spPr>
          <a:xfrm>
            <a:off x="2915816" y="1101922"/>
            <a:ext cx="2319866" cy="523220"/>
          </a:xfrm>
          <a:prstGeom prst="rect">
            <a:avLst/>
          </a:prstGeom>
          <a:noFill/>
        </p:spPr>
        <p:txBody>
          <a:bodyPr wrap="none" rtlCol="0">
            <a:spAutoFit/>
          </a:bodyPr>
          <a:lstStyle/>
          <a:p>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人工知能（</a:t>
            </a:r>
            <a:r>
              <a:rPr kumimoji="1" lang="en-US" altLang="ja-JP" sz="2800" dirty="0">
                <a:solidFill>
                  <a:srgbClr val="0070C0"/>
                </a:solidFill>
                <a:latin typeface="HGP創英角ﾎﾟｯﾌﾟ体" panose="040B0A00000000000000" pitchFamily="50" charset="-128"/>
                <a:ea typeface="HGP創英角ﾎﾟｯﾌﾟ体" panose="040B0A00000000000000" pitchFamily="50" charset="-128"/>
              </a:rPr>
              <a:t>AI</a:t>
            </a:r>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a:t>
            </a:r>
          </a:p>
        </p:txBody>
      </p:sp>
      <p:sp>
        <p:nvSpPr>
          <p:cNvPr id="15" name="テキスト ボックス 14">
            <a:extLst>
              <a:ext uri="{FF2B5EF4-FFF2-40B4-BE49-F238E27FC236}">
                <a16:creationId xmlns:a16="http://schemas.microsoft.com/office/drawing/2014/main" id="{9755F96E-194A-4226-82CC-645A03C7F036}"/>
              </a:ext>
            </a:extLst>
          </p:cNvPr>
          <p:cNvSpPr txBox="1"/>
          <p:nvPr/>
        </p:nvSpPr>
        <p:spPr>
          <a:xfrm>
            <a:off x="593358" y="5661248"/>
            <a:ext cx="4698722" cy="584775"/>
          </a:xfrm>
          <a:prstGeom prst="rect">
            <a:avLst/>
          </a:prstGeom>
          <a:noFill/>
        </p:spPr>
        <p:txBody>
          <a:bodyPr wrap="none" rtlCol="0">
            <a:spAutoFit/>
          </a:bodyPr>
          <a:lstStyle/>
          <a:p>
            <a:r>
              <a:rPr kumimoji="1" lang="ja-JP" altLang="en-US" sz="3200" dirty="0"/>
              <a:t>過去のデータを基に推定</a:t>
            </a:r>
            <a:endParaRPr kumimoji="1" lang="en-US" altLang="ja-JP" sz="3200" dirty="0"/>
          </a:p>
        </p:txBody>
      </p:sp>
      <p:sp>
        <p:nvSpPr>
          <p:cNvPr id="16" name="テキスト ボックス 15">
            <a:extLst>
              <a:ext uri="{FF2B5EF4-FFF2-40B4-BE49-F238E27FC236}">
                <a16:creationId xmlns:a16="http://schemas.microsoft.com/office/drawing/2014/main" id="{33A01943-D60A-408E-842F-9CCE5EC2C123}"/>
              </a:ext>
            </a:extLst>
          </p:cNvPr>
          <p:cNvSpPr txBox="1"/>
          <p:nvPr/>
        </p:nvSpPr>
        <p:spPr>
          <a:xfrm>
            <a:off x="5924947" y="5661248"/>
            <a:ext cx="2646878" cy="584775"/>
          </a:xfrm>
          <a:prstGeom prst="rect">
            <a:avLst/>
          </a:prstGeom>
          <a:ln w="38100"/>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3200" dirty="0"/>
              <a:t>経験</a:t>
            </a:r>
            <a:r>
              <a:rPr kumimoji="1" lang="ja-JP" altLang="en-US" sz="3200" dirty="0"/>
              <a:t>式の科学</a:t>
            </a:r>
          </a:p>
        </p:txBody>
      </p:sp>
      <p:pic>
        <p:nvPicPr>
          <p:cNvPr id="1026" name="Picture 2" descr="ãå®é¨ãã¼ã¿ãï¼æ¬¡åã°ã©ããã®ç»åæ¤ç´¢çµæ">
            <a:extLst>
              <a:ext uri="{FF2B5EF4-FFF2-40B4-BE49-F238E27FC236}">
                <a16:creationId xmlns:a16="http://schemas.microsoft.com/office/drawing/2014/main" id="{35D2B360-96ED-4E19-B337-C3EF8233B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518" y="3371241"/>
            <a:ext cx="269557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é¢é£ç»å">
            <a:extLst>
              <a:ext uri="{FF2B5EF4-FFF2-40B4-BE49-F238E27FC236}">
                <a16:creationId xmlns:a16="http://schemas.microsoft.com/office/drawing/2014/main" id="{7E61B209-E3A7-4E27-836F-0A6DF09BA6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4046" y="3445408"/>
            <a:ext cx="2664771" cy="194170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1FB05236-CCFA-4840-A79B-3C6B08588E8E}"/>
              </a:ext>
            </a:extLst>
          </p:cNvPr>
          <p:cNvSpPr/>
          <p:nvPr/>
        </p:nvSpPr>
        <p:spPr>
          <a:xfrm>
            <a:off x="1494380" y="5347955"/>
            <a:ext cx="1853484" cy="169277"/>
          </a:xfrm>
          <a:prstGeom prst="rect">
            <a:avLst/>
          </a:prstGeom>
        </p:spPr>
        <p:txBody>
          <a:bodyPr wrap="square">
            <a:spAutoFit/>
          </a:bodyPr>
          <a:lstStyle/>
          <a:p>
            <a:r>
              <a:rPr lang="ja-JP" altLang="en-US" sz="500" dirty="0">
                <a:solidFill>
                  <a:schemeClr val="bg1">
                    <a:lumMod val="50000"/>
                  </a:schemeClr>
                </a:solidFill>
              </a:rPr>
              <a:t>www.graph-project.com/?page_id=61</a:t>
            </a:r>
            <a:r>
              <a:rPr lang="en-US" altLang="ja-JP" sz="500" dirty="0">
                <a:solidFill>
                  <a:schemeClr val="bg1">
                    <a:lumMod val="50000"/>
                  </a:schemeClr>
                </a:solidFill>
              </a:rPr>
              <a:t>0</a:t>
            </a:r>
            <a:endParaRPr lang="ja-JP" altLang="en-US" sz="500" dirty="0">
              <a:solidFill>
                <a:schemeClr val="bg1">
                  <a:lumMod val="50000"/>
                </a:schemeClr>
              </a:solidFill>
            </a:endParaRPr>
          </a:p>
        </p:txBody>
      </p:sp>
      <p:sp>
        <p:nvSpPr>
          <p:cNvPr id="6" name="正方形/長方形 5">
            <a:extLst>
              <a:ext uri="{FF2B5EF4-FFF2-40B4-BE49-F238E27FC236}">
                <a16:creationId xmlns:a16="http://schemas.microsoft.com/office/drawing/2014/main" id="{D4CA2005-A912-4FD1-8E30-ADFC4FFA3EFE}"/>
              </a:ext>
            </a:extLst>
          </p:cNvPr>
          <p:cNvSpPr/>
          <p:nvPr/>
        </p:nvSpPr>
        <p:spPr>
          <a:xfrm>
            <a:off x="5652120" y="5334635"/>
            <a:ext cx="2520280" cy="169277"/>
          </a:xfrm>
          <a:prstGeom prst="rect">
            <a:avLst/>
          </a:prstGeom>
        </p:spPr>
        <p:txBody>
          <a:bodyPr wrap="square">
            <a:spAutoFit/>
          </a:bodyPr>
          <a:lstStyle/>
          <a:p>
            <a:r>
              <a:rPr lang="ja-JP" altLang="en-US" sz="500" dirty="0">
                <a:solidFill>
                  <a:schemeClr val="bg1">
                    <a:lumMod val="50000"/>
                  </a:schemeClr>
                </a:solidFill>
              </a:rPr>
              <a:t>www.hulinks.co.jp/software/da_visual/tablecurve3d</a:t>
            </a:r>
          </a:p>
        </p:txBody>
      </p:sp>
    </p:spTree>
    <p:extLst>
      <p:ext uri="{BB962C8B-B14F-4D97-AF65-F5344CB8AC3E}">
        <p14:creationId xmlns:p14="http://schemas.microsoft.com/office/powerpoint/2010/main" val="544608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FFD61-2F41-437B-B85C-66AB3547300B}"/>
              </a:ext>
            </a:extLst>
          </p:cNvPr>
          <p:cNvSpPr>
            <a:spLocks noGrp="1"/>
          </p:cNvSpPr>
          <p:nvPr>
            <p:ph type="title"/>
          </p:nvPr>
        </p:nvSpPr>
        <p:spPr/>
        <p:txBody>
          <a:bodyPr/>
          <a:lstStyle/>
          <a:p>
            <a:r>
              <a:rPr lang="ja-JP" altLang="en-US" dirty="0"/>
              <a:t>データサイエンスとシミュレーション</a:t>
            </a:r>
            <a:endParaRPr kumimoji="1" lang="ja-JP" altLang="en-US" dirty="0"/>
          </a:p>
        </p:txBody>
      </p:sp>
      <p:sp>
        <p:nvSpPr>
          <p:cNvPr id="3" name="テキスト ボックス 2">
            <a:extLst>
              <a:ext uri="{FF2B5EF4-FFF2-40B4-BE49-F238E27FC236}">
                <a16:creationId xmlns:a16="http://schemas.microsoft.com/office/drawing/2014/main" id="{4C67F773-27AE-4CEA-9CC0-E29C2ABD8F05}"/>
              </a:ext>
            </a:extLst>
          </p:cNvPr>
          <p:cNvSpPr txBox="1"/>
          <p:nvPr/>
        </p:nvSpPr>
        <p:spPr>
          <a:xfrm>
            <a:off x="683568" y="1196752"/>
            <a:ext cx="1620957" cy="523220"/>
          </a:xfrm>
          <a:prstGeom prst="rect">
            <a:avLst/>
          </a:prstGeom>
          <a:noFill/>
        </p:spPr>
        <p:txBody>
          <a:bodyPr wrap="none" rtlCol="0">
            <a:spAutoFit/>
          </a:bodyPr>
          <a:lstStyle/>
          <a:p>
            <a:r>
              <a:rPr lang="ja-JP" altLang="en-US" sz="2800" dirty="0">
                <a:solidFill>
                  <a:srgbClr val="0070C0"/>
                </a:solidFill>
                <a:latin typeface="HGP創英角ﾎﾟｯﾌﾟ体" panose="040B0A00000000000000" pitchFamily="50" charset="-128"/>
                <a:ea typeface="HGP創英角ﾎﾟｯﾌﾟ体" panose="040B0A00000000000000" pitchFamily="50" charset="-128"/>
              </a:rPr>
              <a:t>機械学習</a:t>
            </a:r>
            <a:endPar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4" name="テキスト ボックス 3">
            <a:extLst>
              <a:ext uri="{FF2B5EF4-FFF2-40B4-BE49-F238E27FC236}">
                <a16:creationId xmlns:a16="http://schemas.microsoft.com/office/drawing/2014/main" id="{FEA01462-E3F9-45A7-97A5-E3ED8E7F79D5}"/>
              </a:ext>
            </a:extLst>
          </p:cNvPr>
          <p:cNvSpPr txBox="1"/>
          <p:nvPr/>
        </p:nvSpPr>
        <p:spPr>
          <a:xfrm>
            <a:off x="467544" y="2722501"/>
            <a:ext cx="2778325" cy="523220"/>
          </a:xfrm>
          <a:prstGeom prst="rect">
            <a:avLst/>
          </a:prstGeom>
          <a:noFill/>
        </p:spPr>
        <p:txBody>
          <a:bodyPr wrap="none" rtlCol="0">
            <a:spAutoFit/>
          </a:bodyPr>
          <a:lstStyle/>
          <a:p>
            <a:r>
              <a:rPr lang="ja-JP" altLang="en-US" sz="2800" dirty="0">
                <a:solidFill>
                  <a:srgbClr val="0070C0"/>
                </a:solidFill>
                <a:latin typeface="HGP創英角ﾎﾟｯﾌﾟ体" panose="040B0A00000000000000" pitchFamily="50" charset="-128"/>
                <a:ea typeface="HGP創英角ﾎﾟｯﾌﾟ体" panose="040B0A00000000000000" pitchFamily="50" charset="-128"/>
              </a:rPr>
              <a:t>データサイエンス</a:t>
            </a:r>
            <a:endPar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8F0DF3B4-5D15-4B24-8C3B-2A98613DC218}"/>
              </a:ext>
            </a:extLst>
          </p:cNvPr>
          <p:cNvSpPr txBox="1"/>
          <p:nvPr/>
        </p:nvSpPr>
        <p:spPr>
          <a:xfrm>
            <a:off x="5615289" y="2699917"/>
            <a:ext cx="2521844" cy="523220"/>
          </a:xfrm>
          <a:prstGeom prst="rect">
            <a:avLst/>
          </a:prstGeom>
          <a:noFill/>
        </p:spPr>
        <p:txBody>
          <a:bodyPr wrap="none" rtlCol="0">
            <a:spAutoFit/>
          </a:bodyPr>
          <a:lstStyle/>
          <a:p>
            <a:r>
              <a:rPr lang="ja-JP" altLang="en-US" sz="2800" dirty="0">
                <a:solidFill>
                  <a:srgbClr val="00B050"/>
                </a:solidFill>
                <a:latin typeface="HGP創英角ﾎﾟｯﾌﾟ体" panose="040B0A00000000000000" pitchFamily="50" charset="-128"/>
                <a:ea typeface="HGP創英角ﾎﾟｯﾌﾟ体" panose="040B0A00000000000000" pitchFamily="50" charset="-128"/>
              </a:rPr>
              <a:t>シミュレーション</a:t>
            </a:r>
            <a:endParaRPr kumimoji="1" lang="ja-JP" altLang="en-US" sz="2800" dirty="0">
              <a:solidFill>
                <a:srgbClr val="00B050"/>
              </a:solidFill>
              <a:latin typeface="HGP創英角ﾎﾟｯﾌﾟ体" panose="040B0A00000000000000" pitchFamily="50" charset="-128"/>
              <a:ea typeface="HGP創英角ﾎﾟｯﾌﾟ体" panose="040B0A00000000000000" pitchFamily="50" charset="-128"/>
            </a:endParaRPr>
          </a:p>
        </p:txBody>
      </p:sp>
      <p:sp>
        <p:nvSpPr>
          <p:cNvPr id="6" name="テキスト ボックス 5">
            <a:extLst>
              <a:ext uri="{FF2B5EF4-FFF2-40B4-BE49-F238E27FC236}">
                <a16:creationId xmlns:a16="http://schemas.microsoft.com/office/drawing/2014/main" id="{84503BE8-8C68-48B9-8F9D-F46B451B0777}"/>
              </a:ext>
            </a:extLst>
          </p:cNvPr>
          <p:cNvSpPr txBox="1"/>
          <p:nvPr/>
        </p:nvSpPr>
        <p:spPr>
          <a:xfrm>
            <a:off x="174006" y="5138028"/>
            <a:ext cx="4758034" cy="523220"/>
          </a:xfrm>
          <a:prstGeom prst="rect">
            <a:avLst/>
          </a:prstGeom>
          <a:noFill/>
        </p:spPr>
        <p:txBody>
          <a:bodyPr wrap="none" rtlCol="0">
            <a:spAutoFit/>
          </a:bodyPr>
          <a:lstStyle/>
          <a:p>
            <a:r>
              <a:rPr lang="ja-JP" altLang="en-US" sz="2800" dirty="0">
                <a:solidFill>
                  <a:schemeClr val="accent3">
                    <a:lumMod val="75000"/>
                  </a:schemeClr>
                </a:solidFill>
                <a:latin typeface="HGP創英角ﾎﾟｯﾌﾟ体" panose="040B0A00000000000000" pitchFamily="50" charset="-128"/>
                <a:ea typeface="HGP創英角ﾎﾟｯﾌﾟ体" panose="040B0A00000000000000" pitchFamily="50" charset="-128"/>
              </a:rPr>
              <a:t>マテリアルズインフォマティクス</a:t>
            </a:r>
            <a:endParaRPr kumimoji="1" lang="ja-JP" altLang="en-US" sz="2800" dirty="0">
              <a:solidFill>
                <a:schemeClr val="accent3">
                  <a:lumMod val="75000"/>
                </a:schemeClr>
              </a:solidFill>
              <a:latin typeface="HGP創英角ﾎﾟｯﾌﾟ体" panose="040B0A00000000000000" pitchFamily="50" charset="-128"/>
              <a:ea typeface="HGP創英角ﾎﾟｯﾌﾟ体" panose="040B0A00000000000000" pitchFamily="50" charset="-128"/>
            </a:endParaRPr>
          </a:p>
        </p:txBody>
      </p:sp>
      <p:sp>
        <p:nvSpPr>
          <p:cNvPr id="8" name="テキスト ボックス 7">
            <a:extLst>
              <a:ext uri="{FF2B5EF4-FFF2-40B4-BE49-F238E27FC236}">
                <a16:creationId xmlns:a16="http://schemas.microsoft.com/office/drawing/2014/main" id="{E7ABA6BC-B2D7-435F-B1FA-4652126E2142}"/>
              </a:ext>
            </a:extLst>
          </p:cNvPr>
          <p:cNvSpPr txBox="1"/>
          <p:nvPr/>
        </p:nvSpPr>
        <p:spPr>
          <a:xfrm>
            <a:off x="5372434" y="1472282"/>
            <a:ext cx="3007555" cy="523220"/>
          </a:xfrm>
          <a:prstGeom prst="rect">
            <a:avLst/>
          </a:prstGeom>
          <a:noFill/>
        </p:spPr>
        <p:txBody>
          <a:bodyPr wrap="none" rtlCol="0">
            <a:spAutoFit/>
          </a:bodyPr>
          <a:lstStyle/>
          <a:p>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ディープラーニング</a:t>
            </a:r>
          </a:p>
        </p:txBody>
      </p:sp>
      <p:sp>
        <p:nvSpPr>
          <p:cNvPr id="9" name="テキスト ボックス 8">
            <a:extLst>
              <a:ext uri="{FF2B5EF4-FFF2-40B4-BE49-F238E27FC236}">
                <a16:creationId xmlns:a16="http://schemas.microsoft.com/office/drawing/2014/main" id="{493DAB52-F7DB-44F4-B5D7-63FB56C51D2D}"/>
              </a:ext>
            </a:extLst>
          </p:cNvPr>
          <p:cNvSpPr txBox="1"/>
          <p:nvPr/>
        </p:nvSpPr>
        <p:spPr>
          <a:xfrm>
            <a:off x="4932040" y="3594829"/>
            <a:ext cx="1620957" cy="523220"/>
          </a:xfrm>
          <a:prstGeom prst="rect">
            <a:avLst/>
          </a:prstGeom>
          <a:noFill/>
        </p:spPr>
        <p:txBody>
          <a:bodyPr wrap="none" rtlCol="0">
            <a:spAutoFit/>
          </a:bodyPr>
          <a:lstStyle/>
          <a:p>
            <a:r>
              <a:rPr lang="ja-JP" altLang="en-US" sz="2800" dirty="0">
                <a:solidFill>
                  <a:srgbClr val="00B050"/>
                </a:solidFill>
                <a:latin typeface="HGP創英角ﾎﾟｯﾌﾟ体" panose="040B0A00000000000000" pitchFamily="50" charset="-128"/>
                <a:ea typeface="HGP創英角ﾎﾟｯﾌﾟ体" panose="040B0A00000000000000" pitchFamily="50" charset="-128"/>
              </a:rPr>
              <a:t>計算科学</a:t>
            </a:r>
            <a:endParaRPr kumimoji="1" lang="ja-JP" altLang="en-US" sz="2800" dirty="0">
              <a:solidFill>
                <a:srgbClr val="00B050"/>
              </a:solidFill>
              <a:latin typeface="HGP創英角ﾎﾟｯﾌﾟ体" panose="040B0A00000000000000" pitchFamily="50" charset="-128"/>
              <a:ea typeface="HGP創英角ﾎﾟｯﾌﾟ体" panose="040B0A00000000000000" pitchFamily="50" charset="-128"/>
            </a:endParaRPr>
          </a:p>
        </p:txBody>
      </p:sp>
      <p:sp>
        <p:nvSpPr>
          <p:cNvPr id="11" name="テキスト ボックス 10">
            <a:extLst>
              <a:ext uri="{FF2B5EF4-FFF2-40B4-BE49-F238E27FC236}">
                <a16:creationId xmlns:a16="http://schemas.microsoft.com/office/drawing/2014/main" id="{AC8FED3B-9A0B-4DA9-8007-6579BBEA1FFF}"/>
              </a:ext>
            </a:extLst>
          </p:cNvPr>
          <p:cNvSpPr txBox="1"/>
          <p:nvPr/>
        </p:nvSpPr>
        <p:spPr>
          <a:xfrm>
            <a:off x="2222639" y="5868561"/>
            <a:ext cx="4698722" cy="584775"/>
          </a:xfrm>
          <a:prstGeom prst="rect">
            <a:avLst/>
          </a:prstGeom>
          <a:noFill/>
        </p:spPr>
        <p:txBody>
          <a:bodyPr wrap="none" rtlCol="0">
            <a:spAutoFit/>
          </a:bodyPr>
          <a:lstStyle/>
          <a:p>
            <a:r>
              <a:rPr kumimoji="1" lang="ja-JP" altLang="en-US" sz="3200" dirty="0"/>
              <a:t>理論とデータの材料開発</a:t>
            </a:r>
          </a:p>
        </p:txBody>
      </p:sp>
      <p:sp>
        <p:nvSpPr>
          <p:cNvPr id="13" name="思考の吹き出し: 雲形 12">
            <a:extLst>
              <a:ext uri="{FF2B5EF4-FFF2-40B4-BE49-F238E27FC236}">
                <a16:creationId xmlns:a16="http://schemas.microsoft.com/office/drawing/2014/main" id="{CDC4544D-06C4-48C1-8784-7D125D0FDE3E}"/>
              </a:ext>
            </a:extLst>
          </p:cNvPr>
          <p:cNvSpPr/>
          <p:nvPr/>
        </p:nvSpPr>
        <p:spPr>
          <a:xfrm>
            <a:off x="-540568" y="555850"/>
            <a:ext cx="10873208" cy="4174848"/>
          </a:xfrm>
          <a:prstGeom prst="cloudCallout">
            <a:avLst>
              <a:gd name="adj1" fmla="val -27685"/>
              <a:gd name="adj2" fmla="val 5471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F35D03E-C70C-4B45-A15F-BE3286EC24F7}"/>
              </a:ext>
            </a:extLst>
          </p:cNvPr>
          <p:cNvSpPr txBox="1"/>
          <p:nvPr/>
        </p:nvSpPr>
        <p:spPr>
          <a:xfrm>
            <a:off x="2915816" y="1101922"/>
            <a:ext cx="2319866" cy="523220"/>
          </a:xfrm>
          <a:prstGeom prst="rect">
            <a:avLst/>
          </a:prstGeom>
          <a:noFill/>
        </p:spPr>
        <p:txBody>
          <a:bodyPr wrap="none" rtlCol="0">
            <a:spAutoFit/>
          </a:bodyPr>
          <a:lstStyle/>
          <a:p>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人工知能（</a:t>
            </a:r>
            <a:r>
              <a:rPr kumimoji="1" lang="en-US" altLang="ja-JP" sz="2800" dirty="0">
                <a:solidFill>
                  <a:srgbClr val="0070C0"/>
                </a:solidFill>
                <a:latin typeface="HGP創英角ﾎﾟｯﾌﾟ体" panose="040B0A00000000000000" pitchFamily="50" charset="-128"/>
                <a:ea typeface="HGP創英角ﾎﾟｯﾌﾟ体" panose="040B0A00000000000000" pitchFamily="50" charset="-128"/>
              </a:rPr>
              <a:t>AI</a:t>
            </a:r>
            <a:r>
              <a:rPr kumimoji="1" lang="ja-JP" altLang="en-US" sz="2800" dirty="0">
                <a:solidFill>
                  <a:srgbClr val="0070C0"/>
                </a:solidFill>
                <a:latin typeface="HGP創英角ﾎﾟｯﾌﾟ体" panose="040B0A00000000000000" pitchFamily="50" charset="-128"/>
                <a:ea typeface="HGP創英角ﾎﾟｯﾌﾟ体" panose="040B0A00000000000000" pitchFamily="50" charset="-128"/>
              </a:rPr>
              <a:t>）</a:t>
            </a:r>
          </a:p>
        </p:txBody>
      </p:sp>
    </p:spTree>
    <p:extLst>
      <p:ext uri="{BB962C8B-B14F-4D97-AF65-F5344CB8AC3E}">
        <p14:creationId xmlns:p14="http://schemas.microsoft.com/office/powerpoint/2010/main" val="4158871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11547-D5D0-40E4-AFE4-0E133B87561A}"/>
              </a:ext>
            </a:extLst>
          </p:cNvPr>
          <p:cNvSpPr>
            <a:spLocks noGrp="1"/>
          </p:cNvSpPr>
          <p:nvPr>
            <p:ph type="title"/>
          </p:nvPr>
        </p:nvSpPr>
        <p:spPr/>
        <p:txBody>
          <a:bodyPr/>
          <a:lstStyle/>
          <a:p>
            <a:r>
              <a:rPr kumimoji="1" lang="ja-JP" altLang="en-US" dirty="0"/>
              <a:t>人工知能を信じられるか</a:t>
            </a:r>
          </a:p>
        </p:txBody>
      </p:sp>
      <p:pic>
        <p:nvPicPr>
          <p:cNvPr id="5" name="図 4">
            <a:extLst>
              <a:ext uri="{FF2B5EF4-FFF2-40B4-BE49-F238E27FC236}">
                <a16:creationId xmlns:a16="http://schemas.microsoft.com/office/drawing/2014/main" id="{0D664ACB-61BC-4315-A8E9-12619E956AF4}"/>
              </a:ext>
            </a:extLst>
          </p:cNvPr>
          <p:cNvPicPr>
            <a:picLocks noChangeAspect="1"/>
          </p:cNvPicPr>
          <p:nvPr/>
        </p:nvPicPr>
        <p:blipFill>
          <a:blip r:embed="rId3"/>
          <a:stretch>
            <a:fillRect/>
          </a:stretch>
        </p:blipFill>
        <p:spPr>
          <a:xfrm>
            <a:off x="5493" y="3861048"/>
            <a:ext cx="4350483" cy="2454210"/>
          </a:xfrm>
          <a:prstGeom prst="rect">
            <a:avLst/>
          </a:prstGeom>
        </p:spPr>
      </p:pic>
      <p:pic>
        <p:nvPicPr>
          <p:cNvPr id="9" name="図 8">
            <a:extLst>
              <a:ext uri="{FF2B5EF4-FFF2-40B4-BE49-F238E27FC236}">
                <a16:creationId xmlns:a16="http://schemas.microsoft.com/office/drawing/2014/main" id="{2546D03A-37EC-4E13-890A-74167469F65A}"/>
              </a:ext>
            </a:extLst>
          </p:cNvPr>
          <p:cNvPicPr>
            <a:picLocks noChangeAspect="1"/>
          </p:cNvPicPr>
          <p:nvPr/>
        </p:nvPicPr>
        <p:blipFill>
          <a:blip r:embed="rId4"/>
          <a:stretch>
            <a:fillRect/>
          </a:stretch>
        </p:blipFill>
        <p:spPr>
          <a:xfrm>
            <a:off x="1291" y="841598"/>
            <a:ext cx="4407662" cy="2454210"/>
          </a:xfrm>
          <a:prstGeom prst="rect">
            <a:avLst/>
          </a:prstGeom>
        </p:spPr>
      </p:pic>
      <p:pic>
        <p:nvPicPr>
          <p:cNvPr id="11" name="図 10">
            <a:extLst>
              <a:ext uri="{FF2B5EF4-FFF2-40B4-BE49-F238E27FC236}">
                <a16:creationId xmlns:a16="http://schemas.microsoft.com/office/drawing/2014/main" id="{BA93A1A6-CF2E-44BF-9525-3B9F34DEA133}"/>
              </a:ext>
            </a:extLst>
          </p:cNvPr>
          <p:cNvPicPr>
            <a:picLocks noChangeAspect="1"/>
          </p:cNvPicPr>
          <p:nvPr/>
        </p:nvPicPr>
        <p:blipFill>
          <a:blip r:embed="rId5"/>
          <a:stretch>
            <a:fillRect/>
          </a:stretch>
        </p:blipFill>
        <p:spPr>
          <a:xfrm>
            <a:off x="4572000" y="841598"/>
            <a:ext cx="4524026" cy="2454210"/>
          </a:xfrm>
          <a:prstGeom prst="rect">
            <a:avLst/>
          </a:prstGeom>
        </p:spPr>
      </p:pic>
      <p:pic>
        <p:nvPicPr>
          <p:cNvPr id="13" name="図 12">
            <a:extLst>
              <a:ext uri="{FF2B5EF4-FFF2-40B4-BE49-F238E27FC236}">
                <a16:creationId xmlns:a16="http://schemas.microsoft.com/office/drawing/2014/main" id="{F576FC5D-5AE2-4E53-A195-F48A71144068}"/>
              </a:ext>
            </a:extLst>
          </p:cNvPr>
          <p:cNvPicPr>
            <a:picLocks noChangeAspect="1"/>
          </p:cNvPicPr>
          <p:nvPr/>
        </p:nvPicPr>
        <p:blipFill>
          <a:blip r:embed="rId6"/>
          <a:stretch>
            <a:fillRect/>
          </a:stretch>
        </p:blipFill>
        <p:spPr>
          <a:xfrm>
            <a:off x="4572000" y="3810500"/>
            <a:ext cx="4524026" cy="2555305"/>
          </a:xfrm>
          <a:prstGeom prst="rect">
            <a:avLst/>
          </a:prstGeom>
        </p:spPr>
      </p:pic>
      <p:sp>
        <p:nvSpPr>
          <p:cNvPr id="14" name="テキスト ボックス 13">
            <a:extLst>
              <a:ext uri="{FF2B5EF4-FFF2-40B4-BE49-F238E27FC236}">
                <a16:creationId xmlns:a16="http://schemas.microsoft.com/office/drawing/2014/main" id="{F7C6C91D-BEF8-4C5B-8080-419050F4A3AF}"/>
              </a:ext>
            </a:extLst>
          </p:cNvPr>
          <p:cNvSpPr txBox="1"/>
          <p:nvPr/>
        </p:nvSpPr>
        <p:spPr>
          <a:xfrm>
            <a:off x="1187624" y="3861048"/>
            <a:ext cx="2044149" cy="369332"/>
          </a:xfrm>
          <a:prstGeom prst="rect">
            <a:avLst/>
          </a:prstGeom>
          <a:ln w="9525">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b="1" dirty="0"/>
              <a:t>心臓移植と生存率</a:t>
            </a:r>
            <a:endParaRPr kumimoji="1" lang="ja-JP" altLang="en-US" b="1" dirty="0"/>
          </a:p>
        </p:txBody>
      </p:sp>
      <p:sp>
        <p:nvSpPr>
          <p:cNvPr id="15" name="テキスト ボックス 14">
            <a:extLst>
              <a:ext uri="{FF2B5EF4-FFF2-40B4-BE49-F238E27FC236}">
                <a16:creationId xmlns:a16="http://schemas.microsoft.com/office/drawing/2014/main" id="{7727FC12-A54F-4AA1-B649-D39F41A44337}"/>
              </a:ext>
            </a:extLst>
          </p:cNvPr>
          <p:cNvSpPr txBox="1"/>
          <p:nvPr/>
        </p:nvSpPr>
        <p:spPr>
          <a:xfrm>
            <a:off x="323528" y="6389702"/>
            <a:ext cx="3877985" cy="369332"/>
          </a:xfrm>
          <a:prstGeom prst="rect">
            <a:avLst/>
          </a:prstGeom>
          <a:noFill/>
        </p:spPr>
        <p:txBody>
          <a:bodyPr wrap="none" rtlCol="0">
            <a:spAutoFit/>
          </a:bodyPr>
          <a:lstStyle/>
          <a:p>
            <a:r>
              <a:rPr kumimoji="1" lang="ja-JP" altLang="en-US" dirty="0"/>
              <a:t>上昇幅が小さいため、移植できない</a:t>
            </a:r>
          </a:p>
        </p:txBody>
      </p:sp>
    </p:spTree>
    <p:extLst>
      <p:ext uri="{BB962C8B-B14F-4D97-AF65-F5344CB8AC3E}">
        <p14:creationId xmlns:p14="http://schemas.microsoft.com/office/powerpoint/2010/main" val="3424478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625564-A678-469B-AC10-3EF856624B06}"/>
              </a:ext>
            </a:extLst>
          </p:cNvPr>
          <p:cNvSpPr>
            <a:spLocks noGrp="1"/>
          </p:cNvSpPr>
          <p:nvPr>
            <p:ph type="title"/>
          </p:nvPr>
        </p:nvSpPr>
        <p:spPr/>
        <p:txBody>
          <a:bodyPr/>
          <a:lstStyle/>
          <a:p>
            <a:r>
              <a:rPr kumimoji="1" lang="ja-JP" altLang="en-US" dirty="0"/>
              <a:t>人工知能を信じられるか</a:t>
            </a:r>
          </a:p>
        </p:txBody>
      </p:sp>
      <p:pic>
        <p:nvPicPr>
          <p:cNvPr id="4" name="図 3">
            <a:extLst>
              <a:ext uri="{FF2B5EF4-FFF2-40B4-BE49-F238E27FC236}">
                <a16:creationId xmlns:a16="http://schemas.microsoft.com/office/drawing/2014/main" id="{4873AC03-FD12-4568-9BD9-BF90BD6D75DB}"/>
              </a:ext>
            </a:extLst>
          </p:cNvPr>
          <p:cNvPicPr>
            <a:picLocks noChangeAspect="1"/>
          </p:cNvPicPr>
          <p:nvPr/>
        </p:nvPicPr>
        <p:blipFill>
          <a:blip r:embed="rId2"/>
          <a:stretch>
            <a:fillRect/>
          </a:stretch>
        </p:blipFill>
        <p:spPr>
          <a:xfrm>
            <a:off x="179512" y="1188145"/>
            <a:ext cx="5035262" cy="2960935"/>
          </a:xfrm>
          <a:prstGeom prst="rect">
            <a:avLst/>
          </a:prstGeom>
        </p:spPr>
      </p:pic>
      <p:sp>
        <p:nvSpPr>
          <p:cNvPr id="5" name="吹き出し: 角を丸めた四角形 4">
            <a:extLst>
              <a:ext uri="{FF2B5EF4-FFF2-40B4-BE49-F238E27FC236}">
                <a16:creationId xmlns:a16="http://schemas.microsoft.com/office/drawing/2014/main" id="{40500A7C-3E05-4B77-A361-345FB94CB8A2}"/>
              </a:ext>
            </a:extLst>
          </p:cNvPr>
          <p:cNvSpPr/>
          <p:nvPr/>
        </p:nvSpPr>
        <p:spPr>
          <a:xfrm>
            <a:off x="3563889" y="824713"/>
            <a:ext cx="5283586" cy="1476744"/>
          </a:xfrm>
          <a:prstGeom prst="wedgeRoundRectCallout">
            <a:avLst>
              <a:gd name="adj1" fmla="val -57939"/>
              <a:gd name="adj2" fmla="val 73134"/>
              <a:gd name="adj3" fmla="val 16667"/>
            </a:avLst>
          </a:prstGeom>
          <a:ln/>
        </p:spPr>
        <p:style>
          <a:lnRef idx="2">
            <a:schemeClr val="accent4"/>
          </a:lnRef>
          <a:fillRef idx="1">
            <a:schemeClr val="lt1"/>
          </a:fillRef>
          <a:effectRef idx="0">
            <a:schemeClr val="accent4"/>
          </a:effectRef>
          <a:fontRef idx="minor">
            <a:schemeClr val="dk1"/>
          </a:fontRef>
        </p:style>
        <p:txBody>
          <a:bodyPr rtlCol="0" anchor="ctr"/>
          <a:lstStyle/>
          <a:p>
            <a:r>
              <a:rPr kumimoji="1" lang="ja-JP" altLang="en-US" sz="2800" dirty="0"/>
              <a:t>人工知能に判断されることに</a:t>
            </a:r>
            <a:endParaRPr kumimoji="1" lang="en-US" altLang="ja-JP" sz="2800" dirty="0"/>
          </a:p>
          <a:p>
            <a:r>
              <a:rPr lang="ja-JP" altLang="en-US" sz="2800" dirty="0"/>
              <a:t>そのうち慣れてくる</a:t>
            </a:r>
            <a:endParaRPr lang="en-US" altLang="ja-JP" sz="2800" dirty="0"/>
          </a:p>
          <a:p>
            <a:r>
              <a:rPr lang="ja-JP" altLang="en-US" sz="2800" dirty="0"/>
              <a:t>慣れの問題</a:t>
            </a:r>
            <a:endParaRPr kumimoji="1" lang="ja-JP" altLang="en-US" sz="2800" dirty="0"/>
          </a:p>
        </p:txBody>
      </p:sp>
      <p:sp>
        <p:nvSpPr>
          <p:cNvPr id="6" name="正方形/長方形 5">
            <a:extLst>
              <a:ext uri="{FF2B5EF4-FFF2-40B4-BE49-F238E27FC236}">
                <a16:creationId xmlns:a16="http://schemas.microsoft.com/office/drawing/2014/main" id="{6B9F07AA-7AB1-4E32-980B-B018E72A3345}"/>
              </a:ext>
            </a:extLst>
          </p:cNvPr>
          <p:cNvSpPr/>
          <p:nvPr/>
        </p:nvSpPr>
        <p:spPr>
          <a:xfrm>
            <a:off x="323527" y="5733256"/>
            <a:ext cx="8523947" cy="923330"/>
          </a:xfrm>
          <a:prstGeom prst="rect">
            <a:avLst/>
          </a:prstGeom>
        </p:spPr>
        <p:txBody>
          <a:bodyPr wrap="square">
            <a:spAutoFit/>
          </a:bodyPr>
          <a:lstStyle/>
          <a:p>
            <a:r>
              <a:rPr lang="ja-JP" altLang="en-US" dirty="0">
                <a:hlinkClick r:id="rId3"/>
              </a:rPr>
              <a:t>https://www.youtube.com/watch?v=C9YhnC9FxWE</a:t>
            </a:r>
            <a:endParaRPr lang="en-US" altLang="ja-JP" dirty="0"/>
          </a:p>
          <a:p>
            <a:r>
              <a:rPr lang="ja-JP" altLang="en-US" dirty="0"/>
              <a:t>サイエンスＺＥＲＯ 「人工知能　そのとき　あなたは？」 </a:t>
            </a:r>
            <a:r>
              <a:rPr lang="en-US" altLang="ja-JP" dirty="0"/>
              <a:t>2019</a:t>
            </a:r>
            <a:r>
              <a:rPr lang="ja-JP" altLang="en-US" dirty="0"/>
              <a:t>年</a:t>
            </a:r>
            <a:r>
              <a:rPr lang="en-US" altLang="ja-JP" dirty="0"/>
              <a:t>6</a:t>
            </a:r>
            <a:r>
              <a:rPr lang="ja-JP" altLang="en-US" dirty="0"/>
              <a:t>月</a:t>
            </a:r>
            <a:r>
              <a:rPr lang="en-US" altLang="ja-JP" dirty="0"/>
              <a:t>23</a:t>
            </a:r>
            <a:r>
              <a:rPr lang="ja-JP" altLang="en-US" dirty="0"/>
              <a:t>日</a:t>
            </a:r>
          </a:p>
          <a:p>
            <a:endParaRPr lang="ja-JP" altLang="en-US" dirty="0"/>
          </a:p>
        </p:txBody>
      </p:sp>
      <p:sp>
        <p:nvSpPr>
          <p:cNvPr id="7" name="テキスト ボックス 6">
            <a:extLst>
              <a:ext uri="{FF2B5EF4-FFF2-40B4-BE49-F238E27FC236}">
                <a16:creationId xmlns:a16="http://schemas.microsoft.com/office/drawing/2014/main" id="{5E9AE93B-E3D5-4AD0-A533-B472720CA66C}"/>
              </a:ext>
            </a:extLst>
          </p:cNvPr>
          <p:cNvSpPr txBox="1"/>
          <p:nvPr/>
        </p:nvSpPr>
        <p:spPr>
          <a:xfrm>
            <a:off x="6205682" y="4141045"/>
            <a:ext cx="2448272" cy="923330"/>
          </a:xfrm>
          <a:prstGeom prst="rect">
            <a:avLst/>
          </a:prstGeom>
          <a:noFill/>
        </p:spPr>
        <p:txBody>
          <a:bodyPr wrap="square" rtlCol="0">
            <a:spAutoFit/>
          </a:bodyPr>
          <a:lstStyle/>
          <a:p>
            <a:r>
              <a:rPr kumimoji="1" lang="ja-JP" altLang="en-US" sz="5400" dirty="0">
                <a:solidFill>
                  <a:srgbClr val="0070C0"/>
                </a:solidFill>
              </a:rPr>
              <a:t>本当？</a:t>
            </a:r>
          </a:p>
        </p:txBody>
      </p:sp>
    </p:spTree>
    <p:extLst>
      <p:ext uri="{BB962C8B-B14F-4D97-AF65-F5344CB8AC3E}">
        <p14:creationId xmlns:p14="http://schemas.microsoft.com/office/powerpoint/2010/main" val="6504335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カギ線コネクタ 19"/>
          <p:cNvCxnSpPr>
            <a:cxnSpLocks/>
            <a:stCxn id="59" idx="2"/>
            <a:endCxn id="10" idx="2"/>
          </p:cNvCxnSpPr>
          <p:nvPr/>
        </p:nvCxnSpPr>
        <p:spPr>
          <a:xfrm rot="16200000" flipH="1">
            <a:off x="3321633" y="3981260"/>
            <a:ext cx="12700" cy="4067356"/>
          </a:xfrm>
          <a:prstGeom prst="bentConnector3">
            <a:avLst>
              <a:gd name="adj1" fmla="val 5375386"/>
            </a:avLst>
          </a:prstGeom>
          <a:ln w="38100">
            <a:solidFill>
              <a:srgbClr val="00B050"/>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FFE8C650-FCDA-45D6-9160-DE268ACAB9CF}"/>
              </a:ext>
            </a:extLst>
          </p:cNvPr>
          <p:cNvCxnSpPr>
            <a:stCxn id="10" idx="0"/>
            <a:endCxn id="11" idx="2"/>
          </p:cNvCxnSpPr>
          <p:nvPr/>
        </p:nvCxnSpPr>
        <p:spPr>
          <a:xfrm flipV="1">
            <a:off x="5355311" y="4467616"/>
            <a:ext cx="0" cy="9346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45AA1CCC-4919-41DA-A217-AA5F917A6A50}"/>
              </a:ext>
            </a:extLst>
          </p:cNvPr>
          <p:cNvCxnSpPr>
            <a:stCxn id="11" idx="0"/>
            <a:endCxn id="4" idx="0"/>
          </p:cNvCxnSpPr>
          <p:nvPr/>
        </p:nvCxnSpPr>
        <p:spPr>
          <a:xfrm rot="16200000" flipV="1">
            <a:off x="3315164" y="1814821"/>
            <a:ext cx="12939" cy="4067356"/>
          </a:xfrm>
          <a:prstGeom prst="bentConnector3">
            <a:avLst>
              <a:gd name="adj1" fmla="val 3535350"/>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53826A1B-56B0-4E9C-B4D2-7F961BA9A802}"/>
              </a:ext>
            </a:extLst>
          </p:cNvPr>
          <p:cNvCxnSpPr>
            <a:stCxn id="4" idx="2"/>
            <a:endCxn id="59" idx="0"/>
          </p:cNvCxnSpPr>
          <p:nvPr/>
        </p:nvCxnSpPr>
        <p:spPr>
          <a:xfrm>
            <a:off x="1287955" y="4454677"/>
            <a:ext cx="0" cy="94761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5ED9047E-1F22-4AE9-B6D4-74C478FBE446}"/>
              </a:ext>
            </a:extLst>
          </p:cNvPr>
          <p:cNvCxnSpPr>
            <a:cxnSpLocks/>
            <a:stCxn id="28" idx="2"/>
            <a:endCxn id="4" idx="0"/>
          </p:cNvCxnSpPr>
          <p:nvPr/>
        </p:nvCxnSpPr>
        <p:spPr>
          <a:xfrm>
            <a:off x="1280276" y="2889520"/>
            <a:ext cx="7679" cy="95250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ED6FD572-BA9E-4E32-A63C-2B14A0C211BF}"/>
              </a:ext>
            </a:extLst>
          </p:cNvPr>
          <p:cNvCxnSpPr>
            <a:cxnSpLocks/>
            <a:stCxn id="11" idx="3"/>
            <a:endCxn id="57" idx="1"/>
          </p:cNvCxnSpPr>
          <p:nvPr/>
        </p:nvCxnSpPr>
        <p:spPr>
          <a:xfrm>
            <a:off x="6327419" y="4161292"/>
            <a:ext cx="748403" cy="608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323527" y="116632"/>
            <a:ext cx="8523947" cy="562074"/>
          </a:xfrm>
        </p:spPr>
        <p:txBody>
          <a:bodyPr/>
          <a:lstStyle/>
          <a:p>
            <a:r>
              <a:rPr kumimoji="1" lang="ja-JP" altLang="en-US" dirty="0"/>
              <a:t>データサイエンス</a:t>
            </a:r>
            <a:r>
              <a:rPr lang="ja-JP" altLang="en-US" dirty="0"/>
              <a:t>：研究者とＡＩ</a:t>
            </a:r>
            <a:endParaRPr kumimoji="1" lang="ja-JP" altLang="en-US" dirty="0"/>
          </a:p>
        </p:txBody>
      </p:sp>
      <p:sp>
        <p:nvSpPr>
          <p:cNvPr id="3" name="フローチャート: 処理 2"/>
          <p:cNvSpPr/>
          <p:nvPr/>
        </p:nvSpPr>
        <p:spPr>
          <a:xfrm>
            <a:off x="308168" y="1060028"/>
            <a:ext cx="1944216" cy="590542"/>
          </a:xfrm>
          <a:prstGeom prst="flowChartProcess">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課題の</a:t>
            </a:r>
            <a:r>
              <a:rPr lang="ja-JP" altLang="en-US" dirty="0"/>
              <a:t>発見</a:t>
            </a:r>
            <a:endParaRPr kumimoji="1" lang="ja-JP" altLang="en-US" dirty="0"/>
          </a:p>
        </p:txBody>
      </p:sp>
      <p:sp>
        <p:nvSpPr>
          <p:cNvPr id="4" name="フローチャート: 処理 3"/>
          <p:cNvSpPr/>
          <p:nvPr/>
        </p:nvSpPr>
        <p:spPr>
          <a:xfrm>
            <a:off x="315847" y="3842029"/>
            <a:ext cx="1944216" cy="612648"/>
          </a:xfrm>
          <a:prstGeom prst="flowChartProcess">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データ収集</a:t>
            </a:r>
          </a:p>
        </p:txBody>
      </p:sp>
      <p:sp>
        <p:nvSpPr>
          <p:cNvPr id="10" name="フローチャート: 処理 9"/>
          <p:cNvSpPr/>
          <p:nvPr/>
        </p:nvSpPr>
        <p:spPr>
          <a:xfrm>
            <a:off x="4383203" y="5402290"/>
            <a:ext cx="1944216" cy="612648"/>
          </a:xfrm>
          <a:prstGeom prst="flowChartProcess">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探索</a:t>
            </a:r>
          </a:p>
        </p:txBody>
      </p:sp>
      <p:sp>
        <p:nvSpPr>
          <p:cNvPr id="11" name="フローチャート: 処理 10"/>
          <p:cNvSpPr/>
          <p:nvPr/>
        </p:nvSpPr>
        <p:spPr>
          <a:xfrm>
            <a:off x="4383203" y="3854968"/>
            <a:ext cx="1944216" cy="612648"/>
          </a:xfrm>
          <a:prstGeom prst="flowChartProcess">
            <a:avLst/>
          </a:prstGeom>
          <a:ln w="57150">
            <a:gradFill>
              <a:gsLst>
                <a:gs pos="17000">
                  <a:srgbClr val="0070C0"/>
                </a:gs>
                <a:gs pos="0">
                  <a:srgbClr val="0070C0"/>
                </a:gs>
                <a:gs pos="51000">
                  <a:srgbClr val="0070C0"/>
                </a:gs>
                <a:gs pos="70000">
                  <a:srgbClr val="00B050"/>
                </a:gs>
                <a:gs pos="100000">
                  <a:srgbClr val="00B050"/>
                </a:gs>
              </a:gsLst>
              <a:lin ang="4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実験・評価</a:t>
            </a:r>
          </a:p>
        </p:txBody>
      </p:sp>
      <p:sp>
        <p:nvSpPr>
          <p:cNvPr id="57" name="フローチャート: 処理 56"/>
          <p:cNvSpPr/>
          <p:nvPr/>
        </p:nvSpPr>
        <p:spPr>
          <a:xfrm>
            <a:off x="7075822" y="3861048"/>
            <a:ext cx="1944216" cy="612648"/>
          </a:xfrm>
          <a:prstGeom prst="flowChartProcess">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目標達成</a:t>
            </a:r>
          </a:p>
        </p:txBody>
      </p:sp>
      <p:sp>
        <p:nvSpPr>
          <p:cNvPr id="16" name="テキスト ボックス 15">
            <a:extLst>
              <a:ext uri="{FF2B5EF4-FFF2-40B4-BE49-F238E27FC236}">
                <a16:creationId xmlns:a16="http://schemas.microsoft.com/office/drawing/2014/main" id="{336275F7-8160-4B47-8DDE-999A5B0144C3}"/>
              </a:ext>
            </a:extLst>
          </p:cNvPr>
          <p:cNvSpPr txBox="1"/>
          <p:nvPr/>
        </p:nvSpPr>
        <p:spPr>
          <a:xfrm>
            <a:off x="2457601" y="1197691"/>
            <a:ext cx="2492990" cy="369332"/>
          </a:xfrm>
          <a:prstGeom prst="rect">
            <a:avLst/>
          </a:prstGeom>
          <a:noFill/>
        </p:spPr>
        <p:txBody>
          <a:bodyPr wrap="none" rtlCol="0">
            <a:spAutoFit/>
          </a:bodyPr>
          <a:lstStyle/>
          <a:p>
            <a:r>
              <a:rPr kumimoji="1" lang="ja-JP" altLang="en-US" dirty="0"/>
              <a:t>鏡が曇って見えにくい</a:t>
            </a:r>
            <a:endParaRPr kumimoji="1" lang="en-US" altLang="ja-JP" dirty="0"/>
          </a:p>
        </p:txBody>
      </p:sp>
      <p:sp>
        <p:nvSpPr>
          <p:cNvPr id="28" name="フローチャート: 処理 27">
            <a:extLst>
              <a:ext uri="{FF2B5EF4-FFF2-40B4-BE49-F238E27FC236}">
                <a16:creationId xmlns:a16="http://schemas.microsoft.com/office/drawing/2014/main" id="{2DE48819-66D5-40D4-82B0-51BEC0445BF8}"/>
              </a:ext>
            </a:extLst>
          </p:cNvPr>
          <p:cNvSpPr/>
          <p:nvPr/>
        </p:nvSpPr>
        <p:spPr>
          <a:xfrm>
            <a:off x="308168" y="2276872"/>
            <a:ext cx="1944216" cy="612648"/>
          </a:xfrm>
          <a:prstGeom prst="flowChartProcess">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テーマ選定</a:t>
            </a:r>
          </a:p>
        </p:txBody>
      </p:sp>
      <p:grpSp>
        <p:nvGrpSpPr>
          <p:cNvPr id="24" name="グループ化 23">
            <a:extLst>
              <a:ext uri="{FF2B5EF4-FFF2-40B4-BE49-F238E27FC236}">
                <a16:creationId xmlns:a16="http://schemas.microsoft.com/office/drawing/2014/main" id="{FE4A1A9F-3D2B-460C-BAF8-CC3E87C57418}"/>
              </a:ext>
            </a:extLst>
          </p:cNvPr>
          <p:cNvGrpSpPr/>
          <p:nvPr/>
        </p:nvGrpSpPr>
        <p:grpSpPr>
          <a:xfrm>
            <a:off x="2445053" y="2276872"/>
            <a:ext cx="2800636" cy="923330"/>
            <a:chOff x="2535199" y="2042845"/>
            <a:chExt cx="2800636" cy="923330"/>
          </a:xfrm>
        </p:grpSpPr>
        <p:sp>
          <p:nvSpPr>
            <p:cNvPr id="21" name="テキスト ボックス 20">
              <a:extLst>
                <a:ext uri="{FF2B5EF4-FFF2-40B4-BE49-F238E27FC236}">
                  <a16:creationId xmlns:a16="http://schemas.microsoft.com/office/drawing/2014/main" id="{672A41DA-A3D2-416F-8E25-6436C82279CF}"/>
                </a:ext>
              </a:extLst>
            </p:cNvPr>
            <p:cNvSpPr txBox="1"/>
            <p:nvPr/>
          </p:nvSpPr>
          <p:spPr>
            <a:xfrm>
              <a:off x="2535199" y="2042845"/>
              <a:ext cx="1107996" cy="923330"/>
            </a:xfrm>
            <a:prstGeom prst="rect">
              <a:avLst/>
            </a:prstGeom>
            <a:noFill/>
          </p:spPr>
          <p:txBody>
            <a:bodyPr wrap="none" rtlCol="0">
              <a:spAutoFit/>
            </a:bodyPr>
            <a:lstStyle/>
            <a:p>
              <a:r>
                <a:rPr lang="ja-JP" altLang="en-US" dirty="0"/>
                <a:t>親水膜</a:t>
              </a:r>
              <a:endParaRPr lang="en-US" altLang="ja-JP" dirty="0"/>
            </a:p>
            <a:p>
              <a:r>
                <a:rPr lang="ja-JP" altLang="en-US" dirty="0"/>
                <a:t>撥水膜</a:t>
              </a:r>
              <a:endParaRPr lang="en-US" altLang="ja-JP" dirty="0"/>
            </a:p>
            <a:p>
              <a:r>
                <a:rPr lang="ja-JP" altLang="en-US" dirty="0"/>
                <a:t>＊＊技術</a:t>
              </a:r>
              <a:endParaRPr lang="en-US" altLang="ja-JP" dirty="0"/>
            </a:p>
          </p:txBody>
        </p:sp>
        <p:sp>
          <p:nvSpPr>
            <p:cNvPr id="22" name="テキスト ボックス 21">
              <a:extLst>
                <a:ext uri="{FF2B5EF4-FFF2-40B4-BE49-F238E27FC236}">
                  <a16:creationId xmlns:a16="http://schemas.microsoft.com/office/drawing/2014/main" id="{B3C7332B-3B54-455D-9DE3-79EDC5668B26}"/>
                </a:ext>
              </a:extLst>
            </p:cNvPr>
            <p:cNvSpPr txBox="1"/>
            <p:nvPr/>
          </p:nvSpPr>
          <p:spPr>
            <a:xfrm>
              <a:off x="3535342" y="2275263"/>
              <a:ext cx="1800493" cy="369332"/>
            </a:xfrm>
            <a:prstGeom prst="rect">
              <a:avLst/>
            </a:prstGeom>
            <a:noFill/>
          </p:spPr>
          <p:txBody>
            <a:bodyPr wrap="none" rtlCol="0">
              <a:spAutoFit/>
            </a:bodyPr>
            <a:lstStyle/>
            <a:p>
              <a:r>
                <a:rPr lang="ja-JP" altLang="en-US" dirty="0"/>
                <a:t>で曇りにくい鏡</a:t>
              </a:r>
              <a:endParaRPr kumimoji="1" lang="ja-JP" altLang="en-US" dirty="0"/>
            </a:p>
          </p:txBody>
        </p:sp>
      </p:grpSp>
      <p:sp>
        <p:nvSpPr>
          <p:cNvPr id="59" name="フローチャート: 処理 58">
            <a:extLst>
              <a:ext uri="{FF2B5EF4-FFF2-40B4-BE49-F238E27FC236}">
                <a16:creationId xmlns:a16="http://schemas.microsoft.com/office/drawing/2014/main" id="{E42DF46D-D91A-4DF2-9D54-F88E64BA4B13}"/>
              </a:ext>
            </a:extLst>
          </p:cNvPr>
          <p:cNvSpPr/>
          <p:nvPr/>
        </p:nvSpPr>
        <p:spPr>
          <a:xfrm>
            <a:off x="315847" y="5402290"/>
            <a:ext cx="1944216" cy="612648"/>
          </a:xfrm>
          <a:prstGeom prst="flowChartProcess">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ja-JP" altLang="en-US" dirty="0"/>
              <a:t>予測モデル</a:t>
            </a:r>
          </a:p>
        </p:txBody>
      </p:sp>
      <p:cxnSp>
        <p:nvCxnSpPr>
          <p:cNvPr id="81" name="直線矢印コネクタ 80">
            <a:extLst>
              <a:ext uri="{FF2B5EF4-FFF2-40B4-BE49-F238E27FC236}">
                <a16:creationId xmlns:a16="http://schemas.microsoft.com/office/drawing/2014/main" id="{1EAC399D-2DAB-40E2-B5E7-245D1CD387DF}"/>
              </a:ext>
            </a:extLst>
          </p:cNvPr>
          <p:cNvCxnSpPr>
            <a:cxnSpLocks/>
            <a:stCxn id="3" idx="2"/>
            <a:endCxn id="28" idx="0"/>
          </p:cNvCxnSpPr>
          <p:nvPr/>
        </p:nvCxnSpPr>
        <p:spPr>
          <a:xfrm>
            <a:off x="1280276" y="1650570"/>
            <a:ext cx="0" cy="6263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a:extLst>
              <a:ext uri="{FF2B5EF4-FFF2-40B4-BE49-F238E27FC236}">
                <a16:creationId xmlns:a16="http://schemas.microsoft.com/office/drawing/2014/main" id="{11B4FA11-B13C-457E-A1CD-F17A29757ED4}"/>
              </a:ext>
            </a:extLst>
          </p:cNvPr>
          <p:cNvSpPr txBox="1"/>
          <p:nvPr/>
        </p:nvSpPr>
        <p:spPr>
          <a:xfrm>
            <a:off x="2212638" y="3797099"/>
            <a:ext cx="2262158" cy="646331"/>
          </a:xfrm>
          <a:prstGeom prst="rect">
            <a:avLst/>
          </a:prstGeom>
          <a:noFill/>
        </p:spPr>
        <p:txBody>
          <a:bodyPr wrap="none" rtlCol="0">
            <a:spAutoFit/>
          </a:bodyPr>
          <a:lstStyle/>
          <a:p>
            <a:pPr algn="ctr"/>
            <a:r>
              <a:rPr lang="ja-JP" altLang="en-US" b="1" dirty="0">
                <a:solidFill>
                  <a:srgbClr val="0070C0"/>
                </a:solidFill>
              </a:rPr>
              <a:t>材料系の選定</a:t>
            </a:r>
            <a:endParaRPr lang="en-US" altLang="ja-JP" b="1" dirty="0">
              <a:solidFill>
                <a:srgbClr val="0070C0"/>
              </a:solidFill>
            </a:endParaRPr>
          </a:p>
          <a:p>
            <a:r>
              <a:rPr lang="ja-JP" altLang="en-US" dirty="0"/>
              <a:t>（探索空間の決定）</a:t>
            </a:r>
            <a:endParaRPr lang="en-US" altLang="ja-JP" dirty="0"/>
          </a:p>
        </p:txBody>
      </p:sp>
      <p:sp>
        <p:nvSpPr>
          <p:cNvPr id="87" name="テキスト ボックス 86">
            <a:extLst>
              <a:ext uri="{FF2B5EF4-FFF2-40B4-BE49-F238E27FC236}">
                <a16:creationId xmlns:a16="http://schemas.microsoft.com/office/drawing/2014/main" id="{9481E69B-AF8A-4881-BF82-13D8AC4A0DC0}"/>
              </a:ext>
            </a:extLst>
          </p:cNvPr>
          <p:cNvSpPr txBox="1"/>
          <p:nvPr/>
        </p:nvSpPr>
        <p:spPr>
          <a:xfrm>
            <a:off x="5617274" y="6165304"/>
            <a:ext cx="2666114" cy="338554"/>
          </a:xfrm>
          <a:prstGeom prst="rect">
            <a:avLst/>
          </a:prstGeom>
          <a:noFill/>
        </p:spPr>
        <p:txBody>
          <a:bodyPr wrap="none" rtlCol="0">
            <a:spAutoFit/>
          </a:bodyPr>
          <a:lstStyle/>
          <a:p>
            <a:r>
              <a:rPr kumimoji="1" lang="ja-JP" altLang="en-US" sz="1600" b="1" dirty="0">
                <a:solidFill>
                  <a:srgbClr val="00B050"/>
                </a:solidFill>
              </a:rPr>
              <a:t>この組成</a:t>
            </a:r>
            <a:r>
              <a:rPr lang="ja-JP" altLang="en-US" sz="1600" b="1" dirty="0">
                <a:solidFill>
                  <a:srgbClr val="00B050"/>
                </a:solidFill>
              </a:rPr>
              <a:t>比の特性が高そう</a:t>
            </a:r>
            <a:endParaRPr kumimoji="1" lang="en-US" altLang="ja-JP" sz="1600" b="1" dirty="0">
              <a:solidFill>
                <a:srgbClr val="00B050"/>
              </a:solidFill>
            </a:endParaRPr>
          </a:p>
        </p:txBody>
      </p:sp>
      <p:sp>
        <p:nvSpPr>
          <p:cNvPr id="89" name="テキスト ボックス 88">
            <a:extLst>
              <a:ext uri="{FF2B5EF4-FFF2-40B4-BE49-F238E27FC236}">
                <a16:creationId xmlns:a16="http://schemas.microsoft.com/office/drawing/2014/main" id="{4DAAA8C9-1442-43E1-ACCD-311BB930D7D7}"/>
              </a:ext>
            </a:extLst>
          </p:cNvPr>
          <p:cNvSpPr txBox="1"/>
          <p:nvPr/>
        </p:nvSpPr>
        <p:spPr>
          <a:xfrm>
            <a:off x="1478970" y="6165304"/>
            <a:ext cx="2459328" cy="338554"/>
          </a:xfrm>
          <a:prstGeom prst="rect">
            <a:avLst/>
          </a:prstGeom>
          <a:noFill/>
        </p:spPr>
        <p:txBody>
          <a:bodyPr wrap="none" rtlCol="0">
            <a:spAutoFit/>
          </a:bodyPr>
          <a:lstStyle/>
          <a:p>
            <a:r>
              <a:rPr kumimoji="1" lang="ja-JP" altLang="en-US" sz="1600" b="1" dirty="0">
                <a:solidFill>
                  <a:srgbClr val="00B050"/>
                </a:solidFill>
              </a:rPr>
              <a:t>組成と特性の関係を学習</a:t>
            </a:r>
            <a:endParaRPr kumimoji="1" lang="en-US" altLang="ja-JP" sz="1600" b="1" dirty="0">
              <a:solidFill>
                <a:srgbClr val="00B050"/>
              </a:solidFill>
            </a:endParaRPr>
          </a:p>
        </p:txBody>
      </p:sp>
      <p:sp>
        <p:nvSpPr>
          <p:cNvPr id="90" name="テキスト ボックス 89">
            <a:extLst>
              <a:ext uri="{FF2B5EF4-FFF2-40B4-BE49-F238E27FC236}">
                <a16:creationId xmlns:a16="http://schemas.microsoft.com/office/drawing/2014/main" id="{B06F9548-B766-4E09-820F-CC033046EC36}"/>
              </a:ext>
            </a:extLst>
          </p:cNvPr>
          <p:cNvSpPr txBox="1"/>
          <p:nvPr/>
        </p:nvSpPr>
        <p:spPr>
          <a:xfrm>
            <a:off x="2375088" y="1988840"/>
            <a:ext cx="1632178" cy="338554"/>
          </a:xfrm>
          <a:prstGeom prst="rect">
            <a:avLst/>
          </a:prstGeom>
          <a:noFill/>
        </p:spPr>
        <p:txBody>
          <a:bodyPr wrap="none" rtlCol="0">
            <a:spAutoFit/>
          </a:bodyPr>
          <a:lstStyle/>
          <a:p>
            <a:r>
              <a:rPr kumimoji="1" lang="ja-JP" altLang="en-US" sz="1600" b="1" dirty="0">
                <a:solidFill>
                  <a:srgbClr val="0070C0"/>
                </a:solidFill>
              </a:rPr>
              <a:t>要素技術の選定</a:t>
            </a:r>
          </a:p>
        </p:txBody>
      </p:sp>
      <p:grpSp>
        <p:nvGrpSpPr>
          <p:cNvPr id="103" name="グループ化 102">
            <a:extLst>
              <a:ext uri="{FF2B5EF4-FFF2-40B4-BE49-F238E27FC236}">
                <a16:creationId xmlns:a16="http://schemas.microsoft.com/office/drawing/2014/main" id="{70B225F5-9A2E-409A-B068-A89129092AA3}"/>
              </a:ext>
            </a:extLst>
          </p:cNvPr>
          <p:cNvGrpSpPr/>
          <p:nvPr/>
        </p:nvGrpSpPr>
        <p:grpSpPr>
          <a:xfrm>
            <a:off x="5212694" y="1024867"/>
            <a:ext cx="1591869" cy="854998"/>
            <a:chOff x="6588224" y="804334"/>
            <a:chExt cx="1591869" cy="854998"/>
          </a:xfrm>
        </p:grpSpPr>
        <p:pic>
          <p:nvPicPr>
            <p:cNvPr id="93" name="Picture 2" descr="ãå®é¨ããããã¨ããã®ç»åæ¤ç´¢çµæ">
              <a:extLst>
                <a:ext uri="{FF2B5EF4-FFF2-40B4-BE49-F238E27FC236}">
                  <a16:creationId xmlns:a16="http://schemas.microsoft.com/office/drawing/2014/main" id="{4C0D33EC-4EDE-4555-B400-E844C11D9A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7355" y="804334"/>
              <a:ext cx="632738" cy="854998"/>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直線コネクタ 96">
              <a:extLst>
                <a:ext uri="{FF2B5EF4-FFF2-40B4-BE49-F238E27FC236}">
                  <a16:creationId xmlns:a16="http://schemas.microsoft.com/office/drawing/2014/main" id="{F7989D82-6C0C-4D99-A285-E24FDEACCE9D}"/>
                </a:ext>
              </a:extLst>
            </p:cNvPr>
            <p:cNvCxnSpPr>
              <a:cxnSpLocks/>
            </p:cNvCxnSpPr>
            <p:nvPr/>
          </p:nvCxnSpPr>
          <p:spPr>
            <a:xfrm>
              <a:off x="6588224" y="1231833"/>
              <a:ext cx="63161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02" name="グループ化 101">
            <a:extLst>
              <a:ext uri="{FF2B5EF4-FFF2-40B4-BE49-F238E27FC236}">
                <a16:creationId xmlns:a16="http://schemas.microsoft.com/office/drawing/2014/main" id="{53A05814-30A1-4FC7-A740-85A941D80ED6}"/>
              </a:ext>
            </a:extLst>
          </p:cNvPr>
          <p:cNvGrpSpPr/>
          <p:nvPr/>
        </p:nvGrpSpPr>
        <p:grpSpPr>
          <a:xfrm>
            <a:off x="7073244" y="989296"/>
            <a:ext cx="1905105" cy="965297"/>
            <a:chOff x="6588224" y="1959647"/>
            <a:chExt cx="1905105" cy="965297"/>
          </a:xfrm>
        </p:grpSpPr>
        <p:cxnSp>
          <p:nvCxnSpPr>
            <p:cNvPr id="101" name="直線コネクタ 100">
              <a:extLst>
                <a:ext uri="{FF2B5EF4-FFF2-40B4-BE49-F238E27FC236}">
                  <a16:creationId xmlns:a16="http://schemas.microsoft.com/office/drawing/2014/main" id="{50E5FF8E-2FF7-47E1-B604-8C720854EAE5}"/>
                </a:ext>
              </a:extLst>
            </p:cNvPr>
            <p:cNvCxnSpPr>
              <a:cxnSpLocks/>
            </p:cNvCxnSpPr>
            <p:nvPr/>
          </p:nvCxnSpPr>
          <p:spPr>
            <a:xfrm>
              <a:off x="6588224" y="2442295"/>
              <a:ext cx="6316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26" name="Picture 2" descr="ãAIãã¤ã©ã¹ããã­ããããã®ç»åæ¤ç´¢çµæ">
              <a:extLst>
                <a:ext uri="{FF2B5EF4-FFF2-40B4-BE49-F238E27FC236}">
                  <a16:creationId xmlns:a16="http://schemas.microsoft.com/office/drawing/2014/main" id="{E257D10F-C55C-4A58-8254-B20C09DE80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287" y="1959647"/>
              <a:ext cx="1020042" cy="965297"/>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テキスト ボックス 104">
            <a:extLst>
              <a:ext uri="{FF2B5EF4-FFF2-40B4-BE49-F238E27FC236}">
                <a16:creationId xmlns:a16="http://schemas.microsoft.com/office/drawing/2014/main" id="{308EB409-BA51-4D06-AB5B-FB102CD6ED84}"/>
              </a:ext>
            </a:extLst>
          </p:cNvPr>
          <p:cNvSpPr txBox="1"/>
          <p:nvPr/>
        </p:nvSpPr>
        <p:spPr>
          <a:xfrm>
            <a:off x="5614372" y="4633972"/>
            <a:ext cx="1425390" cy="338554"/>
          </a:xfrm>
          <a:prstGeom prst="rect">
            <a:avLst/>
          </a:prstGeom>
          <a:noFill/>
        </p:spPr>
        <p:txBody>
          <a:bodyPr wrap="none" rtlCol="0">
            <a:spAutoFit/>
          </a:bodyPr>
          <a:lstStyle/>
          <a:p>
            <a:r>
              <a:rPr kumimoji="1" lang="ja-JP" altLang="en-US" sz="1600" b="1" dirty="0">
                <a:solidFill>
                  <a:srgbClr val="00B050"/>
                </a:solidFill>
              </a:rPr>
              <a:t>実験の自動化</a:t>
            </a:r>
            <a:endParaRPr kumimoji="1" lang="en-US" altLang="ja-JP" sz="1600" b="1" dirty="0">
              <a:solidFill>
                <a:srgbClr val="00B050"/>
              </a:solidFill>
            </a:endParaRPr>
          </a:p>
        </p:txBody>
      </p:sp>
    </p:spTree>
    <p:extLst>
      <p:ext uri="{BB962C8B-B14F-4D97-AF65-F5344CB8AC3E}">
        <p14:creationId xmlns:p14="http://schemas.microsoft.com/office/powerpoint/2010/main" val="3232177372"/>
      </p:ext>
    </p:extLst>
  </p:cSld>
  <p:clrMapOvr>
    <a:masterClrMapping/>
  </p:clrMapOvr>
</p:sld>
</file>

<file path=ppt/theme/theme1.xml><?xml version="1.0" encoding="utf-8"?>
<a:theme xmlns:a="http://schemas.openxmlformats.org/drawingml/2006/main" name="テンプレート">
  <a:themeElements>
    <a:clrScheme name="モジュール">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松風">
      <a:majorFont>
        <a:latin typeface="Gill Sans MT"/>
        <a:ea typeface=""/>
        <a:cs typeface=""/>
        <a:font script="Jpan" typeface="HGゴシックE"/>
        <a:font script="Hang" typeface="HY헤드라인 M"/>
        <a:font script="Hans" typeface="方正姚体"/>
        <a:font script="Hant" typeface="標楷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olas"/>
        <a:ea typeface=""/>
        <a:cs typeface=""/>
        <a:font script="Jpan" typeface="HGゴシックE"/>
        <a:font script="Hang" typeface="맑은 고딕"/>
        <a:font script="Hans" typeface="宋体"/>
        <a:font script="Hant" typeface="新細明體"/>
        <a:font script="Arab" typeface="Tahoma"/>
        <a:font script="Hebr" typeface="Tahoma"/>
        <a:font script="Thai" typeface="Dillen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57150">
          <a:solidFill>
            <a:schemeClr val="tx1"/>
          </a:solidFill>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テンプレート</Template>
  <TotalTime>28355</TotalTime>
  <Words>8726</Words>
  <Application>Microsoft Office PowerPoint</Application>
  <PresentationFormat>画面に合わせる (4:3)</PresentationFormat>
  <Paragraphs>2103</Paragraphs>
  <Slides>131</Slides>
  <Notes>107</Notes>
  <HiddenSlides>17</HiddenSlides>
  <MMClips>3</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131</vt:i4>
      </vt:variant>
    </vt:vector>
  </HeadingPairs>
  <TitlesOfParts>
    <vt:vector size="155" baseType="lpstr">
      <vt:lpstr>-apple-system</vt:lpstr>
      <vt:lpstr>HGPｺﾞｼｯｸE</vt:lpstr>
      <vt:lpstr>HGPｺﾞｼｯｸM</vt:lpstr>
      <vt:lpstr>HGP教科書体</vt:lpstr>
      <vt:lpstr>HGP行書体</vt:lpstr>
      <vt:lpstr>HGP創英角ｺﾞｼｯｸUB</vt:lpstr>
      <vt:lpstr>HGP創英角ﾎﾟｯﾌﾟ体</vt:lpstr>
      <vt:lpstr>HGP明朝B</vt:lpstr>
      <vt:lpstr>HGSｺﾞｼｯｸM</vt:lpstr>
      <vt:lpstr>HGS創英角ﾎﾟｯﾌﾟ体</vt:lpstr>
      <vt:lpstr>HGゴシックE</vt:lpstr>
      <vt:lpstr>Lucida Grande</vt:lpstr>
      <vt:lpstr>ＭＳ Ｐゴシック</vt:lpstr>
      <vt:lpstr>ＭＳ Ｐ明朝</vt:lpstr>
      <vt:lpstr>メイリオ</vt:lpstr>
      <vt:lpstr>游ゴシック</vt:lpstr>
      <vt:lpstr>游明朝</vt:lpstr>
      <vt:lpstr>Arial</vt:lpstr>
      <vt:lpstr>Calibri</vt:lpstr>
      <vt:lpstr>Consolas</vt:lpstr>
      <vt:lpstr>Gill Sans MT</vt:lpstr>
      <vt:lpstr>Helvetica</vt:lpstr>
      <vt:lpstr>Times New Roman</vt:lpstr>
      <vt:lpstr>テンプレート</vt:lpstr>
      <vt:lpstr>データサイエンスの活用事例と応用可能性</vt:lpstr>
      <vt:lpstr>アウトライン</vt:lpstr>
      <vt:lpstr>ＡＩ、データサイエンスとは</vt:lpstr>
      <vt:lpstr>超視覚を実現したディープラーニング</vt:lpstr>
      <vt:lpstr>ディープラーニングで出来ること</vt:lpstr>
      <vt:lpstr>ディープラーニングで出来ること</vt:lpstr>
      <vt:lpstr>ＡＩブーム</vt:lpstr>
      <vt:lpstr>ＡＩに対するよくある誤解</vt:lpstr>
      <vt:lpstr>画像分野で成功した理由</vt:lpstr>
      <vt:lpstr>画像分野以外では？</vt:lpstr>
      <vt:lpstr>画像分野以外では？</vt:lpstr>
      <vt:lpstr>AIに期待できること</vt:lpstr>
      <vt:lpstr>PowerPoint プレゼンテーション</vt:lpstr>
      <vt:lpstr>AIで材料開発？</vt:lpstr>
      <vt:lpstr>AIに期待できること</vt:lpstr>
      <vt:lpstr>AIとは？</vt:lpstr>
      <vt:lpstr>AIの使い道</vt:lpstr>
      <vt:lpstr>AIは予測に使える</vt:lpstr>
      <vt:lpstr>AIは予測に使える</vt:lpstr>
      <vt:lpstr>AIは予測に使える</vt:lpstr>
      <vt:lpstr>AIは何に使える？</vt:lpstr>
      <vt:lpstr>ＡＩの精度を高めるには：記述子</vt:lpstr>
      <vt:lpstr>数値に置き換える手法（記述子）</vt:lpstr>
      <vt:lpstr>ＡＩの精度を高めるには：回帰手法</vt:lpstr>
      <vt:lpstr>機械学習の種類</vt:lpstr>
      <vt:lpstr>アウトライン</vt:lpstr>
      <vt:lpstr>どう使うか？</vt:lpstr>
      <vt:lpstr>PowerPoint プレゼンテーション</vt:lpstr>
      <vt:lpstr>データサイエンスの流れ</vt:lpstr>
      <vt:lpstr>2016年：ガラスの特性予測</vt:lpstr>
      <vt:lpstr>ディープラーニングによるガラス特性の予測</vt:lpstr>
      <vt:lpstr>データサイエンスの流れ</vt:lpstr>
      <vt:lpstr>探索問題</vt:lpstr>
      <vt:lpstr>2018年度：硝子溶融炉の設計</vt:lpstr>
      <vt:lpstr>シミュレーション＋機械学習による最適形状の探索</vt:lpstr>
      <vt:lpstr>シミュレーション＋機械学習による最適形状の探索</vt:lpstr>
      <vt:lpstr>シミュレーション＋機械学習による最適形状の探索</vt:lpstr>
      <vt:lpstr>材料設計における課題</vt:lpstr>
      <vt:lpstr>遺伝的アルゴリズムの概要</vt:lpstr>
      <vt:lpstr>ニューラルネットワークを用いた物性値の予測</vt:lpstr>
      <vt:lpstr>遺伝的アルゴリズムの概要</vt:lpstr>
      <vt:lpstr>データサイエンスの適用例</vt:lpstr>
      <vt:lpstr>データサイエンスを学ぶべきヒト</vt:lpstr>
      <vt:lpstr>誰でもデータサイエンスができるツール</vt:lpstr>
      <vt:lpstr>汎用ソフトはあるけれど</vt:lpstr>
      <vt:lpstr>PowerPoint プレゼンテーション</vt:lpstr>
      <vt:lpstr>誰でもデータサイエンスができるツール</vt:lpstr>
      <vt:lpstr>テーブルデータ（エクセル）の解析</vt:lpstr>
      <vt:lpstr>テーブルデータ解析用のソフトウェア</vt:lpstr>
      <vt:lpstr>機械学習の実行後</vt:lpstr>
      <vt:lpstr>学習結果の可視化</vt:lpstr>
      <vt:lpstr>PowerPoint プレゼンテーション</vt:lpstr>
      <vt:lpstr>このソフトウェアで可能なこと</vt:lpstr>
      <vt:lpstr>実行環境</vt:lpstr>
      <vt:lpstr>これまでの取り組み</vt:lpstr>
      <vt:lpstr>これまでの取り組み</vt:lpstr>
      <vt:lpstr>画像分野以外では？</vt:lpstr>
      <vt:lpstr>Neural Message Passing for Quantum Chemistry</vt:lpstr>
      <vt:lpstr>PowerPoint プレゼンテーション</vt:lpstr>
      <vt:lpstr>プログラム例</vt:lpstr>
      <vt:lpstr>地球温暖化係数の予測</vt:lpstr>
      <vt:lpstr>地球温暖化係数（GWP100）の予測</vt:lpstr>
      <vt:lpstr>実行環境</vt:lpstr>
      <vt:lpstr>これまでの取り組み</vt:lpstr>
      <vt:lpstr>これまでの取り組み</vt:lpstr>
      <vt:lpstr>結晶固体の機械学習は難しい</vt:lpstr>
      <vt:lpstr>Smooth overlap of atomic positions (SOAP)</vt:lpstr>
      <vt:lpstr>プログラム</vt:lpstr>
      <vt:lpstr>SOAP記述子を用いた機械学習</vt:lpstr>
      <vt:lpstr>これまでの取り組み</vt:lpstr>
      <vt:lpstr>PowerPoint プレゼンテーション</vt:lpstr>
      <vt:lpstr>遺伝的アルゴリズムを用いた組成探索プログラム</vt:lpstr>
      <vt:lpstr>これまでの取り組み</vt:lpstr>
      <vt:lpstr>強化ガラスの自爆</vt:lpstr>
      <vt:lpstr>従来の業務フロー</vt:lpstr>
      <vt:lpstr>顕微鏡画像（硫化ニッケル）</vt:lpstr>
      <vt:lpstr>顕微鏡画像（その他）</vt:lpstr>
      <vt:lpstr>ディープラーニングによる解析</vt:lpstr>
      <vt:lpstr>ＡＩによる判定結果</vt:lpstr>
      <vt:lpstr>（例）AIを活用するならば</vt:lpstr>
      <vt:lpstr>（参考）現場写真</vt:lpstr>
      <vt:lpstr>アウトライン</vt:lpstr>
      <vt:lpstr>PowerPoint プレゼンテーション</vt:lpstr>
      <vt:lpstr>データサイエンスとシミュレーション</vt:lpstr>
      <vt:lpstr>データサイエンスの適用例</vt:lpstr>
      <vt:lpstr>研究開発におけるＡＩの活用</vt:lpstr>
      <vt:lpstr>PowerPoint プレゼンテーション</vt:lpstr>
      <vt:lpstr>若手実習会の発足</vt:lpstr>
      <vt:lpstr>合成経路の予測</vt:lpstr>
      <vt:lpstr>さいごに：ＡＩ活用の５つのチェックリスト</vt:lpstr>
      <vt:lpstr>おわり</vt:lpstr>
      <vt:lpstr>まずは用語の整理から</vt:lpstr>
      <vt:lpstr>研究開発への応用</vt:lpstr>
      <vt:lpstr>データサイエンスとシミュレーション</vt:lpstr>
      <vt:lpstr>データサイエンスとシミュレーション</vt:lpstr>
      <vt:lpstr>データサイエンスとシミュレーション</vt:lpstr>
      <vt:lpstr>人工知能を信じられるか</vt:lpstr>
      <vt:lpstr>人工知能を信じられるか</vt:lpstr>
      <vt:lpstr>データサイエンス：研究者とＡＩ</vt:lpstr>
      <vt:lpstr>ロードマップ</vt:lpstr>
      <vt:lpstr>ロードマップ</vt:lpstr>
      <vt:lpstr>ロードマップ</vt:lpstr>
      <vt:lpstr>ロードマップ</vt:lpstr>
      <vt:lpstr>ロードマップ</vt:lpstr>
      <vt:lpstr>PowerPoint プレゼンテーション</vt:lpstr>
      <vt:lpstr>シミュレーションと機械学習について</vt:lpstr>
      <vt:lpstr>各手法の立ち位置</vt:lpstr>
      <vt:lpstr>使い分け</vt:lpstr>
      <vt:lpstr>機械学習のメリット</vt:lpstr>
      <vt:lpstr>ベイズ最適化とは</vt:lpstr>
      <vt:lpstr>PowerPoint プレゼンテーション</vt:lpstr>
      <vt:lpstr>実験計画法との組み合わせ</vt:lpstr>
      <vt:lpstr>PowerPoint プレゼンテーション</vt:lpstr>
      <vt:lpstr>PowerPoint プレゼンテーション</vt:lpstr>
      <vt:lpstr>ちなみに、IT・ICT・IoTの違いは</vt:lpstr>
      <vt:lpstr>超視覚を実現したディープラーニング</vt:lpstr>
      <vt:lpstr>統計学・機械学習の歴史</vt:lpstr>
      <vt:lpstr>ディープラーニングの歴史</vt:lpstr>
      <vt:lpstr>統計学の再活用</vt:lpstr>
      <vt:lpstr>AIに期待すべきこと</vt:lpstr>
      <vt:lpstr>PowerPoint プレゼンテーション</vt:lpstr>
      <vt:lpstr>従来の業務フロー</vt:lpstr>
      <vt:lpstr>（例）AIを活用するならば</vt:lpstr>
      <vt:lpstr>AIが間違った判定をすると？</vt:lpstr>
      <vt:lpstr>（例）AIを活用するならば</vt:lpstr>
      <vt:lpstr>ＡＩ＋人間のフォロー</vt:lpstr>
      <vt:lpstr>PowerPoint プレゼンテーション</vt:lpstr>
      <vt:lpstr>PowerPoint プレゼンテーション</vt:lpstr>
      <vt:lpstr>誤解を招く機械学習の説明</vt:lpstr>
      <vt:lpstr>昨今のAIに対する誤解</vt:lpstr>
      <vt:lpstr>機械学習</vt:lpstr>
    </vt:vector>
  </TitlesOfParts>
  <Company>セントラル硝子株式会社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ディープラーニングとは</dc:title>
  <dc:creator>堀江裕樹</dc:creator>
  <cp:lastModifiedBy>Horie, Yuki (堀江 裕樹)</cp:lastModifiedBy>
  <cp:revision>2302</cp:revision>
  <cp:lastPrinted>2019-08-29T01:13:18Z</cp:lastPrinted>
  <dcterms:created xsi:type="dcterms:W3CDTF">2014-11-20T04:11:35Z</dcterms:created>
  <dcterms:modified xsi:type="dcterms:W3CDTF">2019-12-12T06:48:34Z</dcterms:modified>
</cp:coreProperties>
</file>